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35a70265a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35a70265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35a70265a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35a70265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c0255349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c02553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e399dc85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e399dc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35a70265a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35a702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35a70265a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35a7026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35a70265a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35a702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35a70265a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35a70265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Swarm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 Common Commands</a:t>
            </a:r>
            <a:endParaRPr/>
          </a:p>
        </p:txBody>
      </p:sp>
      <p:sp>
        <p:nvSpPr>
          <p:cNvPr id="121" name="Google Shape;121;p22"/>
          <p:cNvSpPr txBox="1"/>
          <p:nvPr>
            <p:ph idx="1" type="body"/>
          </p:nvPr>
        </p:nvSpPr>
        <p:spPr>
          <a:xfrm>
            <a:off x="471900" y="1748000"/>
            <a:ext cx="8222100" cy="330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L</a:t>
            </a:r>
            <a:r>
              <a:rPr b="1" lang="en" sz="1300"/>
              <a:t>ist the volumes, which are commonly used for persisting data of Docker containers.</a:t>
            </a:r>
            <a:endParaRPr sz="1300"/>
          </a:p>
          <a:p>
            <a:pPr indent="0" lvl="0" marL="0" rtl="0" algn="l">
              <a:lnSpc>
                <a:spcPct val="100000"/>
              </a:lnSpc>
              <a:spcBef>
                <a:spcPts val="0"/>
              </a:spcBef>
              <a:spcAft>
                <a:spcPts val="0"/>
              </a:spcAft>
              <a:buNone/>
            </a:pPr>
            <a:r>
              <a:rPr lang="en" sz="1300"/>
              <a:t>docker volume</a:t>
            </a:r>
            <a:r>
              <a:rPr b="1" lang="en" sz="1300"/>
              <a:t> </a:t>
            </a:r>
            <a:r>
              <a:rPr lang="en" sz="1300"/>
              <a:t>ls</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List all networks available for docker container</a:t>
            </a:r>
            <a:endParaRPr sz="1300"/>
          </a:p>
          <a:p>
            <a:pPr indent="0" lvl="0" marL="0" rtl="0" algn="l">
              <a:lnSpc>
                <a:spcPct val="100000"/>
              </a:lnSpc>
              <a:spcBef>
                <a:spcPts val="0"/>
              </a:spcBef>
              <a:spcAft>
                <a:spcPts val="0"/>
              </a:spcAft>
              <a:buNone/>
            </a:pPr>
            <a:r>
              <a:rPr lang="en" sz="1300"/>
              <a:t>docker network ls </a:t>
            </a:r>
            <a:endParaRPr sz="1300"/>
          </a:p>
          <a:p>
            <a:pPr indent="0" lvl="0" marL="0" rtl="0" algn="l">
              <a:lnSpc>
                <a:spcPct val="100000"/>
              </a:lnSpc>
              <a:spcBef>
                <a:spcPts val="0"/>
              </a:spcBef>
              <a:spcAft>
                <a:spcPts val="0"/>
              </a:spcAft>
              <a:buNone/>
            </a:pPr>
            <a:r>
              <a:t/>
            </a:r>
            <a:endParaRPr b="1" sz="1300"/>
          </a:p>
          <a:p>
            <a:pPr indent="0" lvl="0" marL="0" rtl="0" algn="l">
              <a:lnSpc>
                <a:spcPct val="100000"/>
              </a:lnSpc>
              <a:spcBef>
                <a:spcPts val="0"/>
              </a:spcBef>
              <a:spcAft>
                <a:spcPts val="0"/>
              </a:spcAft>
              <a:buNone/>
            </a:pPr>
            <a:r>
              <a:rPr b="1" lang="en" sz="1300"/>
              <a:t>Add the container to the given container network. That enables container communication by simple container name instead of IP</a:t>
            </a:r>
            <a:endParaRPr b="1" sz="1300"/>
          </a:p>
          <a:p>
            <a:pPr indent="0" lvl="0" marL="0" rtl="0" algn="l">
              <a:spcBef>
                <a:spcPts val="0"/>
              </a:spcBef>
              <a:spcAft>
                <a:spcPts val="0"/>
              </a:spcAft>
              <a:buNone/>
            </a:pPr>
            <a:r>
              <a:rPr lang="en" sz="1300"/>
              <a:t>docker network connect </a:t>
            </a:r>
            <a:endParaRPr sz="1300"/>
          </a:p>
          <a:p>
            <a:pPr indent="0" lvl="0" marL="0" rtl="0" algn="l">
              <a:lnSpc>
                <a:spcPct val="100000"/>
              </a:lnSpc>
              <a:spcBef>
                <a:spcPts val="1600"/>
              </a:spcBef>
              <a:spcAft>
                <a:spcPts val="0"/>
              </a:spcAft>
              <a:buNone/>
            </a:pPr>
            <a:r>
              <a:rPr b="1" lang="en" sz="1300"/>
              <a:t>Remove one or more containers </a:t>
            </a:r>
            <a:endParaRPr b="1" sz="1300"/>
          </a:p>
          <a:p>
            <a:pPr indent="0" lvl="0" marL="0" rtl="0" algn="l">
              <a:lnSpc>
                <a:spcPct val="100000"/>
              </a:lnSpc>
              <a:spcBef>
                <a:spcPts val="0"/>
              </a:spcBef>
              <a:spcAft>
                <a:spcPts val="0"/>
              </a:spcAft>
              <a:buNone/>
            </a:pPr>
            <a:r>
              <a:rPr lang="en" sz="1300"/>
              <a:t>docker rm mycontainer #but make sure the container is stopped</a:t>
            </a:r>
            <a:endParaRPr sz="1300"/>
          </a:p>
          <a:p>
            <a:pPr indent="0" lvl="0" marL="0" rtl="0" algn="l">
              <a:lnSpc>
                <a:spcPct val="100000"/>
              </a:lnSpc>
              <a:spcBef>
                <a:spcPts val="0"/>
              </a:spcBef>
              <a:spcAft>
                <a:spcPts val="0"/>
              </a:spcAft>
              <a:buNone/>
            </a:pPr>
            <a:r>
              <a:t/>
            </a:r>
            <a:endParaRPr b="1" sz="1300"/>
          </a:p>
          <a:p>
            <a:pPr indent="0" lvl="0" marL="0" rtl="0" algn="l">
              <a:lnSpc>
                <a:spcPct val="100000"/>
              </a:lnSpc>
              <a:spcBef>
                <a:spcPts val="0"/>
              </a:spcBef>
              <a:spcAft>
                <a:spcPts val="0"/>
              </a:spcAft>
              <a:buNone/>
            </a:pPr>
            <a:r>
              <a:rPr b="1" lang="en" sz="1300"/>
              <a:t>Remove one or more images</a:t>
            </a:r>
            <a:endParaRPr b="1" sz="1300"/>
          </a:p>
          <a:p>
            <a:pPr indent="0" lvl="0" marL="0" rtl="0" algn="l">
              <a:lnSpc>
                <a:spcPct val="100000"/>
              </a:lnSpc>
              <a:spcBef>
                <a:spcPts val="0"/>
              </a:spcBef>
              <a:spcAft>
                <a:spcPts val="0"/>
              </a:spcAft>
              <a:buNone/>
            </a:pPr>
            <a:r>
              <a:rPr lang="en" sz="1300"/>
              <a:t>docker rmi myimage  #but make sure no running container is based on that image</a:t>
            </a:r>
            <a:endParaRPr sz="1300"/>
          </a:p>
          <a:p>
            <a:pPr indent="0" lvl="0" marL="0" rtl="0" algn="l">
              <a:spcBef>
                <a:spcPts val="0"/>
              </a:spcBef>
              <a:spcAft>
                <a:spcPts val="0"/>
              </a:spcAft>
              <a:buNone/>
            </a:pPr>
            <a:r>
              <a:t/>
            </a:r>
            <a:endParaRPr b="1" sz="1300"/>
          </a:p>
          <a:p>
            <a:pPr indent="0" lvl="0" marL="0" rtl="0" algn="l">
              <a:spcBef>
                <a:spcPts val="1600"/>
              </a:spcBef>
              <a:spcAft>
                <a:spcPts val="1600"/>
              </a:spcAft>
              <a:buNone/>
            </a:pPr>
            <a:r>
              <a:t/>
            </a:r>
            <a:endParaRPr b="1"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 Common Commands</a:t>
            </a:r>
            <a:endParaRPr/>
          </a:p>
        </p:txBody>
      </p:sp>
      <p:sp>
        <p:nvSpPr>
          <p:cNvPr id="127" name="Google Shape;127;p23"/>
          <p:cNvSpPr txBox="1"/>
          <p:nvPr>
            <p:ph idx="1" type="body"/>
          </p:nvPr>
        </p:nvSpPr>
        <p:spPr>
          <a:xfrm>
            <a:off x="471900" y="1748000"/>
            <a:ext cx="8222100" cy="330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S</a:t>
            </a:r>
            <a:r>
              <a:rPr b="1" lang="en" sz="1300"/>
              <a:t>top one or more containers. </a:t>
            </a:r>
            <a:endParaRPr b="1" sz="1300"/>
          </a:p>
          <a:p>
            <a:pPr indent="0" lvl="0" marL="0" rtl="0" algn="l">
              <a:lnSpc>
                <a:spcPct val="100000"/>
              </a:lnSpc>
              <a:spcBef>
                <a:spcPts val="0"/>
              </a:spcBef>
              <a:spcAft>
                <a:spcPts val="0"/>
              </a:spcAft>
              <a:buNone/>
            </a:pPr>
            <a:r>
              <a:rPr lang="en" sz="1300"/>
              <a:t>docker stop mycontainer v#stops one container</a:t>
            </a:r>
            <a:endParaRPr sz="1300"/>
          </a:p>
          <a:p>
            <a:pPr indent="0" lvl="0" marL="0" rtl="0" algn="l">
              <a:spcBef>
                <a:spcPts val="0"/>
              </a:spcBef>
              <a:spcAft>
                <a:spcPts val="0"/>
              </a:spcAft>
              <a:buNone/>
            </a:pPr>
            <a:r>
              <a:t/>
            </a:r>
            <a:endParaRPr b="1" sz="1300"/>
          </a:p>
          <a:p>
            <a:pPr indent="0" lvl="0" marL="0" rtl="0" algn="l">
              <a:lnSpc>
                <a:spcPct val="100000"/>
              </a:lnSpc>
              <a:spcBef>
                <a:spcPts val="1600"/>
              </a:spcBef>
              <a:spcAft>
                <a:spcPts val="0"/>
              </a:spcAft>
              <a:buNone/>
            </a:pPr>
            <a:r>
              <a:rPr b="1" lang="en" sz="1300"/>
              <a:t>S</a:t>
            </a:r>
            <a:r>
              <a:rPr b="1" lang="en" sz="1300"/>
              <a:t>top all running containers</a:t>
            </a:r>
            <a:endParaRPr b="1" sz="1300"/>
          </a:p>
          <a:p>
            <a:pPr indent="0" lvl="0" marL="0" rtl="0" algn="l">
              <a:lnSpc>
                <a:spcPct val="100000"/>
              </a:lnSpc>
              <a:spcBef>
                <a:spcPts val="0"/>
              </a:spcBef>
              <a:spcAft>
                <a:spcPts val="0"/>
              </a:spcAft>
              <a:buNone/>
            </a:pPr>
            <a:r>
              <a:rPr lang="en" sz="1300"/>
              <a:t>docker stop $(docker ps -a -q) </a:t>
            </a:r>
            <a:endParaRPr sz="1300"/>
          </a:p>
          <a:p>
            <a:pPr indent="0" lvl="0" marL="0" rtl="0" algn="l">
              <a:spcBef>
                <a:spcPts val="0"/>
              </a:spcBef>
              <a:spcAft>
                <a:spcPts val="0"/>
              </a:spcAft>
              <a:buNone/>
            </a:pPr>
            <a:r>
              <a:t/>
            </a:r>
            <a:endParaRPr b="1" sz="1300"/>
          </a:p>
          <a:p>
            <a:pPr indent="0" lvl="0" marL="0" rtl="0" algn="l">
              <a:lnSpc>
                <a:spcPct val="100000"/>
              </a:lnSpc>
              <a:spcBef>
                <a:spcPts val="1600"/>
              </a:spcBef>
              <a:spcAft>
                <a:spcPts val="0"/>
              </a:spcAft>
              <a:buNone/>
            </a:pPr>
            <a:r>
              <a:rPr b="1" lang="en" sz="1300"/>
              <a:t>Start a stopped container using the last state</a:t>
            </a:r>
            <a:endParaRPr b="1" sz="1300"/>
          </a:p>
          <a:p>
            <a:pPr indent="0" lvl="0" marL="0" rtl="0" algn="l">
              <a:lnSpc>
                <a:spcPct val="100000"/>
              </a:lnSpc>
              <a:spcBef>
                <a:spcPts val="0"/>
              </a:spcBef>
              <a:spcAft>
                <a:spcPts val="0"/>
              </a:spcAft>
              <a:buNone/>
            </a:pPr>
            <a:r>
              <a:rPr lang="en" sz="1300"/>
              <a:t>docker start</a:t>
            </a:r>
            <a:endParaRPr sz="1300"/>
          </a:p>
          <a:p>
            <a:pPr indent="0" lvl="0" marL="0" rtl="0" algn="l">
              <a:spcBef>
                <a:spcPts val="0"/>
              </a:spcBef>
              <a:spcAft>
                <a:spcPts val="1600"/>
              </a:spcAft>
              <a:buNone/>
            </a:pPr>
            <a:r>
              <a:t/>
            </a:r>
            <a:endParaRPr b="1"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Docker Swarm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Docker Swarm?</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Swarm i</a:t>
            </a:r>
            <a:r>
              <a:rPr lang="en"/>
              <a:t>s a clustering and scheduling tool for Docker containers</a:t>
            </a:r>
            <a:endParaRPr/>
          </a:p>
          <a:p>
            <a:pPr indent="0" lvl="0" marL="0" rtl="0" algn="l">
              <a:spcBef>
                <a:spcPts val="1600"/>
              </a:spcBef>
              <a:spcAft>
                <a:spcPts val="0"/>
              </a:spcAft>
              <a:buNone/>
            </a:pPr>
            <a:r>
              <a:rPr lang="en"/>
              <a:t>With Docker Swarm -  IT  administrators and developers can establish and manage a cluster of Docker nodes as a single virtual system</a:t>
            </a:r>
            <a:endParaRPr/>
          </a:p>
          <a:p>
            <a:pPr indent="0" lvl="0" marL="0" rtl="0" algn="l">
              <a:spcBef>
                <a:spcPts val="1600"/>
              </a:spcBef>
              <a:spcAft>
                <a:spcPts val="0"/>
              </a:spcAft>
              <a:buNone/>
            </a:pPr>
            <a:r>
              <a:rPr lang="en"/>
              <a:t>A swarm is a group of machines that are running Docker Daemon and connected into a cluster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Swarm - Architecture</a:t>
            </a:r>
            <a:endParaRPr/>
          </a:p>
        </p:txBody>
      </p:sp>
      <p:sp>
        <p:nvSpPr>
          <p:cNvPr id="85" name="Google Shape;85;p16"/>
          <p:cNvSpPr/>
          <p:nvPr/>
        </p:nvSpPr>
        <p:spPr>
          <a:xfrm>
            <a:off x="139501" y="1710476"/>
            <a:ext cx="9004500" cy="3515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Swarm - diving deeper</a:t>
            </a:r>
            <a:endParaRPr/>
          </a:p>
        </p:txBody>
      </p:sp>
      <p:sp>
        <p:nvSpPr>
          <p:cNvPr id="91" name="Google Shape;91;p17"/>
          <p:cNvSpPr txBox="1"/>
          <p:nvPr>
            <p:ph idx="1" type="body"/>
          </p:nvPr>
        </p:nvSpPr>
        <p:spPr>
          <a:xfrm>
            <a:off x="471900" y="1748000"/>
            <a:ext cx="8222100" cy="330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Cluster management integrated with Docker Engine</a:t>
            </a:r>
            <a:endParaRPr b="1" sz="1300"/>
          </a:p>
          <a:p>
            <a:pPr indent="0" lvl="0" marL="0" rtl="0" algn="l">
              <a:lnSpc>
                <a:spcPct val="100000"/>
              </a:lnSpc>
              <a:spcBef>
                <a:spcPts val="0"/>
              </a:spcBef>
              <a:spcAft>
                <a:spcPts val="0"/>
              </a:spcAft>
              <a:buNone/>
            </a:pPr>
            <a:r>
              <a:rPr lang="en" sz="1300"/>
              <a:t>Use the Docker Engine CLI to create a swarm of Docker Engines where you can deploy  application services</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Declarative service model</a:t>
            </a:r>
            <a:endParaRPr b="1" sz="1300"/>
          </a:p>
          <a:p>
            <a:pPr indent="0" lvl="0" marL="0" rtl="0" algn="l">
              <a:spcBef>
                <a:spcPts val="0"/>
              </a:spcBef>
              <a:spcAft>
                <a:spcPts val="0"/>
              </a:spcAft>
              <a:buNone/>
            </a:pPr>
            <a:r>
              <a:rPr lang="en" sz="1300"/>
              <a:t>Uses a declarative approach to let you define the desired state of the various services in your  application stack</a:t>
            </a:r>
            <a:endParaRPr sz="1300"/>
          </a:p>
          <a:p>
            <a:pPr indent="0" lvl="0" marL="0" rtl="0" algn="l">
              <a:lnSpc>
                <a:spcPct val="100000"/>
              </a:lnSpc>
              <a:spcBef>
                <a:spcPts val="1600"/>
              </a:spcBef>
              <a:spcAft>
                <a:spcPts val="0"/>
              </a:spcAft>
              <a:buNone/>
            </a:pPr>
            <a:r>
              <a:rPr b="1" lang="en" sz="1300"/>
              <a:t>Scaling</a:t>
            </a:r>
            <a:endParaRPr b="1" sz="1300"/>
          </a:p>
          <a:p>
            <a:pPr indent="0" lvl="0" marL="0" rtl="0" algn="l">
              <a:spcBef>
                <a:spcPts val="0"/>
              </a:spcBef>
              <a:spcAft>
                <a:spcPts val="0"/>
              </a:spcAft>
              <a:buNone/>
            </a:pPr>
            <a:r>
              <a:rPr lang="en" sz="1300"/>
              <a:t>When you scale up or down, the swarm manager automatically adapts by adding or removing  tasks to maintain the desired state</a:t>
            </a:r>
            <a:endParaRPr sz="1300"/>
          </a:p>
          <a:p>
            <a:pPr indent="0" lvl="0" marL="0" rtl="0" algn="l">
              <a:lnSpc>
                <a:spcPct val="100000"/>
              </a:lnSpc>
              <a:spcBef>
                <a:spcPts val="1600"/>
              </a:spcBef>
              <a:spcAft>
                <a:spcPts val="0"/>
              </a:spcAft>
              <a:buNone/>
            </a:pPr>
            <a:r>
              <a:rPr b="1" lang="en" sz="1300"/>
              <a:t>Desired state reconciliation</a:t>
            </a:r>
            <a:endParaRPr b="1" sz="1300"/>
          </a:p>
          <a:p>
            <a:pPr indent="0" lvl="0" marL="0" rtl="0" algn="l">
              <a:spcBef>
                <a:spcPts val="0"/>
              </a:spcBef>
              <a:spcAft>
                <a:spcPts val="0"/>
              </a:spcAft>
              <a:buNone/>
            </a:pPr>
            <a:r>
              <a:rPr lang="en" sz="1300"/>
              <a:t>Swarm manager node constantly monitors the cluster state and reconciles any differences  between the actual state and your expressed desired state</a:t>
            </a:r>
            <a:endParaRPr sz="1300"/>
          </a:p>
          <a:p>
            <a:pPr indent="0" lvl="0" marL="0" rtl="0" algn="l">
              <a:spcBef>
                <a:spcPts val="1600"/>
              </a:spcBef>
              <a:spcAft>
                <a:spcPts val="0"/>
              </a:spcAft>
              <a:buNone/>
            </a:pPr>
            <a:r>
              <a:rPr lang="en" sz="1300"/>
              <a:t>Service discovery</a:t>
            </a:r>
            <a:endParaRPr sz="1300"/>
          </a:p>
          <a:p>
            <a:pPr indent="0" lvl="0" marL="0" rtl="0" algn="l">
              <a:spcBef>
                <a:spcPts val="1600"/>
              </a:spcBef>
              <a:spcAft>
                <a:spcPts val="0"/>
              </a:spcAft>
              <a:buNone/>
            </a:pPr>
            <a:r>
              <a:rPr lang="en" sz="1300"/>
              <a:t>Swarm manager nodes assign each service in the swarm a unique DNS name and load balances  running containers</a:t>
            </a:r>
            <a:endParaRPr sz="1300"/>
          </a:p>
          <a:p>
            <a:pPr indent="0" lvl="0" marL="0" rtl="0" algn="l">
              <a:spcBef>
                <a:spcPts val="1600"/>
              </a:spcBef>
              <a:spcAft>
                <a:spcPts val="0"/>
              </a:spcAft>
              <a:buNone/>
            </a:pPr>
            <a:r>
              <a:rPr lang="en" sz="1300"/>
              <a:t>Rolling updates</a:t>
            </a:r>
            <a:endParaRPr sz="1300"/>
          </a:p>
          <a:p>
            <a:pPr indent="0" lvl="0" marL="0" rtl="0" algn="l">
              <a:spcBef>
                <a:spcPts val="1600"/>
              </a:spcBef>
              <a:spcAft>
                <a:spcPts val="0"/>
              </a:spcAft>
              <a:buNone/>
            </a:pPr>
            <a:r>
              <a:rPr lang="en" sz="1300"/>
              <a:t>At rollout time you can apply service updates to nodes incrementally. If anything goes wrong,  you can roll-back a task to a previous version of the service</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Swarm - diving deeper</a:t>
            </a:r>
            <a:endParaRPr/>
          </a:p>
        </p:txBody>
      </p:sp>
      <p:sp>
        <p:nvSpPr>
          <p:cNvPr id="97" name="Google Shape;97;p18"/>
          <p:cNvSpPr txBox="1"/>
          <p:nvPr>
            <p:ph idx="1" type="body"/>
          </p:nvPr>
        </p:nvSpPr>
        <p:spPr>
          <a:xfrm>
            <a:off x="471900" y="1748000"/>
            <a:ext cx="8222100" cy="330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Service discovery</a:t>
            </a:r>
            <a:endParaRPr b="1" sz="1300"/>
          </a:p>
          <a:p>
            <a:pPr indent="0" lvl="0" marL="0" rtl="0" algn="l">
              <a:lnSpc>
                <a:spcPct val="100000"/>
              </a:lnSpc>
              <a:spcBef>
                <a:spcPts val="0"/>
              </a:spcBef>
              <a:spcAft>
                <a:spcPts val="0"/>
              </a:spcAft>
              <a:buNone/>
            </a:pPr>
            <a:r>
              <a:rPr lang="en" sz="1300"/>
              <a:t>Swarm manager nodes assign each service in the swarm a unique DNS name and load balances  running containers</a:t>
            </a:r>
            <a:endParaRPr sz="1300"/>
          </a:p>
          <a:p>
            <a:pPr indent="0" lvl="0" marL="0" rtl="0" algn="l">
              <a:spcBef>
                <a:spcPts val="0"/>
              </a:spcBef>
              <a:spcAft>
                <a:spcPts val="0"/>
              </a:spcAft>
              <a:buNone/>
            </a:pPr>
            <a:r>
              <a:t/>
            </a:r>
            <a:endParaRPr sz="1300"/>
          </a:p>
          <a:p>
            <a:pPr indent="0" lvl="0" marL="0" rtl="0" algn="l">
              <a:lnSpc>
                <a:spcPct val="100000"/>
              </a:lnSpc>
              <a:spcBef>
                <a:spcPts val="1600"/>
              </a:spcBef>
              <a:spcAft>
                <a:spcPts val="0"/>
              </a:spcAft>
              <a:buNone/>
            </a:pPr>
            <a:r>
              <a:rPr b="1" lang="en" sz="1300"/>
              <a:t>Rolling updates</a:t>
            </a:r>
            <a:endParaRPr b="1" sz="1300"/>
          </a:p>
          <a:p>
            <a:pPr indent="0" lvl="0" marL="0" rtl="0" algn="l">
              <a:lnSpc>
                <a:spcPct val="100000"/>
              </a:lnSpc>
              <a:spcBef>
                <a:spcPts val="0"/>
              </a:spcBef>
              <a:spcAft>
                <a:spcPts val="0"/>
              </a:spcAft>
              <a:buNone/>
            </a:pPr>
            <a:r>
              <a:rPr lang="en" sz="1300"/>
              <a:t>At rollout time you can apply service updates to nodes incrementally. </a:t>
            </a:r>
            <a:endParaRPr sz="1300"/>
          </a:p>
          <a:p>
            <a:pPr indent="0" lvl="0" marL="0" rtl="0" algn="l">
              <a:lnSpc>
                <a:spcPct val="100000"/>
              </a:lnSpc>
              <a:spcBef>
                <a:spcPts val="0"/>
              </a:spcBef>
              <a:spcAft>
                <a:spcPts val="0"/>
              </a:spcAft>
              <a:buNone/>
            </a:pPr>
            <a:r>
              <a:rPr lang="en" sz="1300"/>
              <a:t>If anything goes wrong,  you can roll-back a task to a previous version of the service</a:t>
            </a:r>
            <a:endParaRPr sz="1300"/>
          </a:p>
          <a:p>
            <a:pPr indent="0" lvl="0" marL="0" rtl="0" algn="l">
              <a:spcBef>
                <a:spcPts val="0"/>
              </a:spcBef>
              <a:spcAft>
                <a:spcPts val="0"/>
              </a:spcAft>
              <a:buNone/>
            </a:pPr>
            <a:r>
              <a:t/>
            </a:r>
            <a:endParaRPr sz="1300"/>
          </a:p>
          <a:p>
            <a:pPr indent="0" lvl="0" marL="0" rtl="0" algn="l">
              <a:spcBef>
                <a:spcPts val="1600"/>
              </a:spcBef>
              <a:spcAft>
                <a:spcPts val="160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 Cleanup Commands</a:t>
            </a:r>
            <a:endParaRPr/>
          </a:p>
        </p:txBody>
      </p:sp>
      <p:sp>
        <p:nvSpPr>
          <p:cNvPr id="103" name="Google Shape;103;p19"/>
          <p:cNvSpPr txBox="1"/>
          <p:nvPr>
            <p:ph idx="1" type="body"/>
          </p:nvPr>
        </p:nvSpPr>
        <p:spPr>
          <a:xfrm>
            <a:off x="471900" y="1748000"/>
            <a:ext cx="8222100" cy="330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 Remove all stopped containers</a:t>
            </a:r>
            <a:endParaRPr b="1" sz="1300"/>
          </a:p>
          <a:p>
            <a:pPr indent="0" lvl="0" marL="0" rtl="0" algn="l">
              <a:lnSpc>
                <a:spcPct val="100000"/>
              </a:lnSpc>
              <a:spcBef>
                <a:spcPts val="0"/>
              </a:spcBef>
              <a:spcAft>
                <a:spcPts val="0"/>
              </a:spcAft>
              <a:buNone/>
            </a:pPr>
            <a:r>
              <a:rPr lang="en" sz="1300"/>
              <a:t>docker container prune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 Remove all unused volumes</a:t>
            </a:r>
            <a:endParaRPr b="1" sz="1300"/>
          </a:p>
          <a:p>
            <a:pPr indent="0" lvl="0" marL="0" rtl="0" algn="l">
              <a:lnSpc>
                <a:spcPct val="100000"/>
              </a:lnSpc>
              <a:spcBef>
                <a:spcPts val="0"/>
              </a:spcBef>
              <a:spcAft>
                <a:spcPts val="0"/>
              </a:spcAft>
              <a:buNone/>
            </a:pPr>
            <a:r>
              <a:rPr lang="en" sz="1300"/>
              <a:t>docker volume prune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 Remove unused images</a:t>
            </a:r>
            <a:endParaRPr b="1" sz="1300"/>
          </a:p>
          <a:p>
            <a:pPr indent="0" lvl="0" marL="0" rtl="0" algn="l">
              <a:lnSpc>
                <a:spcPct val="100000"/>
              </a:lnSpc>
              <a:spcBef>
                <a:spcPts val="0"/>
              </a:spcBef>
              <a:spcAft>
                <a:spcPts val="0"/>
              </a:spcAft>
              <a:buNone/>
            </a:pPr>
            <a:r>
              <a:rPr lang="en" sz="1300"/>
              <a:t>docker image prune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 Remove unused network</a:t>
            </a:r>
            <a:endParaRPr b="1" sz="1300"/>
          </a:p>
          <a:p>
            <a:pPr indent="0" lvl="0" marL="0" rtl="0" algn="l">
              <a:lnSpc>
                <a:spcPct val="100000"/>
              </a:lnSpc>
              <a:spcBef>
                <a:spcPts val="0"/>
              </a:spcBef>
              <a:spcAft>
                <a:spcPts val="0"/>
              </a:spcAft>
              <a:buNone/>
            </a:pPr>
            <a:r>
              <a:rPr lang="en" sz="1300"/>
              <a:t>docker network prune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a:t>
            </a:r>
            <a:r>
              <a:rPr b="1" lang="en" sz="1300"/>
              <a:t># Remove all unused containers, volumes, images (in this order)</a:t>
            </a:r>
            <a:endParaRPr b="1" sz="1300"/>
          </a:p>
          <a:p>
            <a:pPr indent="0" lvl="0" marL="0" rtl="0" algn="l">
              <a:lnSpc>
                <a:spcPct val="100000"/>
              </a:lnSpc>
              <a:spcBef>
                <a:spcPts val="0"/>
              </a:spcBef>
              <a:spcAft>
                <a:spcPts val="0"/>
              </a:spcAft>
              <a:buNone/>
            </a:pPr>
            <a:r>
              <a:rPr lang="en" sz="1300"/>
              <a:t>docker system prune</a:t>
            </a:r>
            <a:endParaRPr sz="1300"/>
          </a:p>
          <a:p>
            <a:pPr indent="0" lvl="0" marL="0" rtl="0" algn="l">
              <a:spcBef>
                <a:spcPts val="0"/>
              </a:spcBef>
              <a:spcAft>
                <a:spcPts val="160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 Common Commands</a:t>
            </a:r>
            <a:endParaRPr/>
          </a:p>
        </p:txBody>
      </p:sp>
      <p:sp>
        <p:nvSpPr>
          <p:cNvPr id="109" name="Google Shape;109;p20"/>
          <p:cNvSpPr txBox="1"/>
          <p:nvPr>
            <p:ph idx="1" type="body"/>
          </p:nvPr>
        </p:nvSpPr>
        <p:spPr>
          <a:xfrm>
            <a:off x="471900" y="1748000"/>
            <a:ext cx="8222100" cy="330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#Detailed list of information regarding docker and your system</a:t>
            </a:r>
            <a:endParaRPr b="1" sz="1300"/>
          </a:p>
          <a:p>
            <a:pPr indent="0" lvl="0" marL="0" rtl="0" algn="l">
              <a:spcBef>
                <a:spcPts val="0"/>
              </a:spcBef>
              <a:spcAft>
                <a:spcPts val="0"/>
              </a:spcAft>
              <a:buNone/>
            </a:pPr>
            <a:r>
              <a:rPr lang="en" sz="1300"/>
              <a:t>docker system info</a:t>
            </a:r>
            <a:endParaRPr sz="1300"/>
          </a:p>
          <a:p>
            <a:pPr indent="0" lvl="0" marL="0" rtl="0" algn="l">
              <a:lnSpc>
                <a:spcPct val="100000"/>
              </a:lnSpc>
              <a:spcBef>
                <a:spcPts val="1600"/>
              </a:spcBef>
              <a:spcAft>
                <a:spcPts val="0"/>
              </a:spcAft>
              <a:buNone/>
            </a:pPr>
            <a:r>
              <a:rPr b="1" lang="en" sz="1300"/>
              <a:t>#Will show you how many images, containers and local volumes exist on the system, how many of them are used and the amount of memory that could be recovered if the prune command is used (without the -a option)</a:t>
            </a:r>
            <a:endParaRPr b="1" sz="1300"/>
          </a:p>
          <a:p>
            <a:pPr indent="0" lvl="0" marL="0" rtl="0" algn="l">
              <a:spcBef>
                <a:spcPts val="0"/>
              </a:spcBef>
              <a:spcAft>
                <a:spcPts val="0"/>
              </a:spcAft>
              <a:buNone/>
            </a:pPr>
            <a:r>
              <a:rPr lang="en" sz="1300"/>
              <a:t>docker system dfdocker ps  list running containers. </a:t>
            </a:r>
            <a:endParaRPr sz="1300"/>
          </a:p>
          <a:p>
            <a:pPr indent="0" lvl="0" marL="0" rtl="0" algn="l">
              <a:lnSpc>
                <a:spcPct val="100000"/>
              </a:lnSpc>
              <a:spcBef>
                <a:spcPts val="1600"/>
              </a:spcBef>
              <a:spcAft>
                <a:spcPts val="0"/>
              </a:spcAft>
              <a:buNone/>
            </a:pPr>
            <a:r>
              <a:rPr b="1" lang="en" sz="1300"/>
              <a:t>Llist all container including stopped container</a:t>
            </a:r>
            <a:endParaRPr b="1" sz="1300"/>
          </a:p>
          <a:p>
            <a:pPr indent="0" lvl="0" marL="0" rtl="0" algn="l">
              <a:lnSpc>
                <a:spcPct val="100000"/>
              </a:lnSpc>
              <a:spcBef>
                <a:spcPts val="0"/>
              </a:spcBef>
              <a:spcAft>
                <a:spcPts val="0"/>
              </a:spcAft>
              <a:buNone/>
            </a:pPr>
            <a:r>
              <a:rPr lang="en" sz="1300"/>
              <a:t>docker ps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D</a:t>
            </a:r>
            <a:r>
              <a:rPr b="1" lang="en" sz="1300"/>
              <a:t>download a image from Docker Hub registry. Link to the docker image is always shown on the right at dockerhub.</a:t>
            </a:r>
            <a:endParaRPr b="1" sz="1300"/>
          </a:p>
          <a:p>
            <a:pPr indent="0" lvl="0" marL="0" rtl="0" algn="l">
              <a:spcBef>
                <a:spcPts val="0"/>
              </a:spcBef>
              <a:spcAft>
                <a:spcPts val="0"/>
              </a:spcAft>
              <a:buNone/>
            </a:pPr>
            <a:r>
              <a:rPr lang="en" sz="1300"/>
              <a:t>docker pull  </a:t>
            </a:r>
            <a:endParaRPr sz="1300"/>
          </a:p>
          <a:p>
            <a:pPr indent="0" lvl="0" marL="0" rtl="0" algn="l">
              <a:spcBef>
                <a:spcPts val="1600"/>
              </a:spcBef>
              <a:spcAft>
                <a:spcPts val="160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 - Common Commands</a:t>
            </a:r>
            <a:endParaRPr/>
          </a:p>
        </p:txBody>
      </p:sp>
      <p:sp>
        <p:nvSpPr>
          <p:cNvPr id="115" name="Google Shape;115;p21"/>
          <p:cNvSpPr txBox="1"/>
          <p:nvPr>
            <p:ph idx="1" type="body"/>
          </p:nvPr>
        </p:nvSpPr>
        <p:spPr>
          <a:xfrm>
            <a:off x="471900" y="1748000"/>
            <a:ext cx="8222100" cy="330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t>This </a:t>
            </a:r>
            <a:r>
              <a:rPr b="1" lang="en" sz="1300"/>
              <a:t>is used to build your own container based on a Dockerfile. Common use is docker build . to build a container based on the Dockerfile in the current directory (the dot). docker build -t "myimage:latest" . creates a container and stores the image under the given name</a:t>
            </a:r>
            <a:endParaRPr b="1" sz="1300"/>
          </a:p>
          <a:p>
            <a:pPr indent="0" lvl="0" marL="0" rtl="0" algn="l">
              <a:lnSpc>
                <a:spcPct val="100000"/>
              </a:lnSpc>
              <a:spcBef>
                <a:spcPts val="0"/>
              </a:spcBef>
              <a:spcAft>
                <a:spcPts val="0"/>
              </a:spcAft>
              <a:buNone/>
            </a:pPr>
            <a:r>
              <a:rPr lang="en" sz="1300"/>
              <a:t>docker build </a:t>
            </a:r>
            <a:endParaRPr sz="1300"/>
          </a:p>
          <a:p>
            <a:pPr indent="0" lvl="0" marL="0" rtl="0" algn="l">
              <a:lnSpc>
                <a:spcPct val="100000"/>
              </a:lnSpc>
              <a:spcBef>
                <a:spcPts val="0"/>
              </a:spcBef>
              <a:spcAft>
                <a:spcPts val="0"/>
              </a:spcAft>
              <a:buNone/>
            </a:pPr>
            <a:r>
              <a:t/>
            </a:r>
            <a:endParaRPr b="1" sz="1300"/>
          </a:p>
          <a:p>
            <a:pPr indent="0" lvl="0" marL="0" rtl="0" algn="l">
              <a:lnSpc>
                <a:spcPct val="100000"/>
              </a:lnSpc>
              <a:spcBef>
                <a:spcPts val="0"/>
              </a:spcBef>
              <a:spcAft>
                <a:spcPts val="0"/>
              </a:spcAft>
              <a:buNone/>
            </a:pPr>
            <a:r>
              <a:rPr b="1" lang="en" sz="1300"/>
              <a:t>S</a:t>
            </a:r>
            <a:r>
              <a:rPr b="1" lang="en" sz="1300"/>
              <a:t>hows all local storage images</a:t>
            </a:r>
            <a:endParaRPr b="1" sz="1300"/>
          </a:p>
          <a:p>
            <a:pPr indent="0" lvl="0" marL="0" rtl="0" algn="l">
              <a:lnSpc>
                <a:spcPct val="100000"/>
              </a:lnSpc>
              <a:spcBef>
                <a:spcPts val="0"/>
              </a:spcBef>
              <a:spcAft>
                <a:spcPts val="0"/>
              </a:spcAft>
              <a:buNone/>
            </a:pPr>
            <a:r>
              <a:rPr lang="en" sz="1300"/>
              <a:t>docker images</a:t>
            </a:r>
            <a:r>
              <a:rPr b="1" lang="en" sz="1300"/>
              <a:t> </a:t>
            </a:r>
            <a:endParaRPr b="1" sz="1300"/>
          </a:p>
          <a:p>
            <a:pPr indent="0" lvl="0" marL="0" rtl="0" algn="l">
              <a:spcBef>
                <a:spcPts val="0"/>
              </a:spcBef>
              <a:spcAft>
                <a:spcPts val="0"/>
              </a:spcAft>
              <a:buNone/>
            </a:pPr>
            <a:r>
              <a:t/>
            </a:r>
            <a:endParaRPr b="1" sz="1300"/>
          </a:p>
          <a:p>
            <a:pPr indent="0" lvl="0" marL="0" rtl="0" algn="l">
              <a:lnSpc>
                <a:spcPct val="100000"/>
              </a:lnSpc>
              <a:spcBef>
                <a:spcPts val="1600"/>
              </a:spcBef>
              <a:spcAft>
                <a:spcPts val="0"/>
              </a:spcAft>
              <a:buNone/>
            </a:pPr>
            <a:r>
              <a:rPr b="1" lang="en" sz="1300"/>
              <a:t>Run a docker container based on an image, i. e. docker run myimage -it bash. If no local image can be found docker run automatically tries to download the image from Docker hub.</a:t>
            </a:r>
            <a:endParaRPr b="1" sz="1300"/>
          </a:p>
          <a:p>
            <a:pPr indent="0" lvl="0" marL="0" rtl="0" algn="l">
              <a:lnSpc>
                <a:spcPct val="100000"/>
              </a:lnSpc>
              <a:spcBef>
                <a:spcPts val="0"/>
              </a:spcBef>
              <a:spcAft>
                <a:spcPts val="0"/>
              </a:spcAft>
              <a:buNone/>
            </a:pPr>
            <a:r>
              <a:rPr lang="en" sz="1300"/>
              <a:t>docker run  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b="1" lang="en" sz="1300"/>
              <a:t>D</a:t>
            </a:r>
            <a:r>
              <a:rPr b="1" lang="en" sz="1300"/>
              <a:t>isplay the logs of a container, you specified. To continue showing log updates just use docker logs -f mycontainer</a:t>
            </a:r>
            <a:endParaRPr sz="1300"/>
          </a:p>
          <a:p>
            <a:pPr indent="0" lvl="0" marL="0" rtl="0" algn="l">
              <a:lnSpc>
                <a:spcPct val="100000"/>
              </a:lnSpc>
              <a:spcBef>
                <a:spcPts val="0"/>
              </a:spcBef>
              <a:spcAft>
                <a:spcPts val="0"/>
              </a:spcAft>
              <a:buNone/>
            </a:pPr>
            <a:r>
              <a:rPr lang="en" sz="1300"/>
              <a:t>docker logs</a:t>
            </a:r>
            <a:r>
              <a:rPr b="1" lang="en" sz="1300"/>
              <a:t> </a:t>
            </a:r>
            <a:endParaRPr b="1" sz="1300"/>
          </a:p>
          <a:p>
            <a:pPr indent="0" lvl="0" marL="0" rtl="0" algn="l">
              <a:spcBef>
                <a:spcPts val="0"/>
              </a:spcBef>
              <a:spcAft>
                <a:spcPts val="1600"/>
              </a:spcAft>
              <a:buNone/>
            </a:pPr>
            <a:r>
              <a:t/>
            </a:r>
            <a:endParaRPr b="1"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