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2ff8dfcc8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2ff8dfcc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2ff8dfcc8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2ff8dfcc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4ef8fbf4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4ef8fbf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4ef8fbf4c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4ef8fbf4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4ef8fbf4c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4ef8fbf4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2ff8dfcc8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2ff8dfcc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2ff8dfcc8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2ff8dfcc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2ff8dfcc8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2ff8dfcc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weka.io/"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6019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300"/>
              <a:t>Kubernetes - Objects - Deeper Dive</a:t>
            </a:r>
            <a:endParaRPr sz="4300"/>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By Chetan Shah</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K8S - StatefulSet - Common Use Cases</a:t>
            </a:r>
            <a:endParaRPr/>
          </a:p>
        </p:txBody>
      </p:sp>
      <p:sp>
        <p:nvSpPr>
          <p:cNvPr id="121" name="Google Shape;121;p22"/>
          <p:cNvSpPr txBox="1"/>
          <p:nvPr>
            <p:ph idx="1" type="body"/>
          </p:nvPr>
        </p:nvSpPr>
        <p:spPr>
          <a:xfrm>
            <a:off x="460950" y="1757000"/>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Databases and messaging–Some applications recommend local flash for low latency. Using local flash on the POD’s worker nodes will limit the capabilities of moving containers between different worker nodes in the POD for additional agility. That is the reason why a high-performance shared storage like </a:t>
            </a:r>
            <a:r>
              <a:rPr lang="en" u="sng">
                <a:solidFill>
                  <a:schemeClr val="hlink"/>
                </a:solidFill>
                <a:hlinkClick r:id="rId3"/>
              </a:rPr>
              <a:t>Weka</a:t>
            </a:r>
            <a:r>
              <a:rPr lang="en"/>
              <a:t>, one that can provide the same or better latency while allowing for shared high performance data, would allow effectively using applications such as these:</a:t>
            </a:r>
            <a:endParaRPr/>
          </a:p>
          <a:p>
            <a:pPr indent="0" lvl="0" marL="0" rtl="0" algn="l">
              <a:lnSpc>
                <a:spcPct val="100000"/>
              </a:lnSpc>
              <a:spcBef>
                <a:spcPts val="0"/>
              </a:spcBef>
              <a:spcAft>
                <a:spcPts val="0"/>
              </a:spcAft>
              <a:buNone/>
            </a:pPr>
            <a:r>
              <a:rPr lang="en"/>
              <a:t>– Single-instance databases like MySQL, PostgreSQL, MariaDB</a:t>
            </a:r>
            <a:endParaRPr/>
          </a:p>
          <a:p>
            <a:pPr indent="0" lvl="0" marL="0" rtl="0" algn="l">
              <a:lnSpc>
                <a:spcPct val="100000"/>
              </a:lnSpc>
              <a:spcBef>
                <a:spcPts val="0"/>
              </a:spcBef>
              <a:spcAft>
                <a:spcPts val="0"/>
              </a:spcAft>
              <a:buNone/>
            </a:pPr>
            <a:r>
              <a:rPr lang="en"/>
              <a:t>– NoSQL databases like Cassandra and MongoDB</a:t>
            </a:r>
            <a:endParaRPr/>
          </a:p>
          <a:p>
            <a:pPr indent="0" lvl="0" marL="0" rtl="0" algn="l">
              <a:lnSpc>
                <a:spcPct val="100000"/>
              </a:lnSpc>
              <a:spcBef>
                <a:spcPts val="0"/>
              </a:spcBef>
              <a:spcAft>
                <a:spcPts val="0"/>
              </a:spcAft>
              <a:buNone/>
            </a:pPr>
            <a:r>
              <a:rPr lang="en"/>
              <a:t>– In-memory databases like Redis and MemSQL and KDB+</a:t>
            </a:r>
            <a:endParaRPr/>
          </a:p>
          <a:p>
            <a:pPr indent="0" lvl="0" marL="0" rtl="0" algn="l">
              <a:lnSpc>
                <a:spcPct val="100000"/>
              </a:lnSpc>
              <a:spcBef>
                <a:spcPts val="0"/>
              </a:spcBef>
              <a:spcAft>
                <a:spcPts val="0"/>
              </a:spcAft>
              <a:buNone/>
            </a:pPr>
            <a:r>
              <a:rPr lang="en"/>
              <a:t>– Messaging apps like Kafka</a:t>
            </a:r>
            <a:endParaRPr/>
          </a:p>
          <a:p>
            <a:pPr indent="0" lvl="0" marL="0" rtl="0" algn="l">
              <a:lnSpc>
                <a:spcPct val="100000"/>
              </a:lnSpc>
              <a:spcBef>
                <a:spcPts val="0"/>
              </a:spcBef>
              <a:spcAft>
                <a:spcPts val="0"/>
              </a:spcAft>
              <a:buNone/>
            </a:pPr>
            <a:r>
              <a:rPr lang="en"/>
              <a:t>– Business critical apps like Oracle, SQL server, and SAP</a:t>
            </a:r>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K8S - Init Containers - Common Use Cases</a:t>
            </a:r>
            <a:endParaRPr/>
          </a:p>
        </p:txBody>
      </p:sp>
      <p:sp>
        <p:nvSpPr>
          <p:cNvPr id="127" name="Google Shape;127;p23"/>
          <p:cNvSpPr txBox="1"/>
          <p:nvPr>
            <p:ph idx="1" type="body"/>
          </p:nvPr>
        </p:nvSpPr>
        <p:spPr>
          <a:xfrm>
            <a:off x="460950" y="1757000"/>
            <a:ext cx="30165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Init Containers are ones which run before any other container in a POD. These are needed to ensure some required services are running before the PODs main application </a:t>
            </a:r>
            <a:r>
              <a:rPr lang="en" sz="1000"/>
              <a:t>containers</a:t>
            </a:r>
            <a:r>
              <a:rPr lang="en" sz="1000"/>
              <a:t> are running.</a:t>
            </a:r>
            <a:endParaRPr sz="10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rPr lang="en" sz="1000"/>
              <a:t>kubectl apply -f myapp.yaml</a:t>
            </a:r>
            <a:endParaRPr sz="1000"/>
          </a:p>
          <a:p>
            <a:pPr indent="0" lvl="0" marL="0" rtl="0" algn="l">
              <a:lnSpc>
                <a:spcPct val="100000"/>
              </a:lnSpc>
              <a:spcBef>
                <a:spcPts val="0"/>
              </a:spcBef>
              <a:spcAft>
                <a:spcPts val="0"/>
              </a:spcAft>
              <a:buNone/>
            </a:pPr>
            <a:r>
              <a:rPr lang="en" sz="1000"/>
              <a:t>kubectl get -f myapp.yaml</a:t>
            </a:r>
            <a:endParaRPr sz="1000"/>
          </a:p>
          <a:p>
            <a:pPr indent="0" lvl="0" marL="0" rtl="0" algn="l">
              <a:spcBef>
                <a:spcPts val="0"/>
              </a:spcBef>
              <a:spcAft>
                <a:spcPts val="0"/>
              </a:spcAft>
              <a:buNone/>
            </a:pPr>
            <a:r>
              <a:rPr lang="en" sz="1000"/>
              <a:t>kubectl describe -f myapp.yaml</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kubectl apply -f services.yaml</a:t>
            </a:r>
            <a:endParaRPr sz="1000"/>
          </a:p>
          <a:p>
            <a:pPr indent="0" lvl="0" marL="0" rtl="0" algn="l">
              <a:spcBef>
                <a:spcPts val="0"/>
              </a:spcBef>
              <a:spcAft>
                <a:spcPts val="0"/>
              </a:spcAft>
              <a:buNone/>
            </a:pPr>
            <a:r>
              <a:rPr lang="en" sz="1000"/>
              <a:t>kubectl get -f myapp.yaml</a:t>
            </a:r>
            <a:endParaRPr sz="1000"/>
          </a:p>
          <a:p>
            <a:pPr indent="0" lvl="0" marL="0" rtl="0" algn="l">
              <a:spcBef>
                <a:spcPts val="0"/>
              </a:spcBef>
              <a:spcAft>
                <a:spcPts val="1600"/>
              </a:spcAft>
              <a:buNone/>
            </a:pPr>
            <a:r>
              <a:t/>
            </a:r>
            <a:endParaRPr sz="1000"/>
          </a:p>
        </p:txBody>
      </p:sp>
      <p:sp>
        <p:nvSpPr>
          <p:cNvPr id="128" name="Google Shape;128;p23"/>
          <p:cNvSpPr txBox="1"/>
          <p:nvPr>
            <p:ph idx="1" type="body"/>
          </p:nvPr>
        </p:nvSpPr>
        <p:spPr>
          <a:xfrm>
            <a:off x="3661350" y="1680800"/>
            <a:ext cx="3245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900"/>
              <a:t>myapp.yaml</a:t>
            </a:r>
            <a:endParaRPr b="1" sz="900"/>
          </a:p>
          <a:p>
            <a:pPr indent="0" lvl="0" marL="0" rtl="0" algn="l">
              <a:lnSpc>
                <a:spcPct val="100000"/>
              </a:lnSpc>
              <a:spcBef>
                <a:spcPts val="0"/>
              </a:spcBef>
              <a:spcAft>
                <a:spcPts val="0"/>
              </a:spcAft>
              <a:buNone/>
            </a:pPr>
            <a:r>
              <a:rPr lang="en" sz="900"/>
              <a:t>apiVersion: v1</a:t>
            </a:r>
            <a:endParaRPr sz="900"/>
          </a:p>
          <a:p>
            <a:pPr indent="0" lvl="0" marL="0" rtl="0" algn="l">
              <a:lnSpc>
                <a:spcPct val="100000"/>
              </a:lnSpc>
              <a:spcBef>
                <a:spcPts val="0"/>
              </a:spcBef>
              <a:spcAft>
                <a:spcPts val="0"/>
              </a:spcAft>
              <a:buNone/>
            </a:pPr>
            <a:r>
              <a:rPr lang="en" sz="900"/>
              <a:t>kind: Pod</a:t>
            </a:r>
            <a:endParaRPr sz="900"/>
          </a:p>
          <a:p>
            <a:pPr indent="0" lvl="0" marL="0" rtl="0" algn="l">
              <a:lnSpc>
                <a:spcPct val="100000"/>
              </a:lnSpc>
              <a:spcBef>
                <a:spcPts val="0"/>
              </a:spcBef>
              <a:spcAft>
                <a:spcPts val="0"/>
              </a:spcAft>
              <a:buNone/>
            </a:pPr>
            <a:r>
              <a:rPr lang="en" sz="900"/>
              <a:t>metadata:</a:t>
            </a:r>
            <a:endParaRPr sz="900"/>
          </a:p>
          <a:p>
            <a:pPr indent="0" lvl="0" marL="0" rtl="0" algn="l">
              <a:lnSpc>
                <a:spcPct val="100000"/>
              </a:lnSpc>
              <a:spcBef>
                <a:spcPts val="0"/>
              </a:spcBef>
              <a:spcAft>
                <a:spcPts val="0"/>
              </a:spcAft>
              <a:buNone/>
            </a:pPr>
            <a:r>
              <a:rPr lang="en" sz="900"/>
              <a:t>  name: myapp-pod</a:t>
            </a:r>
            <a:endParaRPr sz="900"/>
          </a:p>
          <a:p>
            <a:pPr indent="0" lvl="0" marL="0" rtl="0" algn="l">
              <a:lnSpc>
                <a:spcPct val="100000"/>
              </a:lnSpc>
              <a:spcBef>
                <a:spcPts val="0"/>
              </a:spcBef>
              <a:spcAft>
                <a:spcPts val="0"/>
              </a:spcAft>
              <a:buNone/>
            </a:pPr>
            <a:r>
              <a:rPr lang="en" sz="900"/>
              <a:t>  labels:</a:t>
            </a:r>
            <a:endParaRPr sz="900"/>
          </a:p>
          <a:p>
            <a:pPr indent="0" lvl="0" marL="0" rtl="0" algn="l">
              <a:lnSpc>
                <a:spcPct val="100000"/>
              </a:lnSpc>
              <a:spcBef>
                <a:spcPts val="0"/>
              </a:spcBef>
              <a:spcAft>
                <a:spcPts val="0"/>
              </a:spcAft>
              <a:buNone/>
            </a:pPr>
            <a:r>
              <a:rPr lang="en" sz="900"/>
              <a:t>    app: myapp</a:t>
            </a:r>
            <a:endParaRPr sz="900"/>
          </a:p>
          <a:p>
            <a:pPr indent="0" lvl="0" marL="0" rtl="0" algn="l">
              <a:lnSpc>
                <a:spcPct val="100000"/>
              </a:lnSpc>
              <a:spcBef>
                <a:spcPts val="0"/>
              </a:spcBef>
              <a:spcAft>
                <a:spcPts val="0"/>
              </a:spcAft>
              <a:buNone/>
            </a:pPr>
            <a:r>
              <a:rPr lang="en" sz="900"/>
              <a:t>spec:</a:t>
            </a:r>
            <a:endParaRPr sz="900"/>
          </a:p>
          <a:p>
            <a:pPr indent="0" lvl="0" marL="0" rtl="0" algn="l">
              <a:lnSpc>
                <a:spcPct val="100000"/>
              </a:lnSpc>
              <a:spcBef>
                <a:spcPts val="0"/>
              </a:spcBef>
              <a:spcAft>
                <a:spcPts val="0"/>
              </a:spcAft>
              <a:buNone/>
            </a:pPr>
            <a:r>
              <a:rPr lang="en" sz="900"/>
              <a:t>  containers:</a:t>
            </a:r>
            <a:endParaRPr sz="900"/>
          </a:p>
          <a:p>
            <a:pPr indent="0" lvl="0" marL="0" rtl="0" algn="l">
              <a:lnSpc>
                <a:spcPct val="100000"/>
              </a:lnSpc>
              <a:spcBef>
                <a:spcPts val="0"/>
              </a:spcBef>
              <a:spcAft>
                <a:spcPts val="0"/>
              </a:spcAft>
              <a:buNone/>
            </a:pPr>
            <a:r>
              <a:rPr lang="en" sz="900"/>
              <a:t>  - name: myapp-container</a:t>
            </a:r>
            <a:endParaRPr sz="900"/>
          </a:p>
          <a:p>
            <a:pPr indent="0" lvl="0" marL="0" rtl="0" algn="l">
              <a:lnSpc>
                <a:spcPct val="100000"/>
              </a:lnSpc>
              <a:spcBef>
                <a:spcPts val="0"/>
              </a:spcBef>
              <a:spcAft>
                <a:spcPts val="0"/>
              </a:spcAft>
              <a:buNone/>
            </a:pPr>
            <a:r>
              <a:rPr lang="en" sz="900"/>
              <a:t>    image: busybox:1.28</a:t>
            </a:r>
            <a:endParaRPr sz="900"/>
          </a:p>
          <a:p>
            <a:pPr indent="0" lvl="0" marL="0" rtl="0" algn="l">
              <a:lnSpc>
                <a:spcPct val="100000"/>
              </a:lnSpc>
              <a:spcBef>
                <a:spcPts val="0"/>
              </a:spcBef>
              <a:spcAft>
                <a:spcPts val="0"/>
              </a:spcAft>
              <a:buNone/>
            </a:pPr>
            <a:r>
              <a:rPr lang="en" sz="900"/>
              <a:t>    command: ['sh', '-c', 'echo The app is running! &amp;&amp; sleep 3600']</a:t>
            </a:r>
            <a:endParaRPr sz="900"/>
          </a:p>
          <a:p>
            <a:pPr indent="0" lvl="0" marL="0" rtl="0" algn="l">
              <a:lnSpc>
                <a:spcPct val="100000"/>
              </a:lnSpc>
              <a:spcBef>
                <a:spcPts val="0"/>
              </a:spcBef>
              <a:spcAft>
                <a:spcPts val="0"/>
              </a:spcAft>
              <a:buNone/>
            </a:pPr>
            <a:r>
              <a:rPr lang="en" sz="900"/>
              <a:t>  initContainers:</a:t>
            </a:r>
            <a:endParaRPr sz="900"/>
          </a:p>
          <a:p>
            <a:pPr indent="0" lvl="0" marL="0" rtl="0" algn="l">
              <a:lnSpc>
                <a:spcPct val="100000"/>
              </a:lnSpc>
              <a:spcBef>
                <a:spcPts val="0"/>
              </a:spcBef>
              <a:spcAft>
                <a:spcPts val="0"/>
              </a:spcAft>
              <a:buNone/>
            </a:pPr>
            <a:r>
              <a:rPr lang="en" sz="900"/>
              <a:t>  - name: init-myservice</a:t>
            </a:r>
            <a:endParaRPr sz="900"/>
          </a:p>
          <a:p>
            <a:pPr indent="0" lvl="0" marL="0" rtl="0" algn="l">
              <a:lnSpc>
                <a:spcPct val="100000"/>
              </a:lnSpc>
              <a:spcBef>
                <a:spcPts val="0"/>
              </a:spcBef>
              <a:spcAft>
                <a:spcPts val="0"/>
              </a:spcAft>
              <a:buNone/>
            </a:pPr>
            <a:r>
              <a:rPr lang="en" sz="900"/>
              <a:t>    image: busybox:1.28</a:t>
            </a:r>
            <a:endParaRPr sz="900"/>
          </a:p>
          <a:p>
            <a:pPr indent="0" lvl="0" marL="0" rtl="0" algn="l">
              <a:lnSpc>
                <a:spcPct val="100000"/>
              </a:lnSpc>
              <a:spcBef>
                <a:spcPts val="0"/>
              </a:spcBef>
              <a:spcAft>
                <a:spcPts val="0"/>
              </a:spcAft>
              <a:buNone/>
            </a:pPr>
            <a:r>
              <a:rPr lang="en" sz="900"/>
              <a:t>    command: ['sh', '-c', "until nslookup myservice.$(cat /var/run/secrets/kubernetes.io/serviceaccount/namespace).svc.cluster.local; do echo waiting for myservice; sleep 2; done"]</a:t>
            </a:r>
            <a:endParaRPr sz="900"/>
          </a:p>
          <a:p>
            <a:pPr indent="0" lvl="0" marL="0" rtl="0" algn="l">
              <a:lnSpc>
                <a:spcPct val="100000"/>
              </a:lnSpc>
              <a:spcBef>
                <a:spcPts val="0"/>
              </a:spcBef>
              <a:spcAft>
                <a:spcPts val="0"/>
              </a:spcAft>
              <a:buNone/>
            </a:pPr>
            <a:r>
              <a:rPr lang="en" sz="900"/>
              <a:t>  - name: init-mydb</a:t>
            </a:r>
            <a:endParaRPr sz="900"/>
          </a:p>
          <a:p>
            <a:pPr indent="0" lvl="0" marL="0" rtl="0" algn="l">
              <a:lnSpc>
                <a:spcPct val="100000"/>
              </a:lnSpc>
              <a:spcBef>
                <a:spcPts val="0"/>
              </a:spcBef>
              <a:spcAft>
                <a:spcPts val="0"/>
              </a:spcAft>
              <a:buNone/>
            </a:pPr>
            <a:r>
              <a:rPr lang="en" sz="900"/>
              <a:t>    image: busybox:1.28</a:t>
            </a:r>
            <a:endParaRPr sz="900"/>
          </a:p>
          <a:p>
            <a:pPr indent="0" lvl="0" marL="0" rtl="0" algn="l">
              <a:lnSpc>
                <a:spcPct val="100000"/>
              </a:lnSpc>
              <a:spcBef>
                <a:spcPts val="0"/>
              </a:spcBef>
              <a:spcAft>
                <a:spcPts val="0"/>
              </a:spcAft>
              <a:buNone/>
            </a:pPr>
            <a:r>
              <a:rPr lang="en" sz="900"/>
              <a:t>    command: ['sh', '-c', "until nslookup mydb.$(cat /var/run/secrets/kubernetes.io/serviceaccount/namespace).svc.cluster.local; do echo waiting for mydb; sleep 2; done"]</a:t>
            </a:r>
            <a:endParaRPr sz="900"/>
          </a:p>
          <a:p>
            <a:pPr indent="0" lvl="0" marL="0" rtl="0" algn="l">
              <a:spcBef>
                <a:spcPts val="0"/>
              </a:spcBef>
              <a:spcAft>
                <a:spcPts val="1600"/>
              </a:spcAft>
              <a:buNone/>
            </a:pPr>
            <a:r>
              <a:t/>
            </a:r>
            <a:endParaRPr sz="1000"/>
          </a:p>
        </p:txBody>
      </p:sp>
      <p:sp>
        <p:nvSpPr>
          <p:cNvPr id="129" name="Google Shape;129;p23"/>
          <p:cNvSpPr txBox="1"/>
          <p:nvPr>
            <p:ph idx="1" type="body"/>
          </p:nvPr>
        </p:nvSpPr>
        <p:spPr>
          <a:xfrm>
            <a:off x="7090350" y="1680800"/>
            <a:ext cx="19962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00"/>
              <a:t>services.yaml</a:t>
            </a:r>
            <a:endParaRPr sz="900"/>
          </a:p>
          <a:p>
            <a:pPr indent="0" lvl="0" marL="0" rtl="0" algn="l">
              <a:lnSpc>
                <a:spcPct val="100000"/>
              </a:lnSpc>
              <a:spcBef>
                <a:spcPts val="0"/>
              </a:spcBef>
              <a:spcAft>
                <a:spcPts val="0"/>
              </a:spcAft>
              <a:buNone/>
            </a:pPr>
            <a:r>
              <a:rPr lang="en" sz="900"/>
              <a:t>---</a:t>
            </a:r>
            <a:endParaRPr sz="900"/>
          </a:p>
          <a:p>
            <a:pPr indent="0" lvl="0" marL="0" rtl="0" algn="l">
              <a:lnSpc>
                <a:spcPct val="100000"/>
              </a:lnSpc>
              <a:spcBef>
                <a:spcPts val="0"/>
              </a:spcBef>
              <a:spcAft>
                <a:spcPts val="0"/>
              </a:spcAft>
              <a:buNone/>
            </a:pPr>
            <a:r>
              <a:rPr lang="en" sz="900"/>
              <a:t>apiVersion: v1</a:t>
            </a:r>
            <a:endParaRPr sz="900"/>
          </a:p>
          <a:p>
            <a:pPr indent="0" lvl="0" marL="0" rtl="0" algn="l">
              <a:lnSpc>
                <a:spcPct val="100000"/>
              </a:lnSpc>
              <a:spcBef>
                <a:spcPts val="0"/>
              </a:spcBef>
              <a:spcAft>
                <a:spcPts val="0"/>
              </a:spcAft>
              <a:buNone/>
            </a:pPr>
            <a:r>
              <a:rPr lang="en" sz="900"/>
              <a:t>kind: Service</a:t>
            </a:r>
            <a:endParaRPr sz="900"/>
          </a:p>
          <a:p>
            <a:pPr indent="0" lvl="0" marL="0" rtl="0" algn="l">
              <a:lnSpc>
                <a:spcPct val="100000"/>
              </a:lnSpc>
              <a:spcBef>
                <a:spcPts val="0"/>
              </a:spcBef>
              <a:spcAft>
                <a:spcPts val="0"/>
              </a:spcAft>
              <a:buNone/>
            </a:pPr>
            <a:r>
              <a:rPr lang="en" sz="900"/>
              <a:t>metadata:</a:t>
            </a:r>
            <a:endParaRPr sz="900"/>
          </a:p>
          <a:p>
            <a:pPr indent="0" lvl="0" marL="0" rtl="0" algn="l">
              <a:lnSpc>
                <a:spcPct val="100000"/>
              </a:lnSpc>
              <a:spcBef>
                <a:spcPts val="0"/>
              </a:spcBef>
              <a:spcAft>
                <a:spcPts val="0"/>
              </a:spcAft>
              <a:buNone/>
            </a:pPr>
            <a:r>
              <a:rPr lang="en" sz="900"/>
              <a:t>  name: myservice</a:t>
            </a:r>
            <a:endParaRPr sz="900"/>
          </a:p>
          <a:p>
            <a:pPr indent="0" lvl="0" marL="0" rtl="0" algn="l">
              <a:lnSpc>
                <a:spcPct val="100000"/>
              </a:lnSpc>
              <a:spcBef>
                <a:spcPts val="0"/>
              </a:spcBef>
              <a:spcAft>
                <a:spcPts val="0"/>
              </a:spcAft>
              <a:buNone/>
            </a:pPr>
            <a:r>
              <a:rPr lang="en" sz="900"/>
              <a:t>spec:</a:t>
            </a:r>
            <a:endParaRPr sz="900"/>
          </a:p>
          <a:p>
            <a:pPr indent="0" lvl="0" marL="0" rtl="0" algn="l">
              <a:lnSpc>
                <a:spcPct val="100000"/>
              </a:lnSpc>
              <a:spcBef>
                <a:spcPts val="0"/>
              </a:spcBef>
              <a:spcAft>
                <a:spcPts val="0"/>
              </a:spcAft>
              <a:buNone/>
            </a:pPr>
            <a:r>
              <a:rPr lang="en" sz="900"/>
              <a:t>  ports:</a:t>
            </a:r>
            <a:endParaRPr sz="900"/>
          </a:p>
          <a:p>
            <a:pPr indent="0" lvl="0" marL="0" rtl="0" algn="l">
              <a:lnSpc>
                <a:spcPct val="100000"/>
              </a:lnSpc>
              <a:spcBef>
                <a:spcPts val="0"/>
              </a:spcBef>
              <a:spcAft>
                <a:spcPts val="0"/>
              </a:spcAft>
              <a:buNone/>
            </a:pPr>
            <a:r>
              <a:rPr lang="en" sz="900"/>
              <a:t>  - protocol: TCP</a:t>
            </a:r>
            <a:endParaRPr sz="900"/>
          </a:p>
          <a:p>
            <a:pPr indent="0" lvl="0" marL="0" rtl="0" algn="l">
              <a:lnSpc>
                <a:spcPct val="100000"/>
              </a:lnSpc>
              <a:spcBef>
                <a:spcPts val="0"/>
              </a:spcBef>
              <a:spcAft>
                <a:spcPts val="0"/>
              </a:spcAft>
              <a:buNone/>
            </a:pPr>
            <a:r>
              <a:rPr lang="en" sz="900"/>
              <a:t>    port: 80</a:t>
            </a:r>
            <a:endParaRPr sz="900"/>
          </a:p>
          <a:p>
            <a:pPr indent="0" lvl="0" marL="0" rtl="0" algn="l">
              <a:lnSpc>
                <a:spcPct val="100000"/>
              </a:lnSpc>
              <a:spcBef>
                <a:spcPts val="0"/>
              </a:spcBef>
              <a:spcAft>
                <a:spcPts val="0"/>
              </a:spcAft>
              <a:buNone/>
            </a:pPr>
            <a:r>
              <a:rPr lang="en" sz="900"/>
              <a:t>    targetPort</a:t>
            </a:r>
            <a:endParaRPr sz="900"/>
          </a:p>
          <a:p>
            <a:pPr indent="0" lvl="0" marL="0" rtl="0" algn="l">
              <a:lnSpc>
                <a:spcPct val="100000"/>
              </a:lnSpc>
              <a:spcBef>
                <a:spcPts val="0"/>
              </a:spcBef>
              <a:spcAft>
                <a:spcPts val="0"/>
              </a:spcAft>
              <a:buNone/>
            </a:pPr>
            <a:r>
              <a:rPr lang="en" sz="900"/>
              <a:t>: 9376</a:t>
            </a:r>
            <a:endParaRPr sz="900"/>
          </a:p>
          <a:p>
            <a:pPr indent="0" lvl="0" marL="0" rtl="0" algn="l">
              <a:lnSpc>
                <a:spcPct val="100000"/>
              </a:lnSpc>
              <a:spcBef>
                <a:spcPts val="0"/>
              </a:spcBef>
              <a:spcAft>
                <a:spcPts val="0"/>
              </a:spcAft>
              <a:buNone/>
            </a:pPr>
            <a:r>
              <a:rPr lang="en" sz="900"/>
              <a:t>---</a:t>
            </a:r>
            <a:endParaRPr sz="900"/>
          </a:p>
          <a:p>
            <a:pPr indent="0" lvl="0" marL="0" rtl="0" algn="l">
              <a:lnSpc>
                <a:spcPct val="100000"/>
              </a:lnSpc>
              <a:spcBef>
                <a:spcPts val="0"/>
              </a:spcBef>
              <a:spcAft>
                <a:spcPts val="0"/>
              </a:spcAft>
              <a:buNone/>
            </a:pPr>
            <a:r>
              <a:rPr lang="en" sz="900"/>
              <a:t>apiVersion: v1</a:t>
            </a:r>
            <a:endParaRPr sz="900"/>
          </a:p>
          <a:p>
            <a:pPr indent="0" lvl="0" marL="0" rtl="0" algn="l">
              <a:lnSpc>
                <a:spcPct val="100000"/>
              </a:lnSpc>
              <a:spcBef>
                <a:spcPts val="0"/>
              </a:spcBef>
              <a:spcAft>
                <a:spcPts val="0"/>
              </a:spcAft>
              <a:buNone/>
            </a:pPr>
            <a:r>
              <a:rPr lang="en" sz="900"/>
              <a:t>kind: Service</a:t>
            </a:r>
            <a:endParaRPr sz="900"/>
          </a:p>
          <a:p>
            <a:pPr indent="0" lvl="0" marL="0" rtl="0" algn="l">
              <a:lnSpc>
                <a:spcPct val="100000"/>
              </a:lnSpc>
              <a:spcBef>
                <a:spcPts val="0"/>
              </a:spcBef>
              <a:spcAft>
                <a:spcPts val="0"/>
              </a:spcAft>
              <a:buNone/>
            </a:pPr>
            <a:r>
              <a:rPr lang="en" sz="900"/>
              <a:t>metadata:</a:t>
            </a:r>
            <a:endParaRPr sz="900"/>
          </a:p>
          <a:p>
            <a:pPr indent="0" lvl="0" marL="0" rtl="0" algn="l">
              <a:lnSpc>
                <a:spcPct val="100000"/>
              </a:lnSpc>
              <a:spcBef>
                <a:spcPts val="0"/>
              </a:spcBef>
              <a:spcAft>
                <a:spcPts val="0"/>
              </a:spcAft>
              <a:buNone/>
            </a:pPr>
            <a:r>
              <a:rPr lang="en" sz="900"/>
              <a:t>  name: mydb</a:t>
            </a:r>
            <a:endParaRPr sz="900"/>
          </a:p>
          <a:p>
            <a:pPr indent="0" lvl="0" marL="0" rtl="0" algn="l">
              <a:lnSpc>
                <a:spcPct val="100000"/>
              </a:lnSpc>
              <a:spcBef>
                <a:spcPts val="0"/>
              </a:spcBef>
              <a:spcAft>
                <a:spcPts val="0"/>
              </a:spcAft>
              <a:buNone/>
            </a:pPr>
            <a:r>
              <a:rPr lang="en" sz="900"/>
              <a:t>spec:</a:t>
            </a:r>
            <a:endParaRPr sz="900"/>
          </a:p>
          <a:p>
            <a:pPr indent="0" lvl="0" marL="0" rtl="0" algn="l">
              <a:lnSpc>
                <a:spcPct val="100000"/>
              </a:lnSpc>
              <a:spcBef>
                <a:spcPts val="0"/>
              </a:spcBef>
              <a:spcAft>
                <a:spcPts val="0"/>
              </a:spcAft>
              <a:buNone/>
            </a:pPr>
            <a:r>
              <a:rPr lang="en" sz="900"/>
              <a:t>  ports:</a:t>
            </a:r>
            <a:endParaRPr sz="900"/>
          </a:p>
          <a:p>
            <a:pPr indent="0" lvl="0" marL="0" rtl="0" algn="l">
              <a:lnSpc>
                <a:spcPct val="100000"/>
              </a:lnSpc>
              <a:spcBef>
                <a:spcPts val="0"/>
              </a:spcBef>
              <a:spcAft>
                <a:spcPts val="0"/>
              </a:spcAft>
              <a:buNone/>
            </a:pPr>
            <a:r>
              <a:rPr lang="en" sz="900"/>
              <a:t>  - protocol: TCP</a:t>
            </a:r>
            <a:endParaRPr sz="900"/>
          </a:p>
          <a:p>
            <a:pPr indent="0" lvl="0" marL="0" rtl="0" algn="l">
              <a:lnSpc>
                <a:spcPct val="100000"/>
              </a:lnSpc>
              <a:spcBef>
                <a:spcPts val="0"/>
              </a:spcBef>
              <a:spcAft>
                <a:spcPts val="0"/>
              </a:spcAft>
              <a:buNone/>
            </a:pPr>
            <a:r>
              <a:rPr lang="en" sz="900"/>
              <a:t>    port: 80</a:t>
            </a:r>
            <a:endParaRPr sz="900"/>
          </a:p>
          <a:p>
            <a:pPr indent="0" lvl="0" marL="0" rtl="0" algn="l">
              <a:lnSpc>
                <a:spcPct val="100000"/>
              </a:lnSpc>
              <a:spcBef>
                <a:spcPts val="0"/>
              </a:spcBef>
              <a:spcAft>
                <a:spcPts val="0"/>
              </a:spcAft>
              <a:buNone/>
            </a:pPr>
            <a:r>
              <a:rPr lang="en" sz="900"/>
              <a:t>    targetPort: 9377</a:t>
            </a:r>
            <a:endParaRPr sz="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Kubernetes Objects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K8S - Objects - Common Use Cases</a:t>
            </a:r>
            <a:endParaRPr/>
          </a:p>
        </p:txBody>
      </p:sp>
      <p:sp>
        <p:nvSpPr>
          <p:cNvPr id="79" name="Google Shape;79;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and following few slides highlight the use cases for the different K8S objects: </a:t>
            </a:r>
            <a:endParaRPr/>
          </a:p>
          <a:p>
            <a:pPr indent="0" lvl="0" marL="0" rtl="0" algn="l">
              <a:spcBef>
                <a:spcPts val="1600"/>
              </a:spcBef>
              <a:spcAft>
                <a:spcPts val="0"/>
              </a:spcAft>
              <a:buNone/>
            </a:pPr>
            <a:r>
              <a:rPr lang="en"/>
              <a:t>Jobs</a:t>
            </a:r>
            <a:endParaRPr/>
          </a:p>
          <a:p>
            <a:pPr indent="0" lvl="0" marL="0" rtl="0" algn="l">
              <a:spcBef>
                <a:spcPts val="1600"/>
              </a:spcBef>
              <a:spcAft>
                <a:spcPts val="0"/>
              </a:spcAft>
              <a:buNone/>
            </a:pPr>
            <a:r>
              <a:rPr lang="en"/>
              <a:t>CronJobs</a:t>
            </a:r>
            <a:endParaRPr/>
          </a:p>
          <a:p>
            <a:pPr indent="0" lvl="0" marL="0" rtl="0" algn="l">
              <a:spcBef>
                <a:spcPts val="1600"/>
              </a:spcBef>
              <a:spcAft>
                <a:spcPts val="0"/>
              </a:spcAft>
              <a:buNone/>
            </a:pPr>
            <a:r>
              <a:rPr lang="en"/>
              <a:t>DaemonSets</a:t>
            </a:r>
            <a:endParaRPr/>
          </a:p>
          <a:p>
            <a:pPr indent="0" lvl="0" marL="0" rtl="0" algn="l">
              <a:spcBef>
                <a:spcPts val="1600"/>
              </a:spcBef>
              <a:spcAft>
                <a:spcPts val="1600"/>
              </a:spcAft>
              <a:buNone/>
            </a:pPr>
            <a:r>
              <a:rPr lang="en"/>
              <a:t>StatefulSets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K8S - Jobs - Common Use Cases</a:t>
            </a:r>
            <a:endParaRPr/>
          </a:p>
        </p:txBody>
      </p:sp>
      <p:sp>
        <p:nvSpPr>
          <p:cNvPr id="85" name="Google Shape;85;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Objects like the </a:t>
            </a:r>
            <a:r>
              <a:rPr lang="en"/>
              <a:t>Deployments, ReplicaSets, StatefulSets, and DaemonSets solve use-cases that require Pods to run forever.</a:t>
            </a:r>
            <a:endParaRPr/>
          </a:p>
          <a:p>
            <a:pPr indent="0" lvl="0" marL="0" rtl="0" algn="l">
              <a:spcBef>
                <a:spcPts val="1600"/>
              </a:spcBef>
              <a:spcAft>
                <a:spcPts val="0"/>
              </a:spcAft>
              <a:buNone/>
            </a:pPr>
            <a:r>
              <a:rPr lang="en"/>
              <a:t>Jobs on the other hand, just need to run to completion.</a:t>
            </a:r>
            <a:endParaRPr/>
          </a:p>
          <a:p>
            <a:pPr indent="0" lvl="0" marL="0" rtl="0" algn="l">
              <a:spcBef>
                <a:spcPts val="1600"/>
              </a:spcBef>
              <a:spcAft>
                <a:spcPts val="0"/>
              </a:spcAft>
              <a:buNone/>
            </a:pPr>
            <a:r>
              <a:rPr lang="en"/>
              <a:t>These are commonly used in:</a:t>
            </a:r>
            <a:endParaRPr/>
          </a:p>
          <a:p>
            <a:pPr indent="-342900" lvl="0" marL="457200" rtl="0" algn="l">
              <a:spcBef>
                <a:spcPts val="1600"/>
              </a:spcBef>
              <a:spcAft>
                <a:spcPts val="0"/>
              </a:spcAft>
              <a:buSzPts val="1800"/>
              <a:buChar char="●"/>
            </a:pPr>
            <a:r>
              <a:rPr lang="en"/>
              <a:t>Video Rendering</a:t>
            </a:r>
            <a:endParaRPr/>
          </a:p>
          <a:p>
            <a:pPr indent="-342900" lvl="0" marL="457200" rtl="0" algn="l">
              <a:spcBef>
                <a:spcPts val="0"/>
              </a:spcBef>
              <a:spcAft>
                <a:spcPts val="0"/>
              </a:spcAft>
              <a:buSzPts val="1800"/>
              <a:buChar char="●"/>
            </a:pPr>
            <a:r>
              <a:rPr lang="en"/>
              <a:t>Database Maintenance (backup, purging, indexing)</a:t>
            </a:r>
            <a:endParaRPr/>
          </a:p>
          <a:p>
            <a:pPr indent="-342900" lvl="0" marL="457200" rtl="0" algn="l">
              <a:spcBef>
                <a:spcPts val="0"/>
              </a:spcBef>
              <a:spcAft>
                <a:spcPts val="0"/>
              </a:spcAft>
              <a:buSzPts val="1800"/>
              <a:buChar char="●"/>
            </a:pPr>
            <a:r>
              <a:rPr lang="en"/>
              <a:t>Sending bulk emails</a:t>
            </a:r>
            <a:endParaRPr/>
          </a:p>
          <a:p>
            <a:pPr indent="-342900" lvl="0" marL="457200" rtl="0" algn="l">
              <a:spcBef>
                <a:spcPts val="0"/>
              </a:spcBef>
              <a:spcAft>
                <a:spcPts val="0"/>
              </a:spcAft>
              <a:buSzPts val="1800"/>
              <a:buChar char="●"/>
            </a:pPr>
            <a:r>
              <a:rPr lang="en"/>
              <a:t>Scientific applications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K8S - CronJobs - Common Use Cases</a:t>
            </a:r>
            <a:endParaRPr/>
          </a:p>
        </p:txBody>
      </p:sp>
      <p:sp>
        <p:nvSpPr>
          <p:cNvPr id="91" name="Google Shape;91;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Think of any activity that needs to be performed at an interval of time only: salary calculation, daily / monthly / quarterly report creation, reminders etc.</a:t>
            </a:r>
            <a:endParaRPr/>
          </a:p>
          <a:p>
            <a:pPr indent="0" lvl="0" marL="0" rtl="0" algn="l">
              <a:lnSpc>
                <a:spcPct val="100000"/>
              </a:lnSpc>
              <a:spcBef>
                <a:spcPts val="0"/>
              </a:spcBef>
              <a:spcAft>
                <a:spcPts val="0"/>
              </a:spcAft>
              <a:buNone/>
            </a:pPr>
            <a:r>
              <a:rPr lang="en"/>
              <a:t> </a:t>
            </a:r>
            <a:endParaRPr/>
          </a:p>
          <a:p>
            <a:pPr indent="-342900" lvl="0" marL="457200" rtl="0" algn="l">
              <a:lnSpc>
                <a:spcPct val="100000"/>
              </a:lnSpc>
              <a:spcBef>
                <a:spcPts val="0"/>
              </a:spcBef>
              <a:spcAft>
                <a:spcPts val="0"/>
              </a:spcAft>
              <a:buSzPts val="1800"/>
              <a:buChar char="●"/>
            </a:pPr>
            <a:r>
              <a:rPr lang="en"/>
              <a:t>Consider a cron that runs once a week for 15 minutes. </a:t>
            </a:r>
            <a:endParaRPr/>
          </a:p>
          <a:p>
            <a:pPr indent="-342900" lvl="0" marL="457200" rtl="0" algn="l">
              <a:spcBef>
                <a:spcPts val="0"/>
              </a:spcBef>
              <a:spcAft>
                <a:spcPts val="0"/>
              </a:spcAft>
              <a:buSzPts val="1800"/>
              <a:buChar char="●"/>
            </a:pPr>
            <a:r>
              <a:rPr lang="en"/>
              <a:t>In any old environment, the machine running that cron is sitting idle 99.85% of the time. </a:t>
            </a:r>
            <a:endParaRPr/>
          </a:p>
          <a:p>
            <a:pPr indent="-342900" lvl="0" marL="457200" rtl="0" algn="l">
              <a:spcBef>
                <a:spcPts val="0"/>
              </a:spcBef>
              <a:spcAft>
                <a:spcPts val="0"/>
              </a:spcAft>
              <a:buSzPts val="1800"/>
              <a:buChar char="●"/>
            </a:pPr>
            <a:r>
              <a:rPr lang="en"/>
              <a:t>With Kubernetes CronJob, compute resources (CPU, memory) are only used during the lifetime of a cron invocation. </a:t>
            </a:r>
            <a:endParaRPr/>
          </a:p>
          <a:p>
            <a:pPr indent="-342900" lvl="0" marL="457200" rtl="0" algn="l">
              <a:spcBef>
                <a:spcPts val="0"/>
              </a:spcBef>
              <a:spcAft>
                <a:spcPts val="0"/>
              </a:spcAft>
              <a:buSzPts val="1800"/>
              <a:buChar char="●"/>
            </a:pPr>
            <a:r>
              <a:rPr lang="en"/>
              <a:t>The rest of the time, Kubernetes can efficiently use those resources to run other CronJobs or scale down the cluster all together.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K8S - CronJobs - Common Use Cases</a:t>
            </a:r>
            <a:endParaRPr/>
          </a:p>
        </p:txBody>
      </p:sp>
      <p:sp>
        <p:nvSpPr>
          <p:cNvPr id="97" name="Google Shape;97;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common use cases:</a:t>
            </a:r>
            <a:endParaRPr/>
          </a:p>
          <a:p>
            <a:pPr indent="-342900" lvl="0" marL="457200" rtl="0" algn="l">
              <a:spcBef>
                <a:spcPts val="1600"/>
              </a:spcBef>
              <a:spcAft>
                <a:spcPts val="0"/>
              </a:spcAft>
              <a:buSzPts val="1800"/>
              <a:buChar char="●"/>
            </a:pPr>
            <a:r>
              <a:rPr lang="en"/>
              <a:t>BOD / EOD / BOM / EOM / BOY / EOY processing</a:t>
            </a:r>
            <a:endParaRPr/>
          </a:p>
          <a:p>
            <a:pPr indent="-342900" lvl="0" marL="457200" rtl="0" algn="l">
              <a:spcBef>
                <a:spcPts val="0"/>
              </a:spcBef>
              <a:spcAft>
                <a:spcPts val="0"/>
              </a:spcAft>
              <a:buSzPts val="1800"/>
              <a:buChar char="●"/>
            </a:pPr>
            <a:r>
              <a:rPr lang="en"/>
              <a:t>Database Maintenance (backup, purging, indexing)</a:t>
            </a:r>
            <a:endParaRPr/>
          </a:p>
          <a:p>
            <a:pPr indent="-342900" lvl="0" marL="457200" rtl="0" algn="l">
              <a:spcBef>
                <a:spcPts val="0"/>
              </a:spcBef>
              <a:spcAft>
                <a:spcPts val="0"/>
              </a:spcAft>
              <a:buSzPts val="1800"/>
              <a:buChar char="●"/>
            </a:pPr>
            <a:r>
              <a:rPr lang="en"/>
              <a:t>Sending bulk emails</a:t>
            </a:r>
            <a:endParaRPr/>
          </a:p>
          <a:p>
            <a:pPr indent="-342900" lvl="0" marL="457200" rtl="0" algn="l">
              <a:spcBef>
                <a:spcPts val="0"/>
              </a:spcBef>
              <a:spcAft>
                <a:spcPts val="0"/>
              </a:spcAft>
              <a:buSzPts val="1800"/>
              <a:buChar char="●"/>
            </a:pPr>
            <a:r>
              <a:rPr lang="en"/>
              <a:t>Scientific applications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K8S - DaemonSet - Common Use Cases</a:t>
            </a:r>
            <a:endParaRPr/>
          </a:p>
        </p:txBody>
      </p:sp>
      <p:sp>
        <p:nvSpPr>
          <p:cNvPr id="103" name="Google Shape;103;p19"/>
          <p:cNvSpPr txBox="1"/>
          <p:nvPr>
            <p:ph idx="1" type="body"/>
          </p:nvPr>
        </p:nvSpPr>
        <p:spPr>
          <a:xfrm>
            <a:off x="460950" y="1757000"/>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Any activity that needs to be run on all or select nodes can be run as a DaemonSet.</a:t>
            </a:r>
            <a:endParaRPr/>
          </a:p>
          <a:p>
            <a:pPr indent="-342900" lvl="0" marL="457200" rtl="0" algn="l">
              <a:spcBef>
                <a:spcPts val="0"/>
              </a:spcBef>
              <a:spcAft>
                <a:spcPts val="0"/>
              </a:spcAft>
              <a:buSzPts val="1800"/>
              <a:buChar char="●"/>
            </a:pPr>
            <a:r>
              <a:rPr lang="en"/>
              <a:t>DaemonSet helps to overcome any scheduling limitations.</a:t>
            </a:r>
            <a:endParaRPr/>
          </a:p>
          <a:p>
            <a:pPr indent="-342900" lvl="0" marL="457200" rtl="0" algn="l">
              <a:spcBef>
                <a:spcPts val="0"/>
              </a:spcBef>
              <a:spcAft>
                <a:spcPts val="0"/>
              </a:spcAft>
              <a:buSzPts val="1800"/>
              <a:buChar char="●"/>
            </a:pPr>
            <a:r>
              <a:rPr lang="en"/>
              <a:t>It </a:t>
            </a:r>
            <a:r>
              <a:rPr lang="en"/>
              <a:t>makes sure that a specific app gets deployed on all the nodes within the cluster. </a:t>
            </a:r>
            <a:endParaRPr/>
          </a:p>
          <a:p>
            <a:pPr indent="-342900" lvl="0" marL="457200" rtl="0" algn="l">
              <a:spcBef>
                <a:spcPts val="0"/>
              </a:spcBef>
              <a:spcAft>
                <a:spcPts val="0"/>
              </a:spcAft>
              <a:buSzPts val="1800"/>
              <a:buChar char="●"/>
            </a:pPr>
            <a:r>
              <a:rPr lang="en"/>
              <a:t>The deployed Pods usually contain background processes that need to be disseminated throughout the entire cluster.</a:t>
            </a:r>
            <a:endParaRPr/>
          </a:p>
          <a:p>
            <a:pPr indent="0" lvl="0" marL="0" rtl="0" algn="l">
              <a:spcBef>
                <a:spcPts val="1600"/>
              </a:spcBef>
              <a:spcAft>
                <a:spcPts val="0"/>
              </a:spcAft>
              <a:buNone/>
            </a:pPr>
            <a:r>
              <a:rPr lang="en"/>
              <a:t>Commonly used for: Resource Monitoring, Log collection, Cluster Storage.</a:t>
            </a:r>
            <a:endParaRPr/>
          </a:p>
          <a:p>
            <a:pPr indent="0" lvl="0" marL="0" rtl="0" algn="l">
              <a:spcBef>
                <a:spcPts val="1600"/>
              </a:spcBef>
              <a:spcAft>
                <a:spcPts val="0"/>
              </a:spcAft>
              <a:buNone/>
            </a:pPr>
            <a:r>
              <a:rPr lang="en"/>
              <a:t>Ref: https://phoenixnap.com/kb/kubernetes-daemonset</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K8S - StatefulSet - Common Use Cases</a:t>
            </a:r>
            <a:endParaRPr/>
          </a:p>
        </p:txBody>
      </p:sp>
      <p:sp>
        <p:nvSpPr>
          <p:cNvPr id="109" name="Google Shape;109;p20"/>
          <p:cNvSpPr txBox="1"/>
          <p:nvPr>
            <p:ph idx="1" type="body"/>
          </p:nvPr>
        </p:nvSpPr>
        <p:spPr>
          <a:xfrm>
            <a:off x="460950" y="1757000"/>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Most of the applications considered are Stateless, where the PODs are </a:t>
            </a:r>
            <a:r>
              <a:rPr lang="en"/>
              <a:t>ephemeral, that is not permanent in nature. </a:t>
            </a:r>
            <a:endParaRPr/>
          </a:p>
          <a:p>
            <a:pPr indent="-342900" lvl="0" marL="457200" rtl="0" algn="l">
              <a:spcBef>
                <a:spcPts val="0"/>
              </a:spcBef>
              <a:spcAft>
                <a:spcPts val="0"/>
              </a:spcAft>
              <a:buSzPts val="1800"/>
              <a:buChar char="●"/>
            </a:pPr>
            <a:r>
              <a:rPr lang="en"/>
              <a:t>But, it many scenarios like Database PODs, ElasticSearch PODs, Splunk PODs, the POD need to maintain the state.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K8S - StatefulSet - Common Use Cases</a:t>
            </a:r>
            <a:endParaRPr/>
          </a:p>
        </p:txBody>
      </p:sp>
      <p:sp>
        <p:nvSpPr>
          <p:cNvPr id="115" name="Google Shape;115;p21"/>
          <p:cNvSpPr txBox="1"/>
          <p:nvPr>
            <p:ph idx="1" type="body"/>
          </p:nvPr>
        </p:nvSpPr>
        <p:spPr>
          <a:xfrm>
            <a:off x="460950" y="1757000"/>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Stateful applications typically involve some database, such as Cassandra, MongoDB, or MySQL and processes a read and/or write to it. Typically, it will involve requests being processed based on the information provided. The prior request history impacts the current state; hence, the server must access and hold onto state information generated during the processing of the earlier request, which is why it is called stateful.</a:t>
            </a:r>
            <a:endParaRPr/>
          </a:p>
          <a:p>
            <a:pPr indent="-342900" lvl="0" marL="457200" rtl="0" algn="l">
              <a:spcBef>
                <a:spcPts val="0"/>
              </a:spcBef>
              <a:spcAft>
                <a:spcPts val="0"/>
              </a:spcAft>
              <a:buSzPts val="1800"/>
              <a:buChar char="●"/>
            </a:pPr>
            <a:r>
              <a:rPr lang="en"/>
              <a:t>Almost all the applications with modern workloads, such as AI/ML, financial data, and genomics sequencing are stateful and require persistent storage.</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