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734788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734788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734788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734788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734788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734788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734788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734788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734788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734788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0734788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0734788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Architecture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Kubernetes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a:t>
            </a:r>
            <a:r>
              <a:rPr lang="en"/>
              <a:t>Architecture</a:t>
            </a:r>
            <a:endParaRPr/>
          </a:p>
        </p:txBody>
      </p:sp>
      <p:pic>
        <p:nvPicPr>
          <p:cNvPr id="79" name="Google Shape;79;p15"/>
          <p:cNvPicPr preferRelativeResize="0"/>
          <p:nvPr/>
        </p:nvPicPr>
        <p:blipFill rotWithShape="1">
          <a:blip r:embed="rId3">
            <a:alphaModFix/>
          </a:blip>
          <a:srcRect b="16096" l="1807" r="8272" t="9999"/>
          <a:stretch/>
        </p:blipFill>
        <p:spPr>
          <a:xfrm>
            <a:off x="757875" y="1673250"/>
            <a:ext cx="7356525" cy="339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68838" y="152400"/>
            <a:ext cx="86063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
        <p:nvSpPr>
          <p:cNvPr id="90" name="Google Shape;90;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 Plane</a:t>
            </a:r>
            <a:r>
              <a:rPr lang="en"/>
              <a:t> - The control plane's components make global decisions about the cluster (for example, scheduling), as well as detecting and responding to cluster events (for example, starting up a new pod when a deployment's replicas field is unsatisfied).</a:t>
            </a:r>
            <a:endParaRPr/>
          </a:p>
          <a:p>
            <a:pPr indent="0" lvl="0" marL="0" rtl="0" algn="l">
              <a:spcBef>
                <a:spcPts val="1600"/>
              </a:spcBef>
              <a:spcAft>
                <a:spcPts val="1600"/>
              </a:spcAft>
              <a:buNone/>
            </a:pPr>
            <a:r>
              <a:rPr b="1" lang="en"/>
              <a:t>Apiserver</a:t>
            </a:r>
            <a:r>
              <a:rPr lang="en"/>
              <a:t> - The API server is a component of the Kubernetes control plane that exposes the Kubernetes API. The API server is the front end for the Kubernetes control plane.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ETCD - </a:t>
            </a:r>
            <a:r>
              <a:rPr lang="en"/>
              <a:t>Consistent and highly-available key value store used as Kubernetes' backing store for all cluster data.</a:t>
            </a:r>
            <a:endParaRPr/>
          </a:p>
          <a:p>
            <a:pPr indent="0" lvl="0" marL="0" rtl="0" algn="l">
              <a:spcBef>
                <a:spcPts val="1600"/>
              </a:spcBef>
              <a:spcAft>
                <a:spcPts val="0"/>
              </a:spcAft>
              <a:buNone/>
            </a:pPr>
            <a:r>
              <a:rPr b="1" lang="en"/>
              <a:t>Scheduler</a:t>
            </a:r>
            <a:r>
              <a:rPr lang="en"/>
              <a:t> - Scheduler watches for newly created Pods with no assigned node,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endParaRPr/>
          </a:p>
          <a:p>
            <a:pPr indent="0" lvl="0" marL="0" rtl="0" algn="l">
              <a:spcBef>
                <a:spcPts val="1600"/>
              </a:spcBef>
              <a:spcAft>
                <a:spcPts val="1600"/>
              </a:spcAft>
              <a:buNone/>
            </a:pPr>
            <a:r>
              <a:t/>
            </a:r>
            <a:endParaRPr/>
          </a:p>
        </p:txBody>
      </p:sp>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Controller-manager -  </a:t>
            </a:r>
            <a:r>
              <a:rPr lang="en"/>
              <a:t>Runs the runs controller processes.</a:t>
            </a:r>
            <a:endParaRPr/>
          </a:p>
          <a:p>
            <a:pPr indent="0" lvl="0" marL="0" rtl="0" algn="l">
              <a:spcBef>
                <a:spcPts val="1600"/>
              </a:spcBef>
              <a:spcAft>
                <a:spcPts val="0"/>
              </a:spcAft>
              <a:buNone/>
            </a:pPr>
            <a:r>
              <a:rPr lang="en" sz="1100"/>
              <a:t>Logically, each controller is a separate process, but to reduce complexity, they are all compiled into a single binary and run in a single process.</a:t>
            </a:r>
            <a:endParaRPr sz="1100"/>
          </a:p>
          <a:p>
            <a:pPr indent="0" lvl="0" marL="0" rtl="0" algn="l">
              <a:spcBef>
                <a:spcPts val="1600"/>
              </a:spcBef>
              <a:spcAft>
                <a:spcPts val="0"/>
              </a:spcAft>
              <a:buNone/>
            </a:pPr>
            <a:r>
              <a:rPr lang="en" sz="1100"/>
              <a:t>Some types of these controllers are:</a:t>
            </a:r>
            <a:endParaRPr sz="1100"/>
          </a:p>
          <a:p>
            <a:pPr indent="0" lvl="0" marL="0" rtl="0" algn="l">
              <a:spcBef>
                <a:spcPts val="1600"/>
              </a:spcBef>
              <a:spcAft>
                <a:spcPts val="0"/>
              </a:spcAft>
              <a:buNone/>
            </a:pPr>
            <a:r>
              <a:rPr lang="en" sz="1100"/>
              <a:t>Node controller: Responsible for noticing and responding when nodes go down.</a:t>
            </a:r>
            <a:endParaRPr sz="1100"/>
          </a:p>
          <a:p>
            <a:pPr indent="0" lvl="0" marL="0" rtl="0" algn="l">
              <a:spcBef>
                <a:spcPts val="1600"/>
              </a:spcBef>
              <a:spcAft>
                <a:spcPts val="0"/>
              </a:spcAft>
              <a:buNone/>
            </a:pPr>
            <a:r>
              <a:rPr lang="en" sz="1100"/>
              <a:t>Job controller: Watches for Job objects that represent one-off tasks, then creates Pods to run those tasks to completion.</a:t>
            </a:r>
            <a:endParaRPr sz="1100"/>
          </a:p>
          <a:p>
            <a:pPr indent="0" lvl="0" marL="0" rtl="0" algn="l">
              <a:spcBef>
                <a:spcPts val="1600"/>
              </a:spcBef>
              <a:spcAft>
                <a:spcPts val="0"/>
              </a:spcAft>
              <a:buNone/>
            </a:pPr>
            <a:r>
              <a:rPr lang="en" sz="1100"/>
              <a:t>Endpoints controller: Populates the Endpoints object (that is, joins Services &amp; Pods).</a:t>
            </a:r>
            <a:endParaRPr sz="1100"/>
          </a:p>
          <a:p>
            <a:pPr indent="0" lvl="0" marL="0" rtl="0" algn="l">
              <a:spcBef>
                <a:spcPts val="1600"/>
              </a:spcBef>
              <a:spcAft>
                <a:spcPts val="0"/>
              </a:spcAft>
              <a:buNone/>
            </a:pPr>
            <a:r>
              <a:rPr lang="en" sz="1100"/>
              <a:t>Service Account &amp; Token controllers: Create default accounts and API access tokens for new namespaces.</a:t>
            </a:r>
            <a:endParaRPr sz="1100"/>
          </a:p>
          <a:p>
            <a:pPr indent="0" lvl="0" marL="0" rtl="0" algn="l">
              <a:spcBef>
                <a:spcPts val="1600"/>
              </a:spcBef>
              <a:spcAft>
                <a:spcPts val="1600"/>
              </a:spcAft>
              <a:buNone/>
            </a:pPr>
            <a:r>
              <a:t/>
            </a:r>
            <a:endParaRPr/>
          </a:p>
        </p:txBody>
      </p:sp>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Cloud-controller-manager - CCM </a:t>
            </a:r>
            <a:r>
              <a:rPr lang="en"/>
              <a:t>embeds cloud-specific control logic.</a:t>
            </a:r>
            <a:endParaRPr/>
          </a:p>
          <a:p>
            <a:pPr indent="0" lvl="0" marL="0" rtl="0" algn="l">
              <a:spcBef>
                <a:spcPts val="1600"/>
              </a:spcBef>
              <a:spcAft>
                <a:spcPts val="0"/>
              </a:spcAft>
              <a:buNone/>
            </a:pPr>
            <a:r>
              <a:rPr lang="en"/>
              <a:t>The cloud controller manager lets you link your cluster into your cloud provider's API, and separates out the components that interact with that cloud platform from components that only interact with your cluster.</a:t>
            </a:r>
            <a:endParaRPr/>
          </a:p>
          <a:p>
            <a:pPr indent="0" lvl="0" marL="0" rtl="0" algn="l">
              <a:spcBef>
                <a:spcPts val="1600"/>
              </a:spcBef>
              <a:spcAft>
                <a:spcPts val="0"/>
              </a:spcAft>
              <a:buNone/>
            </a:pPr>
            <a:r>
              <a:rPr lang="en"/>
              <a:t>The cloud-controller-manager only runs controllers that are specific to your cloud provider. If you are running Kubernetes on your own premises, or in a learning environment inside your own PC, the cluster does not have a cloud controller manager.</a:t>
            </a:r>
            <a:endParaRPr/>
          </a:p>
          <a:p>
            <a:pPr indent="0" lvl="0" marL="0" rtl="0" algn="l">
              <a:spcBef>
                <a:spcPts val="1600"/>
              </a:spcBef>
              <a:spcAft>
                <a:spcPts val="1600"/>
              </a:spcAft>
              <a:buNone/>
            </a:pPr>
            <a:r>
              <a:t/>
            </a:r>
            <a:endParaRPr b="1"/>
          </a:p>
        </p:txBody>
      </p:sp>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Node Components</a:t>
            </a:r>
            <a:endParaRPr/>
          </a:p>
        </p:txBody>
      </p:sp>
      <p:sp>
        <p:nvSpPr>
          <p:cNvPr id="114" name="Google Shape;114;p21"/>
          <p:cNvSpPr txBox="1"/>
          <p:nvPr>
            <p:ph idx="1" type="body"/>
          </p:nvPr>
        </p:nvSpPr>
        <p:spPr>
          <a:xfrm>
            <a:off x="460950" y="17675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Kubelet - </a:t>
            </a:r>
            <a:r>
              <a:rPr lang="en"/>
              <a:t>An agent that runs on each node in the cluster. It makes sure that containers are running in a Pod.</a:t>
            </a:r>
            <a:endParaRPr/>
          </a:p>
          <a:p>
            <a:pPr indent="0" lvl="0" marL="0" rtl="0" algn="l">
              <a:spcBef>
                <a:spcPts val="1600"/>
              </a:spcBef>
              <a:spcAft>
                <a:spcPts val="0"/>
              </a:spcAft>
              <a:buNone/>
            </a:pPr>
            <a:r>
              <a:rPr b="1" lang="en"/>
              <a:t>Kube-proxy</a:t>
            </a:r>
            <a:r>
              <a:rPr lang="en"/>
              <a:t> - kube-proxy maintains network rules on nodes. These network rules allow network communication to your Pods from network sessions inside or outside of your cluster.</a:t>
            </a:r>
            <a:endParaRPr/>
          </a:p>
          <a:p>
            <a:pPr indent="0" lvl="0" marL="0" rtl="0" algn="l">
              <a:spcBef>
                <a:spcPts val="1600"/>
              </a:spcBef>
              <a:spcAft>
                <a:spcPts val="0"/>
              </a:spcAft>
              <a:buNone/>
            </a:pPr>
            <a:r>
              <a:rPr b="1" lang="en"/>
              <a:t>Container runtime</a:t>
            </a:r>
            <a:r>
              <a:rPr lang="en"/>
              <a:t> - The container runtime is the software that is responsible for running containers.Kubernetes supports several container runtimes: Docker, containerd, CRI-O, and any implementation of the Kubernetes CRI (Container Runtime Interface).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