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10c47f04b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10c47f0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10c47f04b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10c47f0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10c47f04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10c47f0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10c47f04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10c47f0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10c47f04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10c47f0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10c47f04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10c47f0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10c47f04b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10c47f0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10c47f04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10c47f04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10c47f04b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10c47f0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Orchestration</a:t>
            </a:r>
            <a:r>
              <a:rPr lang="en" sz="4200"/>
              <a:t> 101</a:t>
            </a:r>
            <a:endParaRPr sz="42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Compare the 2 - Swarm vs Kubernetes</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Load Balancing</a:t>
            </a:r>
            <a:endParaRPr b="1"/>
          </a:p>
          <a:p>
            <a:pPr indent="0" lvl="0" marL="0" rtl="0" algn="l">
              <a:lnSpc>
                <a:spcPct val="100000"/>
              </a:lnSpc>
              <a:spcBef>
                <a:spcPts val="0"/>
              </a:spcBef>
              <a:spcAft>
                <a:spcPts val="0"/>
              </a:spcAft>
              <a:buNone/>
            </a:pPr>
            <a:r>
              <a:rPr lang="en"/>
              <a:t>Docker Swarm uses DNS to distribute incoming requests to service names. It can automatically assign addresses to services, or the user can specify specific ports for the service to run on.</a:t>
            </a:r>
            <a:endParaRPr/>
          </a:p>
          <a:p>
            <a:pPr indent="0" lvl="0" marL="0" rtl="0" algn="l">
              <a:lnSpc>
                <a:spcPct val="100000"/>
              </a:lnSpc>
              <a:spcBef>
                <a:spcPts val="0"/>
              </a:spcBef>
              <a:spcAft>
                <a:spcPts val="0"/>
              </a:spcAft>
              <a:buNone/>
            </a:pPr>
            <a:r>
              <a:rPr lang="en"/>
              <a:t>Kubernetes Pods can expose services externally, and Kubernetes performs load balancing for each service in the cluster, typically using an ingress.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Compare the 2 - Swarm vs Kubernetes</a:t>
            </a:r>
            <a:endParaRPr/>
          </a:p>
        </p:txBody>
      </p:sp>
      <p:sp>
        <p:nvSpPr>
          <p:cNvPr id="127" name="Google Shape;12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GUI</a:t>
            </a:r>
            <a:endParaRPr b="1"/>
          </a:p>
          <a:p>
            <a:pPr indent="0" lvl="0" marL="0" rtl="0" algn="l">
              <a:lnSpc>
                <a:spcPct val="100000"/>
              </a:lnSpc>
              <a:spcBef>
                <a:spcPts val="0"/>
              </a:spcBef>
              <a:spcAft>
                <a:spcPts val="0"/>
              </a:spcAft>
              <a:buNone/>
            </a:pPr>
            <a:r>
              <a:rPr lang="en"/>
              <a:t>Does not provide out of the box built in dashboard. Requires 3rd party open source products to be integrated.</a:t>
            </a:r>
            <a:endParaRPr/>
          </a:p>
          <a:p>
            <a:pPr indent="0" lvl="0" marL="0" rtl="0" algn="l">
              <a:lnSpc>
                <a:spcPct val="100000"/>
              </a:lnSpc>
              <a:spcBef>
                <a:spcPts val="0"/>
              </a:spcBef>
              <a:spcAft>
                <a:spcPts val="0"/>
              </a:spcAft>
              <a:buNone/>
            </a:pPr>
            <a:r>
              <a:rPr lang="en"/>
              <a:t>Provides a web UI for dashboards that can be used to view and control the status of the cluster.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Security</a:t>
            </a:r>
            <a:endParaRPr b="1"/>
          </a:p>
          <a:p>
            <a:pPr indent="0" lvl="0" marL="0" rtl="0" algn="l">
              <a:lnSpc>
                <a:spcPct val="100000"/>
              </a:lnSpc>
              <a:spcBef>
                <a:spcPts val="0"/>
              </a:spcBef>
              <a:spcAft>
                <a:spcPts val="0"/>
              </a:spcAft>
              <a:buNone/>
            </a:pPr>
            <a:r>
              <a:rPr lang="en"/>
              <a:t>Swarm relies on network level security.</a:t>
            </a:r>
            <a:endParaRPr/>
          </a:p>
          <a:p>
            <a:pPr indent="0" lvl="0" marL="0" rtl="0" algn="l">
              <a:lnSpc>
                <a:spcPct val="100000"/>
              </a:lnSpc>
              <a:spcBef>
                <a:spcPts val="0"/>
              </a:spcBef>
              <a:spcAft>
                <a:spcPts val="0"/>
              </a:spcAft>
              <a:buNone/>
            </a:pPr>
            <a:r>
              <a:rPr lang="en"/>
              <a:t>K8S provides Enterprise grade security in form of Authentication, RBAC authorization, secrets management, pod security policies, network policies, SSL/TLS. K8S security can be enhanced 	 by commercial tools.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Drawbacks of Docker over Kubernetes</a:t>
            </a:r>
            <a:endParaRPr/>
          </a:p>
        </p:txBody>
      </p:sp>
      <p:sp>
        <p:nvSpPr>
          <p:cNvPr id="133" name="Google Shape;133;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Has limited </a:t>
            </a:r>
            <a:r>
              <a:rPr lang="en"/>
              <a:t>functionality</a:t>
            </a:r>
            <a:endParaRPr/>
          </a:p>
          <a:p>
            <a:pPr indent="0" lvl="0" marL="0" rtl="0" algn="l">
              <a:lnSpc>
                <a:spcPct val="100000"/>
              </a:lnSpc>
              <a:spcBef>
                <a:spcPts val="0"/>
              </a:spcBef>
              <a:spcAft>
                <a:spcPts val="0"/>
              </a:spcAft>
              <a:buNone/>
            </a:pPr>
            <a:r>
              <a:rPr lang="en"/>
              <a:t>Limited availability and fault tolerance capabilities</a:t>
            </a:r>
            <a:endParaRPr/>
          </a:p>
          <a:p>
            <a:pPr indent="0" lvl="0" marL="0" rtl="0" algn="l">
              <a:lnSpc>
                <a:spcPct val="100000"/>
              </a:lnSpc>
              <a:spcBef>
                <a:spcPts val="0"/>
              </a:spcBef>
              <a:spcAft>
                <a:spcPts val="0"/>
              </a:spcAft>
              <a:buNone/>
            </a:pPr>
            <a:r>
              <a:rPr lang="en"/>
              <a:t>Far smaller Open Source Community</a:t>
            </a:r>
            <a:endParaRPr/>
          </a:p>
          <a:p>
            <a:pPr indent="0" lvl="0" marL="0" rtl="0" algn="l">
              <a:lnSpc>
                <a:spcPct val="100000"/>
              </a:lnSpc>
              <a:spcBef>
                <a:spcPts val="0"/>
              </a:spcBef>
              <a:spcAft>
                <a:spcPts val="0"/>
              </a:spcAft>
              <a:buNone/>
            </a:pPr>
            <a:r>
              <a:rPr lang="en"/>
              <a:t>It offers manual scalability, limited ability to automatically provision 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Orchestration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Orchestration?</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Orchestration is the automated configuration, management, and coordination of computer systems, applications, and services. Orchestration helps IT to more easily manage complex tasks and workflows.</a:t>
            </a:r>
            <a:endParaRPr/>
          </a:p>
          <a:p>
            <a:pPr indent="0" lvl="0" marL="0" rtl="0" algn="l">
              <a:spcBef>
                <a:spcPts val="1600"/>
              </a:spcBef>
              <a:spcAft>
                <a:spcPts val="0"/>
              </a:spcAft>
              <a:buNone/>
            </a:pPr>
            <a:r>
              <a:rPr lang="en"/>
              <a:t>Orchestration also helps you to streamline and optimize frequently occurring processes and workflows, which can support a DevOps approach and help your team deploy applications more quickly. </a:t>
            </a:r>
            <a:endParaRPr/>
          </a:p>
          <a:p>
            <a:pPr indent="0" lvl="0" marL="0" rtl="0" algn="l">
              <a:spcBef>
                <a:spcPts val="1600"/>
              </a:spcBef>
              <a:spcAft>
                <a:spcPts val="1600"/>
              </a:spcAft>
              <a:buNone/>
            </a:pPr>
            <a:r>
              <a:rPr b="1" lang="en"/>
              <a:t>- Redhat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Toos for </a:t>
            </a:r>
            <a:r>
              <a:rPr lang="en"/>
              <a:t>Orchestration</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Swarm </a:t>
            </a:r>
            <a:endParaRPr/>
          </a:p>
          <a:p>
            <a:pPr indent="0" lvl="0" marL="0" rtl="0" algn="l">
              <a:spcBef>
                <a:spcPts val="1600"/>
              </a:spcBef>
              <a:spcAft>
                <a:spcPts val="1600"/>
              </a:spcAft>
              <a:buNone/>
            </a:pPr>
            <a:r>
              <a:rPr lang="en"/>
              <a:t>Kubernetes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Docker Swarm?</a:t>
            </a:r>
            <a:endParaRPr/>
          </a:p>
        </p:txBody>
      </p:sp>
      <p:sp>
        <p:nvSpPr>
          <p:cNvPr id="91" name="Google Shape;91;p17"/>
          <p:cNvSpPr txBox="1"/>
          <p:nvPr>
            <p:ph idx="1" type="body"/>
          </p:nvPr>
        </p:nvSpPr>
        <p:spPr>
          <a:xfrm>
            <a:off x="471900" y="17187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Swarm is a group of machines (physical or virtual) that are running the Docker application and have been connected  to form a  cluster.</a:t>
            </a:r>
            <a:endParaRPr/>
          </a:p>
          <a:p>
            <a:pPr indent="0" lvl="0" marL="0" rtl="0" algn="l">
              <a:spcBef>
                <a:spcPts val="1600"/>
              </a:spcBef>
              <a:spcAft>
                <a:spcPts val="0"/>
              </a:spcAft>
              <a:buNone/>
            </a:pPr>
            <a:r>
              <a:rPr lang="en"/>
              <a:t>Being native to Docker, Docker commands can be used to interact with the Swarm, making it easy for anyone who knows Docker to form a cluster. It is also fast in performance.</a:t>
            </a:r>
            <a:endParaRPr/>
          </a:p>
          <a:p>
            <a:pPr indent="0" lvl="0" marL="0" rtl="0" algn="l">
              <a:spcBef>
                <a:spcPts val="1600"/>
              </a:spcBef>
              <a:spcAft>
                <a:spcPts val="0"/>
              </a:spcAft>
              <a:buNone/>
            </a:pPr>
            <a:r>
              <a:rPr lang="en"/>
              <a:t>The controlling machine is known as a Swarm Manager and the other machines are called Nodes. A Swarm Manager can also be a Node.</a:t>
            </a:r>
            <a:endParaRPr/>
          </a:p>
          <a:p>
            <a:pPr indent="0" lvl="0" marL="0" rtl="0" algn="l">
              <a:spcBef>
                <a:spcPts val="1600"/>
              </a:spcBef>
              <a:spcAft>
                <a:spcPts val="1600"/>
              </a:spcAft>
              <a:buNone/>
            </a:pPr>
            <a:r>
              <a:rPr lang="en"/>
              <a:t>In short, Swarm is a Docker Container management / orchestration tool.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Kubernetes?</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as we know, is a utility for Container management, deployment, scaling, automation across clusters of hosts. In addition, Kubernetes </a:t>
            </a:r>
            <a:r>
              <a:rPr lang="en"/>
              <a:t>performs</a:t>
            </a:r>
            <a:r>
              <a:rPr lang="en"/>
              <a:t> load balancing, self healing, replication and similar tasks.</a:t>
            </a:r>
            <a:endParaRPr/>
          </a:p>
          <a:p>
            <a:pPr indent="0" lvl="0" marL="0" rtl="0" algn="l">
              <a:spcBef>
                <a:spcPts val="1600"/>
              </a:spcBef>
              <a:spcAft>
                <a:spcPts val="0"/>
              </a:spcAft>
              <a:buNone/>
            </a:pPr>
            <a:r>
              <a:rPr lang="en"/>
              <a:t>Kubernetes works with Docker Containers and also other Containers.</a:t>
            </a:r>
            <a:endParaRPr/>
          </a:p>
          <a:p>
            <a:pPr indent="0" lvl="0" marL="0" rtl="0" algn="l">
              <a:spcBef>
                <a:spcPts val="1600"/>
              </a:spcBef>
              <a:spcAft>
                <a:spcPts val="0"/>
              </a:spcAft>
              <a:buNone/>
            </a:pPr>
            <a:r>
              <a:rPr lang="en"/>
              <a:t>Kubernetes uses different types of Controllers to perform its tasks.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Compare the 2 - Swarm vs Kubernetes</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Installation</a:t>
            </a:r>
            <a:endParaRPr b="1"/>
          </a:p>
          <a:p>
            <a:pPr indent="0" lvl="0" marL="0" rtl="0" algn="l">
              <a:lnSpc>
                <a:spcPct val="100000"/>
              </a:lnSpc>
              <a:spcBef>
                <a:spcPts val="0"/>
              </a:spcBef>
              <a:spcAft>
                <a:spcPts val="0"/>
              </a:spcAft>
              <a:buNone/>
            </a:pPr>
            <a:r>
              <a:rPr lang="en"/>
              <a:t>Docker Swarm installed with Docker. Simpler.</a:t>
            </a:r>
            <a:endParaRPr/>
          </a:p>
          <a:p>
            <a:pPr indent="0" lvl="0" marL="0" rtl="0" algn="l">
              <a:lnSpc>
                <a:spcPct val="100000"/>
              </a:lnSpc>
              <a:spcBef>
                <a:spcPts val="0"/>
              </a:spcBef>
              <a:spcAft>
                <a:spcPts val="0"/>
              </a:spcAft>
              <a:buNone/>
            </a:pPr>
            <a:r>
              <a:rPr lang="en"/>
              <a:t>Kubernetes has a more difficult setup, but has many options.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Scalability</a:t>
            </a:r>
            <a:endParaRPr b="1"/>
          </a:p>
          <a:p>
            <a:pPr indent="0" lvl="0" marL="0" rtl="0" algn="l">
              <a:lnSpc>
                <a:spcPct val="100000"/>
              </a:lnSpc>
              <a:spcBef>
                <a:spcPts val="0"/>
              </a:spcBef>
              <a:spcAft>
                <a:spcPts val="0"/>
              </a:spcAft>
              <a:buNone/>
            </a:pPr>
            <a:r>
              <a:rPr lang="en"/>
              <a:t>Docker Swarm is less mature, though easy to deploy and scale containers.</a:t>
            </a:r>
            <a:endParaRPr/>
          </a:p>
          <a:p>
            <a:pPr indent="0" lvl="0" marL="0" rtl="0" algn="l">
              <a:lnSpc>
                <a:spcPct val="100000"/>
              </a:lnSpc>
              <a:spcBef>
                <a:spcPts val="0"/>
              </a:spcBef>
              <a:spcAft>
                <a:spcPts val="0"/>
              </a:spcAft>
              <a:buNone/>
            </a:pPr>
            <a:r>
              <a:rPr lang="en"/>
              <a:t>Kubernetes on the other hand, is more mature, but a tad more </a:t>
            </a:r>
            <a:r>
              <a:rPr lang="en"/>
              <a:t>complex</a:t>
            </a:r>
            <a:r>
              <a:rPr lang="en"/>
              <a:t> to deploy and scale containers. But is massively powerful.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Compare the 2 - Swarm vs Kubernetes</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Networking</a:t>
            </a:r>
            <a:endParaRPr b="1"/>
          </a:p>
          <a:p>
            <a:pPr indent="0" lvl="0" marL="0" rtl="0" algn="l">
              <a:lnSpc>
                <a:spcPct val="100000"/>
              </a:lnSpc>
              <a:spcBef>
                <a:spcPts val="0"/>
              </a:spcBef>
              <a:spcAft>
                <a:spcPts val="0"/>
              </a:spcAft>
              <a:buNone/>
            </a:pPr>
            <a:r>
              <a:rPr lang="en"/>
              <a:t>Swarm uses an overlay network available to entire cluster.</a:t>
            </a:r>
            <a:endParaRPr/>
          </a:p>
          <a:p>
            <a:pPr indent="0" lvl="0" marL="0" rtl="0" algn="l">
              <a:lnSpc>
                <a:spcPct val="100000"/>
              </a:lnSpc>
              <a:spcBef>
                <a:spcPts val="0"/>
              </a:spcBef>
              <a:spcAft>
                <a:spcPts val="0"/>
              </a:spcAft>
              <a:buNone/>
            </a:pPr>
            <a:r>
              <a:rPr lang="en"/>
              <a:t>Kubernetes uses a flat network model all Pods can communicate with each other. The communication can be restricted using network policies. Kubernetes requires 2 controller managers (CIDR).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Container Setup</a:t>
            </a:r>
            <a:endParaRPr b="1"/>
          </a:p>
          <a:p>
            <a:pPr indent="0" lvl="0" marL="0" rtl="0" algn="l">
              <a:lnSpc>
                <a:spcPct val="100000"/>
              </a:lnSpc>
              <a:spcBef>
                <a:spcPts val="0"/>
              </a:spcBef>
              <a:spcAft>
                <a:spcPts val="0"/>
              </a:spcAft>
              <a:buNone/>
            </a:pPr>
            <a:r>
              <a:rPr lang="en"/>
              <a:t>Swarm provides API that is familiar to Docker user, including Compose </a:t>
            </a:r>
            <a:endParaRPr/>
          </a:p>
          <a:p>
            <a:pPr indent="0" lvl="0" marL="0" rtl="0" algn="l">
              <a:lnSpc>
                <a:spcPct val="100000"/>
              </a:lnSpc>
              <a:spcBef>
                <a:spcPts val="0"/>
              </a:spcBef>
              <a:spcAft>
                <a:spcPts val="0"/>
              </a:spcAft>
              <a:buNone/>
            </a:pPr>
            <a:r>
              <a:rPr lang="en"/>
              <a:t>Kubernetes provides YAML format and APIs for users to define and deploy.</a:t>
            </a:r>
            <a:endParaRPr/>
          </a:p>
          <a:p>
            <a:pPr indent="0" lvl="0" marL="0" rtl="0" algn="l">
              <a:lnSpc>
                <a:spcPct val="100000"/>
              </a:lnSpc>
              <a:spcBef>
                <a:spcPts val="0"/>
              </a:spcBef>
              <a:spcAft>
                <a:spcPts val="0"/>
              </a:spcAft>
              <a:buNone/>
            </a:pPr>
            <a:r>
              <a:rPr lang="en"/>
              <a:t>This API, however, is limited and not as extensive as what Docker provides.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Compare the 2 - Swarm vs Kubernetes</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High Availability</a:t>
            </a:r>
            <a:endParaRPr b="1"/>
          </a:p>
          <a:p>
            <a:pPr indent="0" lvl="0" marL="0" rtl="0" algn="l">
              <a:lnSpc>
                <a:spcPct val="100000"/>
              </a:lnSpc>
              <a:spcBef>
                <a:spcPts val="0"/>
              </a:spcBef>
              <a:spcAft>
                <a:spcPts val="0"/>
              </a:spcAft>
              <a:buNone/>
            </a:pPr>
            <a:r>
              <a:rPr lang="en"/>
              <a:t>Docker Swarm high availability is mainly based on the ability to clone services as Swarm nodes. The Swarm Manager Nodes manage worker node resources and can move the node to another resource in case of failure.</a:t>
            </a:r>
            <a:endParaRPr/>
          </a:p>
          <a:p>
            <a:pPr indent="0" lvl="0" marL="0" rtl="0" algn="l">
              <a:lnSpc>
                <a:spcPct val="100000"/>
              </a:lnSpc>
              <a:spcBef>
                <a:spcPts val="0"/>
              </a:spcBef>
              <a:spcAft>
                <a:spcPts val="0"/>
              </a:spcAft>
              <a:buNone/>
            </a:pPr>
            <a:r>
              <a:rPr lang="en"/>
              <a:t>Kubernetes has built-in high availability, failover, and healing of failed nodes. It detects unhealthy pods, replaces them with new ones and performs seamless load balancing of traffic.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