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0734788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0734788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4fccc1c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4fccc1c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4fccc1c0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4fccc1c0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e4fccc1c0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e4fccc1c0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4fccc1c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4fccc1c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e4fccc1c0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e4fccc1c0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4fccc1c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e4fccc1c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YAML 101</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By Chetan Shah</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YAML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YAML - Ain’t Markup Language</a:t>
            </a:r>
            <a:endParaRPr/>
          </a:p>
        </p:txBody>
      </p:sp>
      <p:sp>
        <p:nvSpPr>
          <p:cNvPr id="79" name="Google Shape;79;p15"/>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Human friendly, cross language, Unicode based data serialization language.</a:t>
            </a:r>
            <a:endParaRPr/>
          </a:p>
          <a:p>
            <a:pPr indent="0" lvl="0" marL="0" rtl="0" algn="l">
              <a:spcBef>
                <a:spcPts val="1600"/>
              </a:spcBef>
              <a:spcAft>
                <a:spcPts val="0"/>
              </a:spcAft>
              <a:buNone/>
            </a:pPr>
            <a:r>
              <a:rPr lang="en"/>
              <a:t>Pronounced in such a way as to rhyme with “camel”</a:t>
            </a:r>
            <a:endParaRPr/>
          </a:p>
          <a:p>
            <a:pPr indent="0" lvl="0" marL="0" rtl="0" algn="l">
              <a:spcBef>
                <a:spcPts val="1600"/>
              </a:spcBef>
              <a:spcAft>
                <a:spcPts val="0"/>
              </a:spcAft>
              <a:buNone/>
            </a:pPr>
            <a:r>
              <a:rPr lang="en"/>
              <a:t>YAML is an Acronym for </a:t>
            </a:r>
            <a:endParaRPr/>
          </a:p>
          <a:p>
            <a:pPr indent="0" lvl="0" marL="0" rtl="0" algn="l">
              <a:spcBef>
                <a:spcPts val="1600"/>
              </a:spcBef>
              <a:spcAft>
                <a:spcPts val="0"/>
              </a:spcAft>
              <a:buNone/>
            </a:pPr>
            <a:r>
              <a:rPr lang="en"/>
              <a:t>YAML Ain’t  Markup  Language or </a:t>
            </a:r>
            <a:endParaRPr/>
          </a:p>
          <a:p>
            <a:pPr indent="0" lvl="0" marL="0" rtl="0" algn="l">
              <a:spcBef>
                <a:spcPts val="1600"/>
              </a:spcBef>
              <a:spcAft>
                <a:spcPts val="0"/>
              </a:spcAft>
              <a:buNone/>
            </a:pPr>
            <a:r>
              <a:rPr lang="en"/>
              <a:t>Yet Another Markup Language (origianl)</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Serialization</a:t>
            </a:r>
            <a:endParaRPr/>
          </a:p>
        </p:txBody>
      </p:sp>
      <p:sp>
        <p:nvSpPr>
          <p:cNvPr id="85" name="Google Shape;85;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language used to convert or represent structured data  or objects as a series of characters that can be stored on  a disk or transferred over the network</a:t>
            </a:r>
            <a:endParaRPr/>
          </a:p>
          <a:p>
            <a:pPr indent="0" lvl="0" marL="0" rtl="0" algn="l">
              <a:lnSpc>
                <a:spcPct val="100000"/>
              </a:lnSpc>
              <a:spcBef>
                <a:spcPts val="1600"/>
              </a:spcBef>
              <a:spcAft>
                <a:spcPts val="0"/>
              </a:spcAft>
              <a:buNone/>
            </a:pPr>
            <a:r>
              <a:rPr lang="en"/>
              <a:t>Examples:</a:t>
            </a:r>
            <a:endParaRPr/>
          </a:p>
          <a:p>
            <a:pPr indent="0" lvl="0" marL="0" rtl="0" algn="l">
              <a:lnSpc>
                <a:spcPct val="100000"/>
              </a:lnSpc>
              <a:spcBef>
                <a:spcPts val="0"/>
              </a:spcBef>
              <a:spcAft>
                <a:spcPts val="0"/>
              </a:spcAft>
              <a:buNone/>
            </a:pPr>
            <a:r>
              <a:rPr lang="en"/>
              <a:t>CSV – Comma separated values</a:t>
            </a:r>
            <a:endParaRPr/>
          </a:p>
          <a:p>
            <a:pPr indent="0" lvl="0" marL="0" rtl="0" algn="l">
              <a:lnSpc>
                <a:spcPct val="100000"/>
              </a:lnSpc>
              <a:spcBef>
                <a:spcPts val="0"/>
              </a:spcBef>
              <a:spcAft>
                <a:spcPts val="0"/>
              </a:spcAft>
              <a:buNone/>
            </a:pPr>
            <a:r>
              <a:rPr lang="en"/>
              <a:t>XML – Extensible markup language</a:t>
            </a:r>
            <a:endParaRPr/>
          </a:p>
          <a:p>
            <a:pPr indent="0" lvl="0" marL="0" rtl="0" algn="l">
              <a:lnSpc>
                <a:spcPct val="100000"/>
              </a:lnSpc>
              <a:spcBef>
                <a:spcPts val="0"/>
              </a:spcBef>
              <a:spcAft>
                <a:spcPts val="0"/>
              </a:spcAft>
              <a:buNone/>
            </a:pPr>
            <a:r>
              <a:rPr lang="en"/>
              <a:t>JSON – JavaScript object notation</a:t>
            </a:r>
            <a:endParaRPr/>
          </a:p>
          <a:p>
            <a:pPr indent="0" lvl="0" marL="0" rtl="0" algn="l">
              <a:lnSpc>
                <a:spcPct val="100000"/>
              </a:lnSpc>
              <a:spcBef>
                <a:spcPts val="0"/>
              </a:spcBef>
              <a:spcAft>
                <a:spcPts val="0"/>
              </a:spcAft>
              <a:buNone/>
            </a:pPr>
            <a:r>
              <a:rPr lang="en"/>
              <a:t>YAML – YAML ain’t markup language</a:t>
            </a:r>
            <a:endParaRPr/>
          </a:p>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YAML if there is XML</a:t>
            </a:r>
            <a:endParaRPr/>
          </a:p>
        </p:txBody>
      </p:sp>
      <p:sp>
        <p:nvSpPr>
          <p:cNvPr id="91" name="Google Shape;91;p1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XML which is not easily readable by humans,  YAML was created to be human-friendly and integrate  easily with modern programming languages.</a:t>
            </a:r>
            <a:endParaRPr/>
          </a:p>
          <a:p>
            <a:pPr indent="0" lvl="0" marL="0" rtl="0" algn="l">
              <a:spcBef>
                <a:spcPts val="1600"/>
              </a:spcBef>
              <a:spcAft>
                <a:spcPts val="1600"/>
              </a:spcAft>
              <a:buNone/>
            </a:pPr>
            <a:r>
              <a:rPr lang="en"/>
              <a:t>Unlike with XML, YAML was intended to simplify the  viewing and understanding of config files, log files, object  persistence, and messaging, to allow the programmer to  spend more time programming and less time formatting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Goals of YAML</a:t>
            </a:r>
            <a:endParaRPr/>
          </a:p>
        </p:txBody>
      </p:sp>
      <p:sp>
        <p:nvSpPr>
          <p:cNvPr id="97" name="Google Shape;97;p18"/>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As stated in the YAML official specification, the design</a:t>
            </a:r>
            <a:endParaRPr/>
          </a:p>
          <a:p>
            <a:pPr indent="0" lvl="0" marL="0" rtl="0" algn="l">
              <a:lnSpc>
                <a:spcPct val="100000"/>
              </a:lnSpc>
              <a:spcBef>
                <a:spcPts val="0"/>
              </a:spcBef>
              <a:spcAft>
                <a:spcPts val="0"/>
              </a:spcAft>
              <a:buNone/>
            </a:pPr>
            <a:r>
              <a:rPr lang="en"/>
              <a:t>goals for YAML in decreasing priority are:</a:t>
            </a:r>
            <a:endParaRPr/>
          </a:p>
          <a:p>
            <a:pPr indent="0" lvl="0" marL="0" rtl="0" algn="l">
              <a:lnSpc>
                <a:spcPct val="100000"/>
              </a:lnSpc>
              <a:spcBef>
                <a:spcPts val="0"/>
              </a:spcBef>
              <a:spcAft>
                <a:spcPts val="0"/>
              </a:spcAft>
              <a:buNone/>
            </a:pPr>
            <a:r>
              <a:rPr lang="en"/>
              <a:t>YAML is easily readable by humans</a:t>
            </a:r>
            <a:endParaRPr/>
          </a:p>
          <a:p>
            <a:pPr indent="0" lvl="0" marL="0" rtl="0" algn="l">
              <a:lnSpc>
                <a:spcPct val="100000"/>
              </a:lnSpc>
              <a:spcBef>
                <a:spcPts val="0"/>
              </a:spcBef>
              <a:spcAft>
                <a:spcPts val="0"/>
              </a:spcAft>
              <a:buNone/>
            </a:pPr>
            <a:r>
              <a:rPr lang="en"/>
              <a:t>YAML data is portable between programming languages</a:t>
            </a:r>
            <a:endParaRPr/>
          </a:p>
          <a:p>
            <a:pPr indent="0" lvl="0" marL="0" rtl="0" algn="l">
              <a:lnSpc>
                <a:spcPct val="100000"/>
              </a:lnSpc>
              <a:spcBef>
                <a:spcPts val="0"/>
              </a:spcBef>
              <a:spcAft>
                <a:spcPts val="0"/>
              </a:spcAft>
              <a:buNone/>
            </a:pPr>
            <a:r>
              <a:rPr lang="en"/>
              <a:t>YAML matches the native data structures of agile languages.</a:t>
            </a:r>
            <a:endParaRPr/>
          </a:p>
          <a:p>
            <a:pPr indent="0" lvl="0" marL="0" rtl="0" algn="l">
              <a:lnSpc>
                <a:spcPct val="100000"/>
              </a:lnSpc>
              <a:spcBef>
                <a:spcPts val="0"/>
              </a:spcBef>
              <a:spcAft>
                <a:spcPts val="0"/>
              </a:spcAft>
              <a:buNone/>
            </a:pPr>
            <a:r>
              <a:rPr lang="en"/>
              <a:t>YAML has a consistent model to support generic tools.</a:t>
            </a:r>
            <a:endParaRPr/>
          </a:p>
          <a:p>
            <a:pPr indent="0" lvl="0" marL="0" rtl="0" algn="l">
              <a:lnSpc>
                <a:spcPct val="100000"/>
              </a:lnSpc>
              <a:spcBef>
                <a:spcPts val="0"/>
              </a:spcBef>
              <a:spcAft>
                <a:spcPts val="0"/>
              </a:spcAft>
              <a:buNone/>
            </a:pPr>
            <a:r>
              <a:rPr lang="en"/>
              <a:t>YAML supports one-pass processing.</a:t>
            </a:r>
            <a:endParaRPr/>
          </a:p>
          <a:p>
            <a:pPr indent="0" lvl="0" marL="0" rtl="0" algn="l">
              <a:lnSpc>
                <a:spcPct val="100000"/>
              </a:lnSpc>
              <a:spcBef>
                <a:spcPts val="0"/>
              </a:spcBef>
              <a:spcAft>
                <a:spcPts val="0"/>
              </a:spcAft>
              <a:buNone/>
            </a:pPr>
            <a:r>
              <a:rPr lang="en"/>
              <a:t>YAML is expressive and extensible.</a:t>
            </a:r>
            <a:endParaRPr/>
          </a:p>
          <a:p>
            <a:pPr indent="0" lvl="0" marL="0" rtl="0" algn="l">
              <a:lnSpc>
                <a:spcPct val="100000"/>
              </a:lnSpc>
              <a:spcBef>
                <a:spcPts val="0"/>
              </a:spcBef>
              <a:spcAft>
                <a:spcPts val="0"/>
              </a:spcAft>
              <a:buNone/>
            </a:pPr>
            <a:r>
              <a:rPr lang="en"/>
              <a:t>YAML is easy to implement and use.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YAML Syntax</a:t>
            </a:r>
            <a:endParaRPr/>
          </a:p>
        </p:txBody>
      </p:sp>
      <p:sp>
        <p:nvSpPr>
          <p:cNvPr id="103" name="Google Shape;103;p19"/>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Documents begin with --- and end with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Indentation of lines denotes the structure within the  document.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Comments begin with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Members of lists begin with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
              <a:t>Key value pairs use the following syntax</a:t>
            </a:r>
            <a:endParaRPr/>
          </a:p>
          <a:p>
            <a:pPr indent="0" lvl="0" marL="0" rtl="0" algn="l">
              <a:lnSpc>
                <a:spcPct val="100000"/>
              </a:lnSpc>
              <a:spcBef>
                <a:spcPts val="0"/>
              </a:spcBef>
              <a:spcAft>
                <a:spcPts val="0"/>
              </a:spcAft>
              <a:buNone/>
            </a:pPr>
            <a:r>
              <a:rPr lang="en"/>
              <a:t>&lt;key&gt;: &lt;value&gt;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YAML Example</a:t>
            </a:r>
            <a:endParaRPr/>
          </a:p>
        </p:txBody>
      </p:sp>
      <p:sp>
        <p:nvSpPr>
          <p:cNvPr id="109" name="Google Shape;109;p20"/>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Example:</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rPr lang="en"/>
              <a:t>Student-Id: 11223344  First-Name: John  Last-Name: Smith</a:t>
            </a:r>
            <a:endParaRPr/>
          </a:p>
          <a:p>
            <a:pPr indent="0" lvl="0" marL="0" rtl="0" algn="l">
              <a:lnSpc>
                <a:spcPct val="100000"/>
              </a:lnSpc>
              <a:spcBef>
                <a:spcPts val="0"/>
              </a:spcBef>
              <a:spcAft>
                <a:spcPts val="0"/>
              </a:spcAft>
              <a:buNone/>
            </a:pPr>
            <a:r>
              <a:rPr lang="en"/>
              <a:t>Phone-numbers:</a:t>
            </a:r>
            <a:endParaRPr/>
          </a:p>
          <a:p>
            <a:pPr indent="-342900" lvl="0" marL="457200" rtl="0" algn="l">
              <a:lnSpc>
                <a:spcPct val="100000"/>
              </a:lnSpc>
              <a:spcBef>
                <a:spcPts val="0"/>
              </a:spcBef>
              <a:spcAft>
                <a:spcPts val="0"/>
              </a:spcAft>
              <a:buSzPts val="1800"/>
              <a:buChar char="-"/>
            </a:pPr>
            <a:r>
              <a:rPr lang="en"/>
              <a:t>281.555.7689</a:t>
            </a:r>
            <a:endParaRPr/>
          </a:p>
          <a:p>
            <a:pPr indent="-342900" lvl="0" marL="457200" rtl="0" algn="l">
              <a:lnSpc>
                <a:spcPct val="100000"/>
              </a:lnSpc>
              <a:spcBef>
                <a:spcPts val="0"/>
              </a:spcBef>
              <a:spcAft>
                <a:spcPts val="0"/>
              </a:spcAft>
              <a:buSzPts val="1800"/>
              <a:buChar char="-"/>
            </a:pPr>
            <a:r>
              <a:rPr lang="en"/>
              <a:t>713.555.8967</a:t>
            </a:r>
            <a:endParaRPr/>
          </a:p>
          <a:p>
            <a:pPr indent="-342900" lvl="0" marL="457200" rtl="0" algn="l">
              <a:lnSpc>
                <a:spcPct val="100000"/>
              </a:lnSpc>
              <a:spcBef>
                <a:spcPts val="0"/>
              </a:spcBef>
              <a:spcAft>
                <a:spcPts val="0"/>
              </a:spcAft>
              <a:buSzPts val="1800"/>
              <a:buChar char="-"/>
            </a:pPr>
            <a:r>
              <a:rPr lang="en"/>
              <a:t>832.555.9980</a:t>
            </a:r>
            <a:endParaRPr/>
          </a:p>
          <a:p>
            <a:pPr indent="0" lvl="0" marL="0" rtl="0" algn="l">
              <a:lnSpc>
                <a:spcPct val="100000"/>
              </a:lnSpc>
              <a:spcBef>
                <a:spcPts val="0"/>
              </a:spcBef>
              <a:spcAft>
                <a:spcPts val="0"/>
              </a:spcAft>
              <a:buNone/>
            </a:pPr>
            <a:r>
              <a:rPr lang="en"/>
              <a:t>Addresses:</a:t>
            </a:r>
            <a:endParaRPr/>
          </a:p>
          <a:p>
            <a:pPr indent="0" lvl="0" marL="0" rtl="0" algn="l">
              <a:lnSpc>
                <a:spcPct val="100000"/>
              </a:lnSpc>
              <a:spcBef>
                <a:spcPts val="0"/>
              </a:spcBef>
              <a:spcAft>
                <a:spcPts val="0"/>
              </a:spcAft>
              <a:buNone/>
            </a:pPr>
            <a:r>
              <a:rPr lang="en"/>
              <a:t>  - street: 123 Main St.  city: Houston  state: TX</a:t>
            </a:r>
            <a:endParaRPr/>
          </a:p>
          <a:p>
            <a:pPr indent="0" lvl="0" marL="0" rtl="0" algn="l">
              <a:lnSpc>
                <a:spcPct val="100000"/>
              </a:lnSpc>
              <a:spcBef>
                <a:spcPts val="0"/>
              </a:spcBef>
              <a:spcAft>
                <a:spcPts val="0"/>
              </a:spcAft>
              <a:buNone/>
            </a:pPr>
            <a:r>
              <a:rPr lang="en"/>
              <a: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YAML Indentation Specifics</a:t>
            </a:r>
            <a:endParaRPr/>
          </a:p>
        </p:txBody>
      </p:sp>
      <p:sp>
        <p:nvSpPr>
          <p:cNvPr id="115" name="Google Shape;115;p21"/>
          <p:cNvSpPr txBox="1"/>
          <p:nvPr>
            <p:ph idx="1" type="body"/>
          </p:nvPr>
        </p:nvSpPr>
        <p:spPr>
          <a:xfrm>
            <a:off x="460950" y="1769400"/>
            <a:ext cx="8222100" cy="2710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YAML uses spaces, period. </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In YAML block styles, structure is determined by indentation. In general, indentation is defined as a zero or more space characters at the start of a line.</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To maintain portability, tab characters must not be used in indentation, since different systems treat tabs differently. Note that most modern editors may be configured so that pressing the tab key results in the insertion of an appropriate number of spaces.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The amount of indentation is a presentation detail and must not be used to convey content information.</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In your editor you can convert a tab to 2 spaces.</a:t>
            </a:r>
            <a:endParaRPr sz="1400"/>
          </a:p>
          <a:p>
            <a:pPr indent="0" lvl="0" marL="0" rtl="0" algn="l">
              <a:lnSpc>
                <a:spcPct val="100000"/>
              </a:lnSpc>
              <a:spcBef>
                <a:spcPts val="0"/>
              </a:spcBef>
              <a:spcAft>
                <a:spcPts val="0"/>
              </a:spcAft>
              <a:buNone/>
            </a:pPr>
            <a:r>
              <a:t/>
            </a:r>
            <a:endParaRPr sz="1400"/>
          </a:p>
          <a:p>
            <a:pPr indent="0" lvl="0" marL="0" rtl="0" algn="l">
              <a:lnSpc>
                <a:spcPct val="100000"/>
              </a:lnSpc>
              <a:spcBef>
                <a:spcPts val="0"/>
              </a:spcBef>
              <a:spcAft>
                <a:spcPts val="0"/>
              </a:spcAft>
              <a:buNone/>
            </a:pPr>
            <a:r>
              <a:rPr lang="en" sz="1400"/>
              <a:t>Example:  in Vim: :set tabstop=2 expandtab and then :retab</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