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packagemetrics package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things people suggested: CRANberries, crantastic RSS feed, Stack Overflow answers, rdocumentation.org and rpackages.io, reading other people’s code,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Web-based resources can distract away from RStudio and interrupt your workflow</a:t>
            </a:r>
            <a:br>
              <a:rPr lang="en"/>
            </a:br>
            <a:r>
              <a:rPr lang="en"/>
              <a:t>Existing tools allow search of package names, but the description is rich with information</a:t>
            </a:r>
            <a:br>
              <a:rPr lang="en"/>
            </a:br>
            <a:r>
              <a:rPr lang="en"/>
              <a:t>CRAN task views capture the highlights, but are not updated in real time</a:t>
            </a:r>
            <a:br>
              <a:rPr lang="en"/>
            </a:br>
            <a:r>
              <a:rPr lang="en"/>
              <a:t>RStudio add-in tool for searching &amp; exploring packages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CRAN Task views are out there, other tools for search and discovery are also available, be engaged with global R community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Task View maintainers are often open to suggestions about improving TVs, keep in mind *how* users learn about pkgs, be engaged with global R community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72" name="Shape 72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73" name="Shape 7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Shape 74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77" name="Shape 77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78" name="Shape 7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6" name="Shape 16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17" name="Shape 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Shape 18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23" name="Shape 23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24" name="Shape 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Shape 25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31" name="Shape 31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32" name="Shape 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Shape 33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37" name="Shape 37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38" name="Shape 3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Shape 39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44" name="Shape 44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45" name="Shape 4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Shape 46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50" name="Shape 50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51" name="Shape 5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Shape 52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59" name="Shape 59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60" name="Shape 6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Shape 61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65" name="Shape 65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66" name="Shape 6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Shape 67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ashjc@uottawa.ca" TargetMode="External"/><Relationship Id="rId4" Type="http://schemas.openxmlformats.org/officeDocument/2006/relationships/hyperlink" Target="mailto:julia.silge@gmail.com" TargetMode="External"/><Relationship Id="rId5" Type="http://schemas.openxmlformats.org/officeDocument/2006/relationships/hyperlink" Target="mailto:spencer.graves@effectivedefense.org" TargetMode="External"/><Relationship Id="rId6" Type="http://schemas.openxmlformats.org/officeDocument/2006/relationships/hyperlink" Target="mailto:ludo@datacamp.com" TargetMode="External"/><Relationship Id="rId7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nashjc/Rnavpkg/" TargetMode="External"/><Relationship Id="rId4" Type="http://schemas.openxmlformats.org/officeDocument/2006/relationships/hyperlink" Target="https://github.com/nashjc/Rnavpkg/wiki" TargetMode="External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opensci.org/blog/blog/2017/06/27/packagemetrics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ran.r-project.org/web/views/" TargetMode="External"/><Relationship Id="rId4" Type="http://schemas.openxmlformats.org/officeDocument/2006/relationships/hyperlink" Target="https://bearloga.shinyapps.io/taskviewr/" TargetMode="External"/><Relationship Id="rId5" Type="http://schemas.openxmlformats.org/officeDocument/2006/relationships/hyperlink" Target="https://www.mpopov.com/" TargetMode="External"/><Relationship Id="rId6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benmarwick/ctv-archaeology" TargetMode="External"/><Relationship Id="rId4" Type="http://schemas.openxmlformats.org/officeDocument/2006/relationships/hyperlink" Target="https://github.com/ropensci/opendata" TargetMode="External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ropensci/webservices" TargetMode="External"/><Relationship Id="rId4" Type="http://schemas.openxmlformats.org/officeDocument/2006/relationships/hyperlink" Target="https://github.com/eddelbuettel/ctv-finance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pp.doopoll.co/poll/FGZqTL7vpaaCgpWCM/live-result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RhoInc/CRANsearcher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3.png"/><Relationship Id="rId13" Type="http://schemas.openxmlformats.org/officeDocument/2006/relationships/image" Target="../media/image15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Relationship Id="rId14" Type="http://schemas.openxmlformats.org/officeDocument/2006/relationships/image" Target="../media/image25.png"/><Relationship Id="rId5" Type="http://schemas.openxmlformats.org/officeDocument/2006/relationships/image" Target="../media/image8.png"/><Relationship Id="rId6" Type="http://schemas.openxmlformats.org/officeDocument/2006/relationships/image" Target="../media/image12.jpg"/><Relationship Id="rId7" Type="http://schemas.openxmlformats.org/officeDocument/2006/relationships/image" Target="../media/image10.png"/><Relationship Id="rId8" Type="http://schemas.openxmlformats.org/officeDocument/2006/relationships/image" Target="../media/image1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9.png"/><Relationship Id="rId7" Type="http://schemas.openxmlformats.org/officeDocument/2006/relationships/image" Target="../media/image24.png"/><Relationship Id="rId8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hyperlink" Target="https://github.com/datacamp/RDocumentation-app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lab.com/nashjc/svdpls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311700" y="242425"/>
            <a:ext cx="8520600" cy="1137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Navigating the R Package Universe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94024" y="1569175"/>
            <a:ext cx="4492200" cy="305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John C. Nash</a:t>
            </a:r>
            <a:br>
              <a:rPr lang="en"/>
            </a:br>
            <a:r>
              <a:rPr lang="en" sz="1800">
                <a:solidFill>
                  <a:srgbClr val="CCCCCC"/>
                </a:solidFill>
              </a:rPr>
              <a:t>Telfer School of Management</a:t>
            </a:r>
            <a:br>
              <a:rPr lang="en" sz="1800">
                <a:solidFill>
                  <a:srgbClr val="CCCCCC"/>
                </a:solidFill>
              </a:rPr>
            </a:br>
            <a:r>
              <a:rPr lang="en" sz="1800">
                <a:solidFill>
                  <a:srgbClr val="CCCCCC"/>
                </a:solidFill>
              </a:rPr>
              <a:t>University of Ottawa</a:t>
            </a:r>
            <a:br>
              <a:rPr lang="en" sz="1800">
                <a:solidFill>
                  <a:srgbClr val="CCCCCC"/>
                </a:solidFill>
              </a:rPr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nashjc@uottawa.ca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/>
              <a:t>Julia Silge</a:t>
            </a:r>
            <a:br>
              <a:rPr lang="en"/>
            </a:br>
            <a:r>
              <a:rPr lang="en" sz="1800">
                <a:solidFill>
                  <a:srgbClr val="CCCCCC"/>
                </a:solidFill>
              </a:rPr>
              <a:t>Stack Overflow</a:t>
            </a:r>
            <a:br>
              <a:rPr lang="en" sz="1800">
                <a:solidFill>
                  <a:srgbClr val="CCCCCC"/>
                </a:solidFill>
              </a:rPr>
            </a:br>
            <a:r>
              <a:rPr lang="en" sz="1800" u="sng">
                <a:solidFill>
                  <a:schemeClr val="accent5"/>
                </a:solidFill>
                <a:hlinkClick r:id="rId4"/>
              </a:rPr>
              <a:t>julia.silge@gmail.com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  <a:p>
            <a:pPr lv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4206675" y="1569175"/>
            <a:ext cx="4743300" cy="305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Spencer Graves</a:t>
            </a:r>
            <a:br>
              <a:rPr lang="en"/>
            </a:br>
            <a:r>
              <a:rPr lang="en" sz="1800">
                <a:solidFill>
                  <a:srgbClr val="CCCCCC"/>
                </a:solidFill>
              </a:rPr>
              <a:t>EffectiveDefense.org</a:t>
            </a:r>
            <a:br>
              <a:rPr lang="en" sz="1800">
                <a:solidFill>
                  <a:srgbClr val="CCCCCC"/>
                </a:solidFill>
              </a:rPr>
            </a:br>
            <a:r>
              <a:rPr lang="en" sz="1800" u="sng">
                <a:solidFill>
                  <a:schemeClr val="accent5"/>
                </a:solidFill>
                <a:hlinkClick r:id="rId5"/>
              </a:rPr>
              <a:t>spencer.graves@effectivedefense.org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Ludovic Vannoorenberghe</a:t>
            </a:r>
            <a:br>
              <a:rPr lang="en"/>
            </a:br>
            <a:r>
              <a:rPr lang="en" sz="1800">
                <a:solidFill>
                  <a:srgbClr val="CCCCCC"/>
                </a:solidFill>
              </a:rPr>
              <a:t>DataCamp</a:t>
            </a:r>
            <a:br>
              <a:rPr lang="en" sz="1800">
                <a:solidFill>
                  <a:srgbClr val="CCCCCC"/>
                </a:solidFill>
              </a:rPr>
            </a:br>
            <a:r>
              <a:rPr lang="en" sz="1800" u="sng">
                <a:solidFill>
                  <a:schemeClr val="hlink"/>
                </a:solidFill>
                <a:hlinkClick r:id="rId6"/>
              </a:rPr>
              <a:t>ludo@datacamp.com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01" y="4213474"/>
            <a:ext cx="975800" cy="8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Where to now?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Form groups to identify opportunities in unification, guidance or search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Encourage/start projects to actually try out ideas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Note Google Summer of Code and R Foundation initiatives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https://github.com/nashjc/Rnavpkg/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https://github.com/nashjc/Rnavpkg/wiki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5" name="Shape 205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206" name="Shape 20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Shape 207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  <p:sp>
        <p:nvSpPr>
          <p:cNvPr id="208" name="Shape 208"/>
          <p:cNvSpPr txBox="1"/>
          <p:nvPr/>
        </p:nvSpPr>
        <p:spPr>
          <a:xfrm>
            <a:off x="8651700" y="73325"/>
            <a:ext cx="41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JN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Packages on CRAN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312" y="1093925"/>
            <a:ext cx="4739374" cy="35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8651700" y="73325"/>
            <a:ext cx="41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JS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8651700" y="73325"/>
            <a:ext cx="41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JS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0"/>
              <a:t>GOOD NEWS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0"/>
              <a:t>BAD NEWS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8651700" y="73325"/>
            <a:ext cx="41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JS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this means for R users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There are many resources out there for many differents kinds of tasks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It can be difficult to find what you are looking for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Assessing quality can be a challenge</a:t>
            </a:r>
            <a:br>
              <a:rPr lang="en" sz="2000"/>
            </a:b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4" name="Shape 234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235" name="Shape 2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Shape 236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  <p:sp>
        <p:nvSpPr>
          <p:cNvPr id="237" name="Shape 237"/>
          <p:cNvSpPr txBox="1"/>
          <p:nvPr/>
        </p:nvSpPr>
        <p:spPr>
          <a:xfrm>
            <a:off x="8651700" y="73325"/>
            <a:ext cx="41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JS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277" y="152400"/>
            <a:ext cx="6689445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8651700" y="73325"/>
            <a:ext cx="41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JS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this means for package developers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Most R users are open to trying out new packages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There are so many packages that it can be difficult to connect with </a:t>
            </a:r>
            <a:r>
              <a:rPr i="1" lang="en" sz="2000"/>
              <a:t>your</a:t>
            </a:r>
            <a:r>
              <a:rPr lang="en" sz="2000"/>
              <a:t> audience</a:t>
            </a:r>
            <a:br>
              <a:rPr lang="en" sz="2000"/>
            </a:b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0" name="Shape 250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251" name="Shape 2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Shape 252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  <p:sp>
        <p:nvSpPr>
          <p:cNvPr id="253" name="Shape 253"/>
          <p:cNvSpPr txBox="1"/>
          <p:nvPr/>
        </p:nvSpPr>
        <p:spPr>
          <a:xfrm>
            <a:off x="8651700" y="73325"/>
            <a:ext cx="41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JS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CRAN Task View?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Let's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check out the Task Views right now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Let’s look at this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Shiny app</a:t>
            </a:r>
            <a:r>
              <a:rPr lang="en" sz="2400"/>
              <a:t> from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Mikhail Popov</a:t>
            </a:r>
            <a:br>
              <a:rPr lang="en" sz="2000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261" name="Shape 26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Shape 262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  <p:sp>
        <p:nvSpPr>
          <p:cNvPr id="263" name="Shape 263"/>
          <p:cNvSpPr txBox="1"/>
          <p:nvPr/>
        </p:nvSpPr>
        <p:spPr>
          <a:xfrm>
            <a:off x="8651700" y="73325"/>
            <a:ext cx="41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JS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CRAN Task Views (CTV),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UNOFFICIAL VERSIONS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6096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Sometimes package developers and users put together Task Views on their own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Check out Ben Marwick’s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archeology CTV</a:t>
            </a:r>
            <a:r>
              <a:rPr lang="en" sz="2400"/>
              <a:t> or Thomas Leeper’s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open data CTV</a:t>
            </a:r>
            <a:br>
              <a:rPr lang="en" sz="2000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70" name="Shape 270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271" name="Shape 27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" name="Shape 272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  <p:sp>
        <p:nvSpPr>
          <p:cNvPr id="273" name="Shape 273"/>
          <p:cNvSpPr txBox="1"/>
          <p:nvPr/>
        </p:nvSpPr>
        <p:spPr>
          <a:xfrm>
            <a:off x="8651700" y="73325"/>
            <a:ext cx="41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JS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this means for Task View maintainers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Making (and keeping!) a Task View useful can be a challenge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Task Views vary in how helpful and up-to-date they are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Could more CTVs move to being maintained on GitHub or a Wiki?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Two possible approaches for CTVs + GitHub</a:t>
            </a: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Editing a markdown file and using makefiles to get to XML</a:t>
            </a: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Editing XML and using a pretty simple script to get to markdown</a:t>
            </a:r>
            <a:br>
              <a:rPr lang="en" sz="2000"/>
            </a:b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0" name="Shape 280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281" name="Shape 28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" name="Shape 282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  <p:sp>
        <p:nvSpPr>
          <p:cNvPr id="283" name="Shape 283"/>
          <p:cNvSpPr txBox="1"/>
          <p:nvPr/>
        </p:nvSpPr>
        <p:spPr>
          <a:xfrm>
            <a:off x="8651700" y="73325"/>
            <a:ext cx="41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JS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Initial name "Navigating the R package jungle"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Jungles -- rain forests -- are places rich in resources. 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000"/>
              <a:t>more than 10 000 packages in CRAN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000"/>
              <a:t>many vignettes and Blogs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000"/>
              <a:t>more stuff in Bioconductor, Github, and other collections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Resources are often difficult to find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Forest is usually hard to navigate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9" name="Shape 139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140" name="Shape 1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Shape 141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  <p:sp>
        <p:nvSpPr>
          <p:cNvPr id="142" name="Shape 142"/>
          <p:cNvSpPr txBox="1"/>
          <p:nvPr/>
        </p:nvSpPr>
        <p:spPr>
          <a:xfrm>
            <a:off x="8651700" y="73325"/>
            <a:ext cx="41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JN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How do people find packages now?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8651700" y="73325"/>
            <a:ext cx="41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JS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CRANsearcher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/>
              <a:t>RStudio add-in to search CRAN packages based on keyword(s)</a:t>
            </a:r>
          </a:p>
        </p:txBody>
      </p:sp>
      <p:grpSp>
        <p:nvGrpSpPr>
          <p:cNvPr id="296" name="Shape 296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297" name="Shape 29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" name="Shape 298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  <p:pic>
        <p:nvPicPr>
          <p:cNvPr id="299" name="Shape 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174" y="1727912"/>
            <a:ext cx="5027650" cy="33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8651700" y="73325"/>
            <a:ext cx="41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JS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CRANsearcher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/>
              <a:t>Install from CRAN: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install.packages("CRANsearcher")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/>
              <a:t>Functionality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000"/>
              <a:t>Search CRAN database based on keyword(s)</a:t>
            </a:r>
          </a:p>
          <a:p>
            <a:pPr indent="-3556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000"/>
              <a:t>Searches the package name, title, and **description**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000"/>
              <a:t>Filter by most recent release date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000"/>
              <a:t>Link to websites to learn more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000"/>
              <a:t>Install selected package(s) with the click of a button</a:t>
            </a:r>
          </a:p>
        </p:txBody>
      </p:sp>
      <p:grpSp>
        <p:nvGrpSpPr>
          <p:cNvPr id="307" name="Shape 307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308" name="Shape 30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  <p:sp>
        <p:nvSpPr>
          <p:cNvPr id="310" name="Shape 310"/>
          <p:cNvSpPr txBox="1"/>
          <p:nvPr/>
        </p:nvSpPr>
        <p:spPr>
          <a:xfrm>
            <a:off x="8651700" y="73325"/>
            <a:ext cx="41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JS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CRANsearcher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/>
              <a:t>GitHub: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https://github.com/RhoInc/CRANsearcher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/>
              <a:t>Authors: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Agustin Calatroni, Rho, Inc.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Becca Krouse, Rho, Inc.</a:t>
            </a:r>
          </a:p>
        </p:txBody>
      </p:sp>
      <p:grpSp>
        <p:nvGrpSpPr>
          <p:cNvPr id="317" name="Shape 317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318" name="Shape 3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Shape 319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  <p:pic>
        <p:nvPicPr>
          <p:cNvPr id="320" name="Shape 3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5599" y="1639625"/>
            <a:ext cx="2468299" cy="28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8651700" y="73325"/>
            <a:ext cx="41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JS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90250" y="450150"/>
            <a:ext cx="85443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Are you an R User?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Are you a package developer?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8651700" y="73325"/>
            <a:ext cx="41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JS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sos::findFn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Searches the “RSiteSearch” database for matches in help pages 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Sorts the results to put first the package with the most matches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writeFindFn2xls to produce a package summary </a:t>
            </a: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000"/>
              <a:t>required installing packages locally to get some of the information needed </a:t>
            </a: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000"/>
              <a:t>Not well known </a:t>
            </a:r>
            <a:br>
              <a:rPr lang="en" sz="2000"/>
            </a:b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4" name="Shape 334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335" name="Shape 3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Shape 336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  <p:sp>
        <p:nvSpPr>
          <p:cNvPr id="337" name="Shape 337"/>
          <p:cNvSpPr txBox="1"/>
          <p:nvPr/>
        </p:nvSpPr>
        <p:spPr>
          <a:xfrm>
            <a:off x="8588875" y="73325"/>
            <a:ext cx="482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SG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sos::findFn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library(sos)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findFn('your search term')</a:t>
            </a: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000"/>
              <a:t>development version opens two web pages for </a:t>
            </a:r>
          </a:p>
          <a:p>
            <a:pPr indent="-3556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2000"/>
              <a:t>help pages </a:t>
            </a:r>
          </a:p>
          <a:p>
            <a:pPr indent="-3556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2000"/>
              <a:t>packages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345" name="Shape 3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Shape 346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  <p:sp>
        <p:nvSpPr>
          <p:cNvPr id="347" name="Shape 347"/>
          <p:cNvSpPr txBox="1"/>
          <p:nvPr/>
        </p:nvSpPr>
        <p:spPr>
          <a:xfrm>
            <a:off x="8588875" y="73325"/>
            <a:ext cx="482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SG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7-02 at 5.24.18 PM.png"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7975"/>
            <a:ext cx="9143999" cy="4832348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/>
        </p:nvSpPr>
        <p:spPr>
          <a:xfrm>
            <a:off x="8741275" y="454325"/>
            <a:ext cx="482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SG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7-02 at 5.29.23 PM.png"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8665075" y="149525"/>
            <a:ext cx="482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SG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4002" cy="39879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0" y="-30674"/>
            <a:ext cx="6114599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RDocumentation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2924" y="78474"/>
            <a:ext cx="978823" cy="22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 txBox="1"/>
          <p:nvPr/>
        </p:nvSpPr>
        <p:spPr>
          <a:xfrm>
            <a:off x="564273" y="652512"/>
            <a:ext cx="78780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33AAC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Online search and discovery tool to navigate all packages on CRAN, BioConductor and GitHub</a:t>
            </a:r>
          </a:p>
        </p:txBody>
      </p:sp>
      <p:grpSp>
        <p:nvGrpSpPr>
          <p:cNvPr id="370" name="Shape 370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371" name="Shape 37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2" name="Shape 372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  <p:pic>
        <p:nvPicPr>
          <p:cNvPr id="373" name="Shape 373"/>
          <p:cNvPicPr preferRelativeResize="0"/>
          <p:nvPr/>
        </p:nvPicPr>
        <p:blipFill rotWithShape="1">
          <a:blip r:embed="rId6">
            <a:alphaModFix/>
          </a:blip>
          <a:srcRect b="0" l="1854" r="0" t="0"/>
          <a:stretch/>
        </p:blipFill>
        <p:spPr>
          <a:xfrm>
            <a:off x="2069925" y="1408193"/>
            <a:ext cx="5004149" cy="3064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responses to the challenge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730875" y="712925"/>
            <a:ext cx="8101200" cy="377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b="1" lang="en" sz="2000"/>
              <a:t>Wrappers</a:t>
            </a:r>
            <a:r>
              <a:rPr lang="en" sz="2000"/>
              <a:t> -- packages that </a:t>
            </a:r>
            <a:r>
              <a:rPr b="1" lang="en" sz="2000"/>
              <a:t>unify</a:t>
            </a:r>
            <a:r>
              <a:rPr lang="en" sz="2000"/>
              <a:t> the call to a number of resources for a common set of tasks  (JN)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b="1" lang="en" sz="2000"/>
              <a:t>Task Views</a:t>
            </a:r>
            <a:r>
              <a:rPr lang="en" sz="2000"/>
              <a:t> -- </a:t>
            </a:r>
            <a:r>
              <a:rPr b="1" lang="en" sz="2000"/>
              <a:t>Guidance</a:t>
            </a:r>
            <a:r>
              <a:rPr lang="en" sz="2000"/>
              <a:t> on resources and how their development, timeliness and accessibility can be improved  (JS)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b="1" lang="en" sz="2000"/>
              <a:t>Search</a:t>
            </a:r>
            <a:r>
              <a:rPr lang="en" sz="2000"/>
              <a:t> -- improving how users can find the tools they need and information on how to use them effectively and efficiently 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○"/>
            </a:pPr>
            <a:r>
              <a:rPr lang="en" sz="2000"/>
              <a:t>The “sos” package (SG)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○"/>
            </a:pPr>
            <a:r>
              <a:rPr lang="en" sz="2000"/>
              <a:t>Rdocumentation (LV)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○"/>
            </a:pPr>
            <a:r>
              <a:rPr lang="en" sz="2000"/>
              <a:t>RStudio CRANsearcher </a:t>
            </a:r>
          </a:p>
          <a:p>
            <a:pPr indent="-355600" lvl="0" marL="457200">
              <a:spcBef>
                <a:spcPts val="0"/>
              </a:spcBef>
              <a:buSzPct val="100000"/>
              <a:buChar char="●"/>
            </a:pPr>
            <a:r>
              <a:rPr b="1" lang="en" sz="2000"/>
              <a:t>MORE</a:t>
            </a:r>
            <a:r>
              <a:rPr lang="en" sz="2000"/>
              <a:t> – you!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8651700" y="73325"/>
            <a:ext cx="41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JN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4002" cy="398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0" y="-30674"/>
            <a:ext cx="6114599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RDocumentation: Why ?</a:t>
            </a:r>
          </a:p>
        </p:txBody>
      </p:sp>
      <p:pic>
        <p:nvPicPr>
          <p:cNvPr id="380" name="Shape 3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2924" y="78474"/>
            <a:ext cx="978823" cy="22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/>
        </p:nvSpPr>
        <p:spPr>
          <a:xfrm>
            <a:off x="579200" y="1475550"/>
            <a:ext cx="67908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33AACC"/>
              </a:buClr>
              <a:buSzPct val="100000"/>
              <a:buFont typeface="Lato"/>
              <a:buChar char="➔"/>
            </a:pPr>
            <a:r>
              <a:rPr lang="en" sz="1600">
                <a:solidFill>
                  <a:srgbClr val="3D4251"/>
                </a:solidFill>
                <a:latin typeface="Lato"/>
                <a:ea typeface="Lato"/>
                <a:cs typeface="Lato"/>
                <a:sym typeface="Lato"/>
              </a:rPr>
              <a:t>&gt; 13,000 packages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33AACC"/>
              </a:buClr>
              <a:buSzPct val="100000"/>
              <a:buFont typeface="Lato"/>
              <a:buChar char="➔"/>
            </a:pPr>
            <a:r>
              <a:rPr lang="en" sz="1600">
                <a:solidFill>
                  <a:srgbClr val="3D4251"/>
                </a:solidFill>
                <a:latin typeface="Lato"/>
                <a:ea typeface="Lato"/>
                <a:cs typeface="Lato"/>
                <a:sym typeface="Lato"/>
              </a:rPr>
              <a:t>Make it easy to just </a:t>
            </a:r>
            <a:r>
              <a:rPr b="1" lang="en" sz="1600">
                <a:solidFill>
                  <a:srgbClr val="3D4251"/>
                </a:solidFill>
                <a:latin typeface="Lato"/>
                <a:ea typeface="Lato"/>
                <a:cs typeface="Lato"/>
                <a:sym typeface="Lato"/>
              </a:rPr>
              <a:t>find</a:t>
            </a:r>
            <a:r>
              <a:rPr lang="en" sz="1600">
                <a:solidFill>
                  <a:srgbClr val="3D4251"/>
                </a:solidFill>
                <a:latin typeface="Lato"/>
                <a:ea typeface="Lato"/>
                <a:cs typeface="Lato"/>
                <a:sym typeface="Lato"/>
              </a:rPr>
              <a:t> what you need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33AACC"/>
              </a:buClr>
              <a:buSzPct val="100000"/>
              <a:buFont typeface="Lato"/>
              <a:buChar char="➔"/>
            </a:pPr>
            <a:r>
              <a:rPr lang="en" sz="1600">
                <a:solidFill>
                  <a:srgbClr val="3D4251"/>
                </a:solidFill>
                <a:latin typeface="Lato"/>
                <a:ea typeface="Lato"/>
                <a:cs typeface="Lato"/>
                <a:sym typeface="Lato"/>
              </a:rPr>
              <a:t>Documentation is written by experts for experts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rgbClr val="33AACC"/>
              </a:buClr>
              <a:buSzPct val="100000"/>
              <a:buFont typeface="Lato"/>
              <a:buChar char="◆"/>
            </a:pPr>
            <a:r>
              <a:rPr lang="en" sz="1600">
                <a:solidFill>
                  <a:srgbClr val="3D4251"/>
                </a:solidFill>
                <a:latin typeface="Lato"/>
                <a:ea typeface="Lato"/>
                <a:cs typeface="Lato"/>
                <a:sym typeface="Lato"/>
              </a:rPr>
              <a:t>Provide a user-friendly, welcoming interface for R beginners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rgbClr val="33AACC"/>
              </a:buClr>
              <a:buSzPct val="100000"/>
              <a:buFont typeface="Lato"/>
              <a:buChar char="◆"/>
            </a:pPr>
            <a:r>
              <a:rPr lang="en" sz="1600">
                <a:solidFill>
                  <a:srgbClr val="3D4251"/>
                </a:solidFill>
                <a:latin typeface="Lato"/>
                <a:ea typeface="Lato"/>
                <a:cs typeface="Lato"/>
                <a:sym typeface="Lato"/>
              </a:rPr>
              <a:t>Community-driven documentation via examples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33AACC"/>
              </a:buClr>
              <a:buSzPct val="100000"/>
              <a:buFont typeface="Lato"/>
              <a:buChar char="➔"/>
            </a:pPr>
            <a:r>
              <a:rPr lang="en" sz="1600">
                <a:solidFill>
                  <a:srgbClr val="3D4251"/>
                </a:solidFill>
                <a:latin typeface="Lato"/>
                <a:ea typeface="Lato"/>
                <a:cs typeface="Lato"/>
                <a:sym typeface="Lato"/>
              </a:rPr>
              <a:t>Central documentation repository (CRAN/BioC/GitHub)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33AACC"/>
              </a:buClr>
              <a:buSzPct val="100000"/>
              <a:buFont typeface="Lato"/>
              <a:buChar char="➔"/>
            </a:pPr>
            <a:r>
              <a:rPr lang="en" sz="1600">
                <a:solidFill>
                  <a:srgbClr val="3D4251"/>
                </a:solidFill>
                <a:latin typeface="Lato"/>
                <a:ea typeface="Lato"/>
                <a:cs typeface="Lato"/>
                <a:sym typeface="Lato"/>
              </a:rPr>
              <a:t>Find older versions of packages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579198" y="644850"/>
            <a:ext cx="78780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33AAC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we build this ?</a:t>
            </a:r>
          </a:p>
        </p:txBody>
      </p:sp>
      <p:grpSp>
        <p:nvGrpSpPr>
          <p:cNvPr id="383" name="Shape 383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384" name="Shape 38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Shape 385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  <p:pic>
        <p:nvPicPr>
          <p:cNvPr id="386" name="Shape 3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7850" y="644850"/>
            <a:ext cx="4327975" cy="10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4002" cy="39879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 txBox="1"/>
          <p:nvPr/>
        </p:nvSpPr>
        <p:spPr>
          <a:xfrm>
            <a:off x="0" y="-30674"/>
            <a:ext cx="6114599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RDocumentation: How ?</a:t>
            </a:r>
          </a:p>
        </p:txBody>
      </p:sp>
      <p:pic>
        <p:nvPicPr>
          <p:cNvPr id="393" name="Shape 3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2924" y="78474"/>
            <a:ext cx="978823" cy="22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 txBox="1"/>
          <p:nvPr/>
        </p:nvSpPr>
        <p:spPr>
          <a:xfrm>
            <a:off x="579198" y="644850"/>
            <a:ext cx="78780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33AAC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does it work ?</a:t>
            </a:r>
          </a:p>
        </p:txBody>
      </p:sp>
      <p:grpSp>
        <p:nvGrpSpPr>
          <p:cNvPr id="395" name="Shape 395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396" name="Shape 39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7" name="Shape 397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  <p:pic>
        <p:nvPicPr>
          <p:cNvPr id="398" name="Shape 3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674" y="2155125"/>
            <a:ext cx="866812" cy="6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Shape 3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672" y="1253449"/>
            <a:ext cx="490622" cy="429299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/>
          <p:nvPr/>
        </p:nvSpPr>
        <p:spPr>
          <a:xfrm>
            <a:off x="1026425" y="1359600"/>
            <a:ext cx="7302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CRAN</a:t>
            </a:r>
          </a:p>
        </p:txBody>
      </p:sp>
      <p:pic>
        <p:nvPicPr>
          <p:cNvPr id="401" name="Shape 4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5575" y="3154724"/>
            <a:ext cx="1491048" cy="429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2" name="Shape 402"/>
          <p:cNvCxnSpPr/>
          <p:nvPr/>
        </p:nvCxnSpPr>
        <p:spPr>
          <a:xfrm>
            <a:off x="1669775" y="2544425"/>
            <a:ext cx="643200" cy="7200"/>
          </a:xfrm>
          <a:prstGeom prst="straightConnector1">
            <a:avLst/>
          </a:prstGeom>
          <a:noFill/>
          <a:ln cap="flat" cmpd="sng" w="19050">
            <a:solidFill>
              <a:srgbClr val="33AACC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403" name="Shape 40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85250" y="2224795"/>
            <a:ext cx="693900" cy="69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4" name="Shape 404"/>
          <p:cNvCxnSpPr/>
          <p:nvPr/>
        </p:nvCxnSpPr>
        <p:spPr>
          <a:xfrm flipH="1" rot="-5400000">
            <a:off x="1814750" y="1572725"/>
            <a:ext cx="607200" cy="693900"/>
          </a:xfrm>
          <a:prstGeom prst="straightConnector1">
            <a:avLst/>
          </a:prstGeom>
          <a:noFill/>
          <a:ln cap="flat" cmpd="sng" w="19050">
            <a:solidFill>
              <a:srgbClr val="33AA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5" name="Shape 405"/>
          <p:cNvCxnSpPr/>
          <p:nvPr/>
        </p:nvCxnSpPr>
        <p:spPr>
          <a:xfrm rot="-5400000">
            <a:off x="1923200" y="2769175"/>
            <a:ext cx="491400" cy="708300"/>
          </a:xfrm>
          <a:prstGeom prst="straightConnector1">
            <a:avLst/>
          </a:prstGeom>
          <a:noFill/>
          <a:ln cap="flat" cmpd="sng" w="19050">
            <a:solidFill>
              <a:srgbClr val="33AA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6" name="Shape 406"/>
          <p:cNvSpPr txBox="1"/>
          <p:nvPr/>
        </p:nvSpPr>
        <p:spPr>
          <a:xfrm>
            <a:off x="2262525" y="3009775"/>
            <a:ext cx="10191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3D4251"/>
                </a:solidFill>
                <a:latin typeface="Lato"/>
                <a:ea typeface="Lato"/>
                <a:cs typeface="Lato"/>
                <a:sym typeface="Lato"/>
              </a:rPr>
              <a:t>Search new packages</a:t>
            </a:r>
          </a:p>
        </p:txBody>
      </p:sp>
      <p:cxnSp>
        <p:nvCxnSpPr>
          <p:cNvPr id="407" name="Shape 407"/>
          <p:cNvCxnSpPr/>
          <p:nvPr/>
        </p:nvCxnSpPr>
        <p:spPr>
          <a:xfrm flipH="1" rot="10800000">
            <a:off x="3123300" y="2568150"/>
            <a:ext cx="643200" cy="7200"/>
          </a:xfrm>
          <a:prstGeom prst="straightConnector1">
            <a:avLst/>
          </a:prstGeom>
          <a:noFill/>
          <a:ln cap="flat" cmpd="sng" w="19050">
            <a:solidFill>
              <a:srgbClr val="33AACC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408" name="Shape 40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93449" y="2258927"/>
            <a:ext cx="643200" cy="625634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/>
        </p:nvSpPr>
        <p:spPr>
          <a:xfrm>
            <a:off x="3593775" y="3009775"/>
            <a:ext cx="1355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3D4251"/>
                </a:solidFill>
                <a:latin typeface="Lato"/>
                <a:ea typeface="Lato"/>
                <a:cs typeface="Lato"/>
                <a:sym typeface="Lato"/>
              </a:rPr>
              <a:t>Parse package’s doc to HTML</a:t>
            </a:r>
          </a:p>
        </p:txBody>
      </p:sp>
      <p:cxnSp>
        <p:nvCxnSpPr>
          <p:cNvPr id="410" name="Shape 410"/>
          <p:cNvCxnSpPr/>
          <p:nvPr/>
        </p:nvCxnSpPr>
        <p:spPr>
          <a:xfrm flipH="1" rot="10800000">
            <a:off x="4663600" y="2568150"/>
            <a:ext cx="643200" cy="7200"/>
          </a:xfrm>
          <a:prstGeom prst="straightConnector1">
            <a:avLst/>
          </a:prstGeom>
          <a:noFill/>
          <a:ln cap="flat" cmpd="sng" w="19050">
            <a:solidFill>
              <a:srgbClr val="33AACC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411" name="Shape 41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59099" y="1294949"/>
            <a:ext cx="490623" cy="49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57462" y="2258919"/>
            <a:ext cx="693900" cy="69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Shape 413"/>
          <p:cNvCxnSpPr>
            <a:stCxn id="412" idx="0"/>
            <a:endCxn id="411" idx="2"/>
          </p:cNvCxnSpPr>
          <p:nvPr/>
        </p:nvCxnSpPr>
        <p:spPr>
          <a:xfrm rot="10800000">
            <a:off x="5804412" y="1785519"/>
            <a:ext cx="0" cy="473400"/>
          </a:xfrm>
          <a:prstGeom prst="straightConnector1">
            <a:avLst/>
          </a:prstGeom>
          <a:noFill/>
          <a:ln cap="flat" cmpd="sng" w="19050">
            <a:solidFill>
              <a:srgbClr val="33AA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4" name="Shape 414"/>
          <p:cNvSpPr txBox="1"/>
          <p:nvPr/>
        </p:nvSpPr>
        <p:spPr>
          <a:xfrm>
            <a:off x="5261325" y="3009775"/>
            <a:ext cx="1115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3D4251"/>
                </a:solidFill>
                <a:latin typeface="Lato"/>
                <a:ea typeface="Lato"/>
                <a:cs typeface="Lato"/>
                <a:sym typeface="Lato"/>
              </a:rPr>
              <a:t>RDocumentation App</a:t>
            </a:r>
          </a:p>
        </p:txBody>
      </p:sp>
      <p:pic>
        <p:nvPicPr>
          <p:cNvPr id="415" name="Shape 4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42018" y="3987725"/>
            <a:ext cx="524764" cy="5247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Shape 416"/>
          <p:cNvCxnSpPr/>
          <p:nvPr/>
        </p:nvCxnSpPr>
        <p:spPr>
          <a:xfrm rot="10800000">
            <a:off x="5728712" y="3375594"/>
            <a:ext cx="0" cy="473400"/>
          </a:xfrm>
          <a:prstGeom prst="straightConnector1">
            <a:avLst/>
          </a:prstGeom>
          <a:noFill/>
          <a:ln cap="flat" cmpd="sng" w="19050">
            <a:solidFill>
              <a:srgbClr val="33AA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7" name="Shape 417"/>
          <p:cNvCxnSpPr/>
          <p:nvPr/>
        </p:nvCxnSpPr>
        <p:spPr>
          <a:xfrm>
            <a:off x="5878687" y="3375594"/>
            <a:ext cx="0" cy="473400"/>
          </a:xfrm>
          <a:prstGeom prst="straightConnector1">
            <a:avLst/>
          </a:prstGeom>
          <a:noFill/>
          <a:ln cap="flat" cmpd="sng" w="19050">
            <a:solidFill>
              <a:srgbClr val="33AA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8" name="Shape 418"/>
          <p:cNvCxnSpPr/>
          <p:nvPr/>
        </p:nvCxnSpPr>
        <p:spPr>
          <a:xfrm flipH="1" rot="10800000">
            <a:off x="6151350" y="1541000"/>
            <a:ext cx="643200" cy="7200"/>
          </a:xfrm>
          <a:prstGeom prst="straightConnector1">
            <a:avLst/>
          </a:prstGeom>
          <a:noFill/>
          <a:ln cap="flat" cmpd="sng" w="19050">
            <a:solidFill>
              <a:srgbClr val="33AACC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419" name="Shape 4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966151" y="1112290"/>
            <a:ext cx="1491050" cy="7760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0" name="Shape 420"/>
          <p:cNvCxnSpPr/>
          <p:nvPr/>
        </p:nvCxnSpPr>
        <p:spPr>
          <a:xfrm flipH="1" rot="10800000">
            <a:off x="6322950" y="1894275"/>
            <a:ext cx="698700" cy="589500"/>
          </a:xfrm>
          <a:prstGeom prst="straightConnector1">
            <a:avLst/>
          </a:prstGeom>
          <a:noFill/>
          <a:ln cap="flat" cmpd="sng" w="19050">
            <a:solidFill>
              <a:srgbClr val="33AACC"/>
            </a:solidFill>
            <a:prstDash val="solid"/>
            <a:round/>
            <a:headEnd len="lg" w="lg" type="stealth"/>
            <a:tailEnd len="lg" w="lg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/>
        </p:nvSpPr>
        <p:spPr>
          <a:xfrm>
            <a:off x="460825" y="1191275"/>
            <a:ext cx="2659500" cy="15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33AACC"/>
              </a:buClr>
              <a:buFont typeface="Lato"/>
              <a:buChar char="➔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Fast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33AACC"/>
              </a:buClr>
              <a:buFont typeface="Lato"/>
              <a:buChar char="➔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Precise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33AACC"/>
              </a:buClr>
              <a:buFont typeface="Lato"/>
              <a:buChar char="➔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Relevant</a:t>
            </a:r>
          </a:p>
          <a:p>
            <a:pPr indent="-285750" lvl="1" marL="914400" rtl="0">
              <a:lnSpc>
                <a:spcPct val="150000"/>
              </a:lnSpc>
              <a:spcBef>
                <a:spcPts val="0"/>
              </a:spcBef>
              <a:buClr>
                <a:srgbClr val="33AACC"/>
              </a:buClr>
              <a:buSzPct val="100000"/>
              <a:buFont typeface="Lato"/>
              <a:buChar char="◆"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download stats to assess package quality</a:t>
            </a:r>
          </a:p>
        </p:txBody>
      </p:sp>
      <p:pic>
        <p:nvPicPr>
          <p:cNvPr id="426" name="Shape 4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4002" cy="39879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Shape 427"/>
          <p:cNvSpPr txBox="1"/>
          <p:nvPr/>
        </p:nvSpPr>
        <p:spPr>
          <a:xfrm>
            <a:off x="0" y="-30674"/>
            <a:ext cx="6114599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RDocumentation: What ?</a:t>
            </a:r>
          </a:p>
        </p:txBody>
      </p:sp>
      <p:pic>
        <p:nvPicPr>
          <p:cNvPr id="428" name="Shape 4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2924" y="78474"/>
            <a:ext cx="978823" cy="227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9" name="Shape 429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430" name="Shape 4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Shape 431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  <p:sp>
        <p:nvSpPr>
          <p:cNvPr id="432" name="Shape 432"/>
          <p:cNvSpPr txBox="1"/>
          <p:nvPr/>
        </p:nvSpPr>
        <p:spPr>
          <a:xfrm>
            <a:off x="322400" y="683075"/>
            <a:ext cx="2520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buClr>
                <a:srgbClr val="33AACC"/>
              </a:buClr>
              <a:buSzPct val="100000"/>
              <a:buFont typeface="Lato"/>
              <a:buAutoNum type="arabicPeriod"/>
            </a:pPr>
            <a:r>
              <a:rPr b="1" lang="en" sz="1800">
                <a:solidFill>
                  <a:srgbClr val="33AACC"/>
                </a:solidFill>
                <a:latin typeface="Lato"/>
                <a:ea typeface="Lato"/>
                <a:cs typeface="Lato"/>
                <a:sym typeface="Lato"/>
              </a:rPr>
              <a:t>Search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3688050" y="683075"/>
            <a:ext cx="1767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33AACC"/>
                </a:solidFill>
                <a:latin typeface="Lato"/>
                <a:ea typeface="Lato"/>
                <a:cs typeface="Lato"/>
                <a:sym typeface="Lato"/>
              </a:rPr>
              <a:t>2.  Content 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6301075" y="683075"/>
            <a:ext cx="26595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33AACC"/>
                </a:solidFill>
                <a:latin typeface="Lato"/>
                <a:ea typeface="Lato"/>
                <a:cs typeface="Lato"/>
                <a:sym typeface="Lato"/>
              </a:rPr>
              <a:t>3.   Community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3242250" y="1191275"/>
            <a:ext cx="2659500" cy="18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33AACC"/>
              </a:buClr>
              <a:buFont typeface="Lato"/>
              <a:buChar char="➔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Up to date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33AACC"/>
              </a:buClr>
              <a:buFont typeface="Lato"/>
              <a:buChar char="➔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Easy to browse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33AACC"/>
              </a:buClr>
              <a:buFont typeface="Lato"/>
              <a:buChar char="➔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Visually clear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33AACC"/>
              </a:buClr>
              <a:buFont typeface="Lato"/>
              <a:buChar char="➔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Older versions are browsable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6166550" y="1191275"/>
            <a:ext cx="26595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33AACC"/>
              </a:buClr>
              <a:buFont typeface="Lato"/>
              <a:buChar char="➔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Community members can post high-quality, interactive examples.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33AACC"/>
              </a:buClr>
              <a:buFont typeface="Lato"/>
              <a:buChar char="➔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Leaderboard</a:t>
            </a:r>
          </a:p>
        </p:txBody>
      </p:sp>
      <p:pic>
        <p:nvPicPr>
          <p:cNvPr id="437" name="Shape 4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638" y="2919125"/>
            <a:ext cx="2279875" cy="112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Shape 4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2237" y="2919114"/>
            <a:ext cx="2839524" cy="1645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Shape 4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36001" y="2751867"/>
            <a:ext cx="2520599" cy="1820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Shape 4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4002" cy="398799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 txBox="1"/>
          <p:nvPr/>
        </p:nvSpPr>
        <p:spPr>
          <a:xfrm>
            <a:off x="0" y="-30674"/>
            <a:ext cx="6114599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RDocumentation</a:t>
            </a:r>
          </a:p>
        </p:txBody>
      </p:sp>
      <p:pic>
        <p:nvPicPr>
          <p:cNvPr id="446" name="Shape 4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2924" y="78474"/>
            <a:ext cx="978823" cy="2271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 txBox="1"/>
          <p:nvPr/>
        </p:nvSpPr>
        <p:spPr>
          <a:xfrm>
            <a:off x="507750" y="488862"/>
            <a:ext cx="7878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33AAC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Where is this going ?</a:t>
            </a:r>
          </a:p>
        </p:txBody>
      </p:sp>
      <p:grpSp>
        <p:nvGrpSpPr>
          <p:cNvPr id="448" name="Shape 448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449" name="Shape 44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0" name="Shape 450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  <p:sp>
        <p:nvSpPr>
          <p:cNvPr id="451" name="Shape 451"/>
          <p:cNvSpPr txBox="1"/>
          <p:nvPr/>
        </p:nvSpPr>
        <p:spPr>
          <a:xfrm>
            <a:off x="541325" y="918175"/>
            <a:ext cx="7521600" cy="2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33AACC"/>
              </a:buClr>
              <a:buSzPct val="100000"/>
              <a:buFont typeface="Lato"/>
              <a:buChar char="➔"/>
            </a:pPr>
            <a:r>
              <a:rPr lang="en" sz="1600">
                <a:solidFill>
                  <a:srgbClr val="3D4251"/>
                </a:solidFill>
                <a:latin typeface="Lato"/>
                <a:ea typeface="Lato"/>
                <a:cs typeface="Lato"/>
                <a:sym typeface="Lato"/>
              </a:rPr>
              <a:t>Browse source code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33AACC"/>
              </a:buClr>
              <a:buSzPct val="100000"/>
              <a:buFont typeface="Lato"/>
              <a:buChar char="➔"/>
            </a:pPr>
            <a:r>
              <a:rPr lang="en" sz="1600">
                <a:solidFill>
                  <a:srgbClr val="3D4251"/>
                </a:solidFill>
                <a:latin typeface="Lato"/>
                <a:ea typeface="Lato"/>
                <a:cs typeface="Lato"/>
                <a:sym typeface="Lato"/>
              </a:rPr>
              <a:t>RDocs Light 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rgbClr val="33AACC"/>
              </a:buClr>
              <a:buSzPct val="100000"/>
              <a:buFont typeface="Lato"/>
              <a:buChar char="◆"/>
            </a:pPr>
            <a:r>
              <a:rPr lang="en" sz="1600">
                <a:solidFill>
                  <a:srgbClr val="3D4251"/>
                </a:solidFill>
                <a:latin typeface="Lato"/>
                <a:ea typeface="Lato"/>
                <a:cs typeface="Lato"/>
                <a:sym typeface="Lato"/>
              </a:rPr>
              <a:t>“Hover” widget to include minimal version of the doc on any website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33AACC"/>
              </a:buClr>
              <a:buSzPct val="100000"/>
              <a:buFont typeface="Lato"/>
              <a:buChar char="➔"/>
            </a:pPr>
            <a:r>
              <a:rPr lang="en" sz="1600">
                <a:solidFill>
                  <a:srgbClr val="3D4251"/>
                </a:solidFill>
                <a:latin typeface="Lato"/>
                <a:ea typeface="Lato"/>
                <a:cs typeface="Lato"/>
                <a:sym typeface="Lato"/>
              </a:rPr>
              <a:t>Increase community engagement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rgbClr val="33AACC"/>
              </a:buClr>
              <a:buSzPct val="100000"/>
              <a:buFont typeface="Lato"/>
              <a:buChar char="◆"/>
            </a:pPr>
            <a:r>
              <a:rPr lang="en" sz="1600">
                <a:solidFill>
                  <a:srgbClr val="3D4251"/>
                </a:solidFill>
                <a:latin typeface="Lato"/>
                <a:ea typeface="Lato"/>
                <a:cs typeface="Lato"/>
                <a:sym typeface="Lato"/>
              </a:rPr>
              <a:t>Some contributors post examples but that’s not enough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rgbClr val="33AACC"/>
              </a:buClr>
              <a:buSzPct val="100000"/>
              <a:buFont typeface="Lato"/>
              <a:buChar char="◆"/>
            </a:pPr>
            <a:r>
              <a:rPr lang="en" sz="1600">
                <a:solidFill>
                  <a:srgbClr val="3D4251"/>
                </a:solidFill>
                <a:latin typeface="Lato"/>
                <a:ea typeface="Lato"/>
                <a:cs typeface="Lato"/>
                <a:sym typeface="Lato"/>
              </a:rPr>
              <a:t>Want would </a:t>
            </a:r>
            <a:r>
              <a:rPr b="1" i="1" lang="en" sz="1600">
                <a:solidFill>
                  <a:srgbClr val="3D4251"/>
                </a:solidFill>
                <a:latin typeface="Lato"/>
                <a:ea typeface="Lato"/>
                <a:cs typeface="Lato"/>
                <a:sym typeface="Lato"/>
              </a:rPr>
              <a:t>you</a:t>
            </a:r>
            <a:r>
              <a:rPr i="1" lang="en" sz="1600">
                <a:solidFill>
                  <a:srgbClr val="3D425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rgbClr val="3D4251"/>
                </a:solidFill>
                <a:latin typeface="Lato"/>
                <a:ea typeface="Lato"/>
                <a:cs typeface="Lato"/>
                <a:sym typeface="Lato"/>
              </a:rPr>
              <a:t>want to see ?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507750" y="3528242"/>
            <a:ext cx="66873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600">
                <a:solidFill>
                  <a:srgbClr val="3D4251"/>
                </a:solidFill>
                <a:latin typeface="Lato"/>
                <a:ea typeface="Lato"/>
                <a:cs typeface="Lato"/>
                <a:sym typeface="Lato"/>
              </a:rPr>
              <a:t>Wanna help ? Feel free to contribute and post new issues/ideas on: 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33AACC"/>
              </a:buClr>
              <a:buSzPct val="100000"/>
              <a:buFont typeface="Lato"/>
              <a:buChar char="➔"/>
            </a:pPr>
            <a:r>
              <a:rPr lang="en" sz="16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https://github.com/datacamp/RDocumentation-app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3D425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437699" y="3182275"/>
            <a:ext cx="7878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33AAC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RDocumentation is completely </a:t>
            </a:r>
            <a:r>
              <a:rPr b="1" i="1" lang="en" sz="1800">
                <a:solidFill>
                  <a:srgbClr val="33AAC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open-source</a:t>
            </a:r>
            <a:r>
              <a:rPr i="1" lang="en" sz="1800">
                <a:solidFill>
                  <a:srgbClr val="33AAC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Heather Turner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Tobias Verbeke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useR 2017 organizers</a:t>
            </a:r>
            <a:br>
              <a:rPr lang="en" sz="1400"/>
            </a:b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grpSp>
        <p:nvGrpSpPr>
          <p:cNvPr id="460" name="Shape 460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461" name="Shape 4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Shape 462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  <p:sp>
        <p:nvSpPr>
          <p:cNvPr id="463" name="Shape 463"/>
          <p:cNvSpPr txBox="1"/>
          <p:nvPr>
            <p:ph type="title"/>
          </p:nvPr>
        </p:nvSpPr>
        <p:spPr>
          <a:xfrm>
            <a:off x="490250" y="2494800"/>
            <a:ext cx="8544300" cy="23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4800"/>
              <a:t>BREAKOUT SESSIONS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Unifying packages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Best seen via an example: "optimization" (function minimization)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optim(), nlm() and nlminb() in base R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quite large number of individual packages: BB, dfoptim, Rcgmin, Rvmmin, Rtnmin, lbfgs, lbfgs3, trust, trustOptim, nloptr, minqa, powell, and others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MANY and DIFFERENT calling sequences</a:t>
            </a:r>
          </a:p>
          <a:p>
            <a:pPr indent="-355600" lvl="0" marL="457200">
              <a:spcBef>
                <a:spcPts val="0"/>
              </a:spcBef>
              <a:buSzPct val="100000"/>
              <a:buChar char="●"/>
            </a:pPr>
            <a:r>
              <a:rPr lang="en" sz="2000"/>
              <a:t>MANY control parameters, some with same name but different function, others with different names for same functionality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8651700" y="73325"/>
            <a:ext cx="41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JN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Unifying packages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Response: package </a:t>
            </a:r>
            <a:r>
              <a:rPr b="1" lang="en" sz="2000"/>
              <a:t>optimrx</a:t>
            </a:r>
            <a:r>
              <a:rPr lang="en" sz="2000"/>
              <a:t> (prev. </a:t>
            </a:r>
            <a:r>
              <a:rPr b="1" lang="en" sz="2000"/>
              <a:t>optimx</a:t>
            </a:r>
            <a:r>
              <a:rPr lang="en" sz="2000"/>
              <a:t>)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function optimr() uses optim() calling sequence with more choices for "method="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ongoing development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extra functions opm(), multistart(), polyopt()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8651700" y="73325"/>
            <a:ext cx="41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JN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unification efforts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b="1" lang="en" sz="2000"/>
              <a:t>gloptim</a:t>
            </a:r>
            <a:r>
              <a:rPr lang="en" sz="2000"/>
              <a:t> (Hans Werner Borchers) global / stochastic optimization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b="1" lang="en" sz="2000"/>
              <a:t>bbmle</a:t>
            </a:r>
            <a:r>
              <a:rPr lang="en" sz="2000"/>
              <a:t> (Ben Bolker) some integration of tools for maximum likelihood estimation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b="1" lang="en" sz="2000"/>
              <a:t>jmv</a:t>
            </a:r>
            <a:r>
              <a:rPr lang="en" sz="2000"/>
              <a:t> (Jamovi) (Jonathan Love) attempts to integrate many common statistical tests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Have I missed good examples? Let me know! (nashjc _at_ uottawa.ca)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8651700" y="73325"/>
            <a:ext cx="41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JN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unification efforts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381075"/>
            <a:ext cx="3003300" cy="335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jamovi is a graphical spreadsheet for 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(Jonathan Love will be presenting at 11:36 on the thursday)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8651700" y="73325"/>
            <a:ext cx="41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JN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714" y="1017724"/>
            <a:ext cx="6165374" cy="432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Opportunities for unification?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Principal Components / svd -- (JN and Claudia Beleites)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https://gitlab.com/nashjc/svdpls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Nonlinear modeling -- better integration of nls(), packages **nlsr**, **nls2** and **minpack.lm**, though the gains may be small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Are there opportunities to simplify or streamline the user experience with database access? With data manipulation and display (plyr, dplyr, tables, others)?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5" name="Shape 185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186" name="Shape 18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Shape 187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  <p:sp>
        <p:nvSpPr>
          <p:cNvPr id="188" name="Shape 188"/>
          <p:cNvSpPr txBox="1"/>
          <p:nvPr/>
        </p:nvSpPr>
        <p:spPr>
          <a:xfrm>
            <a:off x="8651700" y="73325"/>
            <a:ext cx="41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JN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Opportunities to highlight or conceal packages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Do we need to see a list of all packages as a default in CRAN?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Lists by task or application?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Lists by "popularity" of call? (Paul Gilbert 2piQA)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Hide "infrastructure" packages from general users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Omit some "junk" from the streamlined lists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Note that such lists can be external to CRAN, i.e., wrappers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5" name="Shape 195"/>
          <p:cNvGrpSpPr/>
          <p:nvPr/>
        </p:nvGrpSpPr>
        <p:grpSpPr>
          <a:xfrm>
            <a:off x="76201" y="4213474"/>
            <a:ext cx="7118848" cy="853825"/>
            <a:chOff x="76201" y="4213474"/>
            <a:chExt cx="7118848" cy="853825"/>
          </a:xfrm>
        </p:grpSpPr>
        <p:pic>
          <p:nvPicPr>
            <p:cNvPr id="196" name="Shape 19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1" y="4213474"/>
              <a:ext cx="975800" cy="8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Shape 197"/>
            <p:cNvSpPr txBox="1"/>
            <p:nvPr/>
          </p:nvSpPr>
          <p:spPr>
            <a:xfrm>
              <a:off x="1948950" y="4683900"/>
              <a:ext cx="5246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B7B7B7"/>
                  </a:solidFill>
                </a:rPr>
                <a:t>Navigating R Packages | useR! Brussels</a:t>
              </a:r>
            </a:p>
          </p:txBody>
        </p:sp>
      </p:grpSp>
      <p:sp>
        <p:nvSpPr>
          <p:cNvPr id="198" name="Shape 198"/>
          <p:cNvSpPr txBox="1"/>
          <p:nvPr/>
        </p:nvSpPr>
        <p:spPr>
          <a:xfrm>
            <a:off x="8651700" y="73325"/>
            <a:ext cx="41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JN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