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310" r:id="rId4"/>
    <p:sldId id="311" r:id="rId5"/>
    <p:sldId id="312" r:id="rId6"/>
    <p:sldId id="313" r:id="rId7"/>
    <p:sldId id="336" r:id="rId8"/>
    <p:sldId id="314" r:id="rId9"/>
    <p:sldId id="341" r:id="rId10"/>
    <p:sldId id="342" r:id="rId11"/>
    <p:sldId id="343" r:id="rId12"/>
    <p:sldId id="340" r:id="rId13"/>
    <p:sldId id="315" r:id="rId14"/>
    <p:sldId id="344" r:id="rId15"/>
    <p:sldId id="316" r:id="rId16"/>
    <p:sldId id="31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D7C502"/>
    <a:srgbClr val="A80671"/>
    <a:srgbClr val="DF9E08"/>
    <a:srgbClr val="B10669"/>
    <a:srgbClr val="D2044D"/>
    <a:srgbClr val="E22930"/>
    <a:srgbClr val="EA5715"/>
    <a:srgbClr val="DF9B08"/>
    <a:srgbClr val="26262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920" y="24"/>
      </p:cViewPr>
      <p:guideLst>
        <p:guide orient="horz" pos="414"/>
        <p:guide orient="horz" pos="3906"/>
        <p:guide pos="438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pPr/>
              <a:t>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="" xmlns:a16="http://schemas.microsoft.com/office/drawing/2014/main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pPr/>
              <a:t>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oqa.github.io/spoqa-han-sans/ko-KR/#downlo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oqa.github.io/spoqa-han-sans/ko-KR/#downloa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54000">
              <a:schemeClr val="tx1">
                <a:lumMod val="85000"/>
                <a:lumOff val="1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F0946E7-82B6-4A3D-BFB9-E4D7E6583AA3}"/>
              </a:ext>
            </a:extLst>
          </p:cNvPr>
          <p:cNvSpPr txBox="1"/>
          <p:nvPr/>
        </p:nvSpPr>
        <p:spPr>
          <a:xfrm>
            <a:off x="2414779" y="2765679"/>
            <a:ext cx="7329723" cy="3705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슬라이드 쇼라면 아래 버튼을 클릭하고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아니라면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ctrl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키를 </a:t>
            </a:r>
            <a:r>
              <a:rPr kumimoji="0" lang="ko-KR" altLang="en-US" sz="2000" b="0" i="0" u="none" strike="noStrike" kern="1200" cap="none" spc="-2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누른채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클릭하세요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="" xmlns:a16="http://schemas.microsoft.com/office/drawing/2014/main" id="{F07F8725-EC60-4FC7-9D31-AB65D0CB2386}"/>
              </a:ext>
            </a:extLst>
          </p:cNvPr>
          <p:cNvSpPr txBox="1"/>
          <p:nvPr/>
        </p:nvSpPr>
        <p:spPr>
          <a:xfrm>
            <a:off x="1410000" y="3300236"/>
            <a:ext cx="9339280" cy="1017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381000" dist="381000" dir="2700000" algn="tl" rotWithShape="0">
              <a:prstClr val="black">
                <a:alpha val="8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-5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스포카 한 산스</a:t>
            </a:r>
            <a:r>
              <a:rPr kumimoji="0" lang="ko-KR" altLang="en-US" sz="2800" b="1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0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(KR</a:t>
            </a:r>
            <a:r>
              <a:rPr kumimoji="0" lang="ko-KR" altLang="en-US" sz="2800" b="0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서브넷</a:t>
            </a:r>
            <a:r>
              <a:rPr kumimoji="0" lang="en-US" altLang="ko-KR" sz="2800" b="0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2800" b="1" i="0" u="none" strike="noStrike" kern="1200" cap="none" spc="-3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폰</a:t>
            </a:r>
            <a:r>
              <a:rPr kumimoji="0" lang="ko-KR" altLang="en-US" sz="2800" b="1" i="0" u="none" strike="noStrike" kern="1200" cap="none" spc="-5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 다운로드 바로가기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BF0CE1-C975-4F20-8CA5-05F79EF85622}"/>
              </a:ext>
            </a:extLst>
          </p:cNvPr>
          <p:cNvSpPr txBox="1"/>
          <p:nvPr/>
        </p:nvSpPr>
        <p:spPr>
          <a:xfrm>
            <a:off x="4094491" y="675461"/>
            <a:ext cx="4003019" cy="3705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10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Font Download</a:t>
            </a:r>
            <a:endParaRPr kumimoji="0" lang="ko-KR" altLang="en-US" sz="2400" b="0" i="0" u="none" strike="noStrike" kern="1200" cap="none" spc="100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7B82D5-22A3-41F4-825E-B776CDEB4504}"/>
              </a:ext>
            </a:extLst>
          </p:cNvPr>
          <p:cNvSpPr txBox="1"/>
          <p:nvPr/>
        </p:nvSpPr>
        <p:spPr>
          <a:xfrm>
            <a:off x="2414779" y="4531963"/>
            <a:ext cx="7329723" cy="3705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폰트를 설치한 후 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끄고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 실행해야 폰트가 적용됩니다</a:t>
            </a:r>
            <a:r>
              <a:rPr kumimoji="0" lang="en-US" altLang="ko-KR" sz="2000" b="0" i="0" u="none" strike="noStrike" kern="1200" cap="none" spc="-2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-2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34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814888" y="4773122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모든 사람이 존엄하다는</a:t>
              </a:r>
              <a:endParaRPr lang="en-US" altLang="ko-KR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헌법정신을 다시 쓰는 법입니다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SELENIU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3753" y="2091522"/>
            <a:ext cx="2317097" cy="22459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 </a:t>
            </a:r>
            <a:endParaRPr lang="en-US" altLang="ko-KR" sz="40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1189461" y="5419446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모든 사람이 존엄하다는</a:t>
              </a:r>
              <a:endParaRPr lang="en-US" altLang="ko-KR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헌법정신을 다시 쓰는 법입니다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C:\Users\egenglish\Desktop\수업\오픈소스\피피티\unnam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5917" y="2381834"/>
            <a:ext cx="2538179" cy="25381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921384" y="5004477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모든 사람이 존엄하다는</a:t>
              </a:r>
              <a:endParaRPr lang="en-US" altLang="ko-KR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헌법정신을 다시 쓰는 법입니다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C:\Users\egenglish\Desktop\수업\오픈소스\피피티\java-logo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62" y="1921932"/>
            <a:ext cx="2715155" cy="27151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1772915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476547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스마트 </a:t>
            </a:r>
            <a:r>
              <a:rPr lang="ko-KR" altLang="en-US" sz="4000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폰에서</a:t>
            </a: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데이터 확인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792854" y="1148873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EBFBFD-2FF4-4DB6-A477-44E666F337B8}"/>
              </a:ext>
            </a:extLst>
          </p:cNvPr>
          <p:cNvSpPr txBox="1"/>
          <p:nvPr/>
        </p:nvSpPr>
        <p:spPr>
          <a:xfrm>
            <a:off x="1849839" y="3212053"/>
            <a:ext cx="3166077" cy="2123620"/>
          </a:xfrm>
          <a:prstGeom prst="rect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MARIADB DATA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6C3A1FA-525D-48F1-80FF-CE1F2E6E192A}"/>
              </a:ext>
            </a:extLst>
          </p:cNvPr>
          <p:cNvSpPr txBox="1"/>
          <p:nvPr/>
        </p:nvSpPr>
        <p:spPr>
          <a:xfrm>
            <a:off x="7176084" y="3212053"/>
            <a:ext cx="3166077" cy="2123620"/>
          </a:xfrm>
          <a:prstGeom prst="rect">
            <a:avLst/>
          </a:prstGeom>
          <a:solidFill>
            <a:srgbClr val="262626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SMART PHONE</a:t>
            </a:r>
            <a:endParaRPr lang="ko-KR" altLang="en-US" sz="2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="" xmlns:a16="http://schemas.microsoft.com/office/drawing/2014/main" id="{30CD89BF-6867-4DEC-A584-D044116DB39A}"/>
              </a:ext>
            </a:extLst>
          </p:cNvPr>
          <p:cNvSpPr/>
          <p:nvPr/>
        </p:nvSpPr>
        <p:spPr>
          <a:xfrm>
            <a:off x="5015916" y="3666192"/>
            <a:ext cx="2334008" cy="1215341"/>
          </a:xfrm>
          <a:prstGeom prst="rightArrow">
            <a:avLst/>
          </a:prstGeom>
          <a:solidFill>
            <a:srgbClr val="3C3C3C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ANROID APP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806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구현 </a:t>
            </a: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일정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46886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728721" y="474134"/>
          <a:ext cx="8204200" cy="6099381"/>
        </p:xfrm>
        <a:graphic>
          <a:graphicData uri="http://schemas.openxmlformats.org/drawingml/2006/table">
            <a:tbl>
              <a:tblPr/>
              <a:tblGrid>
                <a:gridCol w="944879"/>
                <a:gridCol w="7259321"/>
              </a:tblGrid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  <a:latin typeface="Spoqa Han Sans Neo Bold" pitchFamily="34" charset="-127"/>
                          <a:ea typeface="Spoqa Han Sans Neo Bold" pitchFamily="34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1C1C"/>
                    </a:solidFill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7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계획서 작성 및 스케줄러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UI </a:t>
                      </a:r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구성 방안 논의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8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스케줄러 </a:t>
                      </a:r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단 제작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9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10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FRONT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마무리 및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SELENIUM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학사일정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11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블랙보드 데이터 연결 마무리 및</a:t>
                      </a:r>
                      <a:r>
                        <a:rPr lang="en-US" altLang="ko-KR" smtClean="0">
                          <a:latin typeface="Spoqa Han Sans Neo Medium" pitchFamily="2" charset="0"/>
                          <a:ea typeface="Spoqa Han Sans Neo Medium" pitchFamily="2" charset="0"/>
                        </a:rPr>
                        <a:t>, </a:t>
                      </a:r>
                      <a:r>
                        <a:rPr lang="ko-KR" altLang="en-US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데이터베이스 연결 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12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데이터 베이스 연결 마무리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13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최종 </a:t>
                      </a:r>
                      <a:r>
                        <a:rPr lang="ko-KR" altLang="en-US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완성본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GITHUB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업로드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14</a:t>
                      </a:r>
                      <a:r>
                        <a:rPr lang="ko-KR" altLang="en-US" dirty="0" smtClean="0">
                          <a:latin typeface="Spoqa Han Sans Neo Bold" pitchFamily="34" charset="-127"/>
                          <a:ea typeface="Spoqa Han Sans Neo Bold" pitchFamily="34" charset="-127"/>
                        </a:rPr>
                        <a:t>주차</a:t>
                      </a:r>
                      <a:endParaRPr lang="ko-KR" altLang="en-US" dirty="0">
                        <a:latin typeface="Spoqa Han Sans Neo Bold" pitchFamily="34" charset="-127"/>
                        <a:ea typeface="Spoqa Han Sans Neo Bold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GITHUB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Spoqa Han Sans Neo Medium" pitchFamily="2" charset="0"/>
                          <a:ea typeface="Spoqa Han Sans Neo Medium" pitchFamily="2" charset="0"/>
                        </a:rPr>
                        <a:t>커밋중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불필요한 파일 제거</a:t>
                      </a:r>
                      <a:r>
                        <a:rPr lang="en-US" altLang="ko-KR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 </a:t>
                      </a:r>
                      <a:r>
                        <a:rPr lang="ko-KR" altLang="en-US" baseline="0" dirty="0" smtClean="0">
                          <a:latin typeface="Spoqa Han Sans Neo Medium" pitchFamily="2" charset="0"/>
                          <a:ea typeface="Spoqa Han Sans Neo Medium" pitchFamily="2" charset="0"/>
                        </a:rPr>
                        <a:t>및 마무리</a:t>
                      </a:r>
                      <a:endParaRPr lang="ko-KR" altLang="en-US" dirty="0">
                        <a:latin typeface="Spoqa Han Sans Neo Medium" pitchFamily="2" charset="0"/>
                        <a:ea typeface="Spoqa Han Sans Neo 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4004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슬라이드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제목을</a:t>
            </a:r>
            <a:endParaRPr lang="en-US" altLang="ko-KR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92854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모든 사람이 존엄하다는</a:t>
              </a:r>
              <a:endParaRPr lang="en-US" altLang="ko-KR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헌법정신을 다시 쓰는 법입니다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슬라이드</a:t>
            </a:r>
            <a:endParaRPr lang="en-US" altLang="ko-KR" sz="4000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제목을</a:t>
            </a:r>
            <a:endParaRPr lang="en-US" altLang="ko-KR" sz="4000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4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46886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모든 사람이 존엄하다는</a:t>
              </a:r>
              <a:endParaRPr lang="en-US" altLang="ko-KR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헌법정신을 다시 쓰는 법입니다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74004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77031FB4-8E5C-467C-B70B-477DABDA2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06" y="3186711"/>
            <a:ext cx="4773582" cy="1786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7602E23-C166-409A-9B33-32EDC5FEB2AC}"/>
              </a:ext>
            </a:extLst>
          </p:cNvPr>
          <p:cNvSpPr txBox="1"/>
          <p:nvPr/>
        </p:nvSpPr>
        <p:spPr>
          <a:xfrm>
            <a:off x="4094491" y="675461"/>
            <a:ext cx="4003019" cy="3705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100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Font Download</a:t>
            </a:r>
            <a:endParaRPr kumimoji="0" lang="ko-KR" altLang="en-US" sz="2400" b="0" i="0" u="none" strike="noStrike" kern="1200" cap="none" spc="1000" normalizeH="0" baseline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34DAE1-50E1-4D01-95AF-EC64FD6C01E8}"/>
              </a:ext>
            </a:extLst>
          </p:cNvPr>
          <p:cNvSpPr txBox="1"/>
          <p:nvPr/>
        </p:nvSpPr>
        <p:spPr>
          <a:xfrm>
            <a:off x="2696075" y="1800901"/>
            <a:ext cx="6799850" cy="88560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ko-KR" altLang="en-US" sz="2000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스포카 한 산스</a:t>
            </a:r>
            <a:r>
              <a:rPr lang="en-US" altLang="ko-KR" sz="2000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,</a:t>
            </a:r>
            <a:r>
              <a:rPr lang="ko-KR" altLang="en-US" sz="2000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</a:rPr>
              <a:t> 폰트 설치 확인</a:t>
            </a:r>
            <a:endParaRPr lang="en-US" altLang="ko-KR" sz="2000" spc="-1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04040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ko-KR" altLang="en-US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아래 두개의 글씨가 다르게 보인다면</a:t>
            </a:r>
            <a:r>
              <a:rPr lang="en-US" altLang="ko-KR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  <a:r>
              <a:rPr lang="ko-KR" altLang="en-US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폰트를 다시 설치해주세요</a:t>
            </a:r>
            <a:r>
              <a:rPr lang="en-US" altLang="ko-KR" sz="2000" b="1" spc="-14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  <a:endParaRPr lang="ko-KR" altLang="en-US" sz="2000" b="1" spc="-14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="" xmlns:a16="http://schemas.microsoft.com/office/drawing/2014/main" id="{9E873EDB-5F5A-4CA3-863A-B37458A1DF94}"/>
              </a:ext>
            </a:extLst>
          </p:cNvPr>
          <p:cNvSpPr txBox="1"/>
          <p:nvPr/>
        </p:nvSpPr>
        <p:spPr>
          <a:xfrm>
            <a:off x="1470960" y="3300236"/>
            <a:ext cx="4003019" cy="1017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-200" normalizeH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Spoqa Han Sans Neo Bold" pitchFamily="34" charset="-127"/>
                <a:ea typeface="Spoqa Han Sans Neo Bold" pitchFamily="34" charset="-127"/>
              </a:rPr>
              <a:t>폰트 설치 확인</a:t>
            </a:r>
          </a:p>
        </p:txBody>
      </p:sp>
      <p:sp>
        <p:nvSpPr>
          <p:cNvPr id="8" name="같음 기호 7">
            <a:extLst>
              <a:ext uri="{FF2B5EF4-FFF2-40B4-BE49-F238E27FC236}">
                <a16:creationId xmlns="" xmlns:a16="http://schemas.microsoft.com/office/drawing/2014/main" id="{04423C99-D3AE-4A5D-A4D4-F78F7725205D}"/>
              </a:ext>
            </a:extLst>
          </p:cNvPr>
          <p:cNvSpPr/>
          <p:nvPr/>
        </p:nvSpPr>
        <p:spPr>
          <a:xfrm>
            <a:off x="5782771" y="3394598"/>
            <a:ext cx="626458" cy="843638"/>
          </a:xfrm>
          <a:prstGeom prst="mathEqual">
            <a:avLst>
              <a:gd name="adj1" fmla="val 19016"/>
              <a:gd name="adj2" fmla="val 15364"/>
            </a:avLst>
          </a:prstGeom>
          <a:solidFill>
            <a:schemeClr val="tx1">
              <a:lumMod val="75000"/>
              <a:lumOff val="25000"/>
            </a:schemeClr>
          </a:solidFill>
          <a:effectLst>
            <a:outerShdw blurRad="381000" dist="381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endParaRPr lang="ko-KR" altLang="en-US" sz="2800" spc="-30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2A5FD5E-67C2-4270-8412-1740E05A9A9E}"/>
              </a:ext>
            </a:extLst>
          </p:cNvPr>
          <p:cNvSpPr txBox="1"/>
          <p:nvPr/>
        </p:nvSpPr>
        <p:spPr>
          <a:xfrm>
            <a:off x="2431139" y="5025454"/>
            <a:ext cx="7329723" cy="37050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폰트를 설치한 후 </a:t>
            </a:r>
            <a:r>
              <a:rPr kumimoji="0" lang="en-US" altLang="ko-KR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끄고</a:t>
            </a:r>
            <a:r>
              <a:rPr kumimoji="0" lang="en-US" altLang="ko-KR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 실행해야 폰트가 적용됩니다</a:t>
            </a:r>
            <a:r>
              <a:rPr kumimoji="0" lang="en-US" altLang="ko-KR" sz="2000" b="0" i="0" u="none" strike="noStrike" kern="1200" cap="none" spc="-100" normalizeH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-100" normalizeH="0" noProof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554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5143500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9299DC4-450D-4F1C-896D-3C4DB2FF1C01}"/>
              </a:ext>
            </a:extLst>
          </p:cNvPr>
          <p:cNvSpPr txBox="1"/>
          <p:nvPr/>
        </p:nvSpPr>
        <p:spPr>
          <a:xfrm>
            <a:off x="974351" y="961423"/>
            <a:ext cx="4818948" cy="1739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spc="-3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그라데이션</a:t>
            </a: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템플릿</a:t>
            </a:r>
            <a:endParaRPr lang="en-US" altLang="ko-KR" sz="5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사용하기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78264D1-BC93-4E71-B381-D9CCAA0E1DDA}"/>
              </a:ext>
            </a:extLst>
          </p:cNvPr>
          <p:cNvSpPr txBox="1"/>
          <p:nvPr/>
        </p:nvSpPr>
        <p:spPr>
          <a:xfrm>
            <a:off x="1107191" y="5878491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b="0" i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effectLst/>
                <a:latin typeface="SpoqaHanSans-Light" panose="020B0300000000000000" pitchFamily="50" charset="-127"/>
                <a:ea typeface="SpoqaHanSans-Light" panose="020B0300000000000000" pitchFamily="50" charset="-127"/>
              </a:rPr>
              <a:t>Gradient Templates</a:t>
            </a:r>
            <a:endParaRPr lang="ko-KR" altLang="en-US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19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B4E0F2BE-3B5D-4EE8-BC67-BF81DA7B6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EC1C6CB5-96A0-429F-B365-112C90657C96}"/>
              </a:ext>
            </a:extLst>
          </p:cNvPr>
          <p:cNvCxnSpPr/>
          <p:nvPr/>
        </p:nvCxnSpPr>
        <p:spPr>
          <a:xfrm>
            <a:off x="8708571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F7E4599-59CF-433B-A3EB-236F7E745093}"/>
              </a:ext>
            </a:extLst>
          </p:cNvPr>
          <p:cNvSpPr txBox="1"/>
          <p:nvPr/>
        </p:nvSpPr>
        <p:spPr>
          <a:xfrm>
            <a:off x="934189" y="2268237"/>
            <a:ext cx="4818948" cy="1739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그라데이션 템플릿</a:t>
            </a:r>
            <a:endParaRPr lang="en-US" altLang="ko-KR" sz="5000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사용하기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6F6E817-04A8-4F1F-8DB8-C7F0EA5E5438}"/>
              </a:ext>
            </a:extLst>
          </p:cNvPr>
          <p:cNvSpPr txBox="1"/>
          <p:nvPr/>
        </p:nvSpPr>
        <p:spPr>
          <a:xfrm>
            <a:off x="1043880" y="4129589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b="0" i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effectLst/>
                <a:latin typeface="SpoqaHanSans-Light" panose="020B0300000000000000" pitchFamily="50" charset="-127"/>
                <a:ea typeface="SpoqaHanSans-Light" panose="020B0300000000000000" pitchFamily="50" charset="-127"/>
              </a:rPr>
              <a:t>Gradient Templates</a:t>
            </a:r>
            <a:endParaRPr lang="ko-KR" altLang="en-US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992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CE64724F-2D0D-41CA-B60B-F0C1B9566D91}"/>
              </a:ext>
            </a:extLst>
          </p:cNvPr>
          <p:cNvCxnSpPr/>
          <p:nvPr/>
        </p:nvCxnSpPr>
        <p:spPr>
          <a:xfrm>
            <a:off x="1812051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B1D497CC-B3EE-422C-B99C-40773C66728C}"/>
              </a:ext>
            </a:extLst>
          </p:cNvPr>
          <p:cNvGrpSpPr/>
          <p:nvPr/>
        </p:nvGrpSpPr>
        <p:grpSpPr>
          <a:xfrm>
            <a:off x="3686526" y="2327959"/>
            <a:ext cx="4818948" cy="2177889"/>
            <a:chOff x="3686526" y="2327959"/>
            <a:chExt cx="4818948" cy="217788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F3615AF-31CE-4635-84B3-63CE3EEC6C29}"/>
                </a:ext>
              </a:extLst>
            </p:cNvPr>
            <p:cNvSpPr txBox="1"/>
            <p:nvPr/>
          </p:nvSpPr>
          <p:spPr>
            <a:xfrm>
              <a:off x="3686526" y="2765948"/>
              <a:ext cx="4818948" cy="17399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50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그라데이션 템플릿</a:t>
              </a:r>
              <a:endParaRPr lang="en-US" altLang="ko-KR" sz="50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 algn="ctr">
                <a:lnSpc>
                  <a:spcPct val="110000"/>
                </a:lnSpc>
              </a:pPr>
              <a:r>
                <a:rPr lang="ko-KR" altLang="en-US" sz="5000" spc="-3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50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사용하기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BBE3C72-D38D-4897-81E5-61292A18A9B1}"/>
                </a:ext>
              </a:extLst>
            </p:cNvPr>
            <p:cNvSpPr txBox="1"/>
            <p:nvPr/>
          </p:nvSpPr>
          <p:spPr>
            <a:xfrm>
              <a:off x="4595089" y="2327959"/>
              <a:ext cx="3001822" cy="32228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0" i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alpha val="50000"/>
                    </a:schemeClr>
                  </a:solidFill>
                  <a:effectLst/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Gradient Templates</a:t>
              </a:r>
              <a:endParaRPr lang="ko-KR" altLang="en-US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5195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5F1230D-E167-4631-9FF0-6693B43B2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51598C24-B97B-4C39-8E70-FF16D6EDE3C5}"/>
              </a:ext>
            </a:extLst>
          </p:cNvPr>
          <p:cNvCxnSpPr/>
          <p:nvPr/>
        </p:nvCxnSpPr>
        <p:spPr>
          <a:xfrm flipH="1">
            <a:off x="0" y="6000748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99D0D74F-3BC7-44B8-BCD5-402872C490D0}"/>
              </a:ext>
            </a:extLst>
          </p:cNvPr>
          <p:cNvCxnSpPr/>
          <p:nvPr/>
        </p:nvCxnSpPr>
        <p:spPr>
          <a:xfrm flipH="1">
            <a:off x="0" y="808891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10414E6C-FE57-4B60-9FE8-97135035557F}"/>
              </a:ext>
            </a:extLst>
          </p:cNvPr>
          <p:cNvSpPr txBox="1"/>
          <p:nvPr/>
        </p:nvSpPr>
        <p:spPr>
          <a:xfrm>
            <a:off x="3686526" y="3219531"/>
            <a:ext cx="4818948" cy="8569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동적 </a:t>
            </a:r>
            <a:r>
              <a:rPr lang="ko-KR" altLang="en-US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스케줄러</a:t>
            </a:r>
            <a:r>
              <a:rPr lang="en-US" altLang="ko-KR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For </a:t>
            </a:r>
            <a:r>
              <a:rPr lang="en-US" altLang="ko-KR" sz="20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Sejong</a:t>
            </a:r>
            <a:r>
              <a:rPr lang="en-US" altLang="ko-KR" sz="2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 University</a:t>
            </a:r>
            <a:endParaRPr lang="ko-KR" altLang="en-US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DF3FC17-D03B-44C4-A8CD-96514F944E81}"/>
              </a:ext>
            </a:extLst>
          </p:cNvPr>
          <p:cNvSpPr txBox="1"/>
          <p:nvPr/>
        </p:nvSpPr>
        <p:spPr>
          <a:xfrm>
            <a:off x="4595089" y="2781542"/>
            <a:ext cx="3001822" cy="32228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오픈소스</a:t>
            </a:r>
            <a:r>
              <a:rPr lang="ko-KR" altLang="en-US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 </a:t>
            </a:r>
            <a:r>
              <a:rPr lang="en-US" altLang="ko-KR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16</a:t>
            </a:r>
            <a:r>
              <a:rPr lang="ko-KR" altLang="en-US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50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조</a:t>
            </a:r>
            <a:endParaRPr lang="ko-KR" altLang="en-US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50000"/>
                </a:schemeClr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63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3495554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546886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선정 이유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546886" y="3105903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세종대 일정 연동 스케줄러</a:t>
            </a:r>
            <a:endParaRPr lang="ko-KR" altLang="en-US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HanSans-Light" panose="020B0300000000000000" pitchFamily="50" charset="-127"/>
              <a:ea typeface="SpoqaHanSans-Light" panose="020B0300000000000000" pitchFamily="50" charset="-127"/>
            </a:endParaRP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COVID – 19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로 집에 있는 시간이 많아져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대면 강의보다 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온라인 강의가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늘었음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모바일보다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 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PC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를 많이 사용하게 됨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온라인 강의는 이전보다 증가하였으나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블랙보드의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시스템은 예전과 그대로임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 캘린더를 이용해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전반적인 일정관리가 어려움</a:t>
              </a: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개인일정을 관리하면서도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학교 일정 등이 연동되는</a:t>
              </a:r>
              <a:endParaRPr lang="en-US" altLang="ko-KR" sz="2500" spc="-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스케줄러</a:t>
              </a:r>
              <a:r>
                <a:rPr lang="en-US" altLang="ko-KR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, </a:t>
              </a: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플래너가</a:t>
              </a:r>
              <a:r>
                <a:rPr lang="ko-KR" altLang="en-US" sz="2500" spc="-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 필요함 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학교 일정과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블랙보드가 연동이 된다면</a:t>
              </a:r>
              <a:r>
                <a:rPr lang="en-US" altLang="ko-KR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, </a:t>
              </a:r>
              <a:r>
                <a:rPr lang="ko-KR" altLang="en-US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매우 편리할 것</a:t>
              </a:r>
              <a:endParaRPr lang="en-US" altLang="ko-KR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  <a:p>
              <a:pPr>
                <a:lnSpc>
                  <a:spcPct val="110000"/>
                </a:lnSpc>
              </a:pPr>
              <a:endPara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7400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6E9738-F6F0-4607-9DD9-40CC81694A89}"/>
              </a:ext>
            </a:extLst>
          </p:cNvPr>
          <p:cNvSpPr txBox="1"/>
          <p:nvPr/>
        </p:nvSpPr>
        <p:spPr>
          <a:xfrm>
            <a:off x="792854" y="777493"/>
            <a:ext cx="8790983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SW </a:t>
            </a: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구성 개요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BD79B74-BBF0-437B-BB3F-5FD8FF4AFB0E}"/>
              </a:ext>
            </a:extLst>
          </p:cNvPr>
          <p:cNvSpPr txBox="1"/>
          <p:nvPr/>
        </p:nvSpPr>
        <p:spPr>
          <a:xfrm>
            <a:off x="792854" y="1449819"/>
            <a:ext cx="4936614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612C27D-7317-4B0D-B7A5-7F73369D55C0}"/>
              </a:ext>
            </a:extLst>
          </p:cNvPr>
          <p:cNvSpPr txBox="1"/>
          <p:nvPr/>
        </p:nvSpPr>
        <p:spPr>
          <a:xfrm>
            <a:off x="1855950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51DE0B-B27E-46CE-BAB9-50DFD1B0F806}"/>
              </a:ext>
            </a:extLst>
          </p:cNvPr>
          <p:cNvSpPr txBox="1">
            <a:spLocks/>
          </p:cNvSpPr>
          <p:nvPr/>
        </p:nvSpPr>
        <p:spPr>
          <a:xfrm>
            <a:off x="3973046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SELENIUM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70B0ED3-C126-4A43-9595-A94BEDBB454F}"/>
              </a:ext>
            </a:extLst>
          </p:cNvPr>
          <p:cNvSpPr txBox="1"/>
          <p:nvPr/>
        </p:nvSpPr>
        <p:spPr>
          <a:xfrm>
            <a:off x="6090142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MATERIAL</a:t>
            </a:r>
          </a:p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DESIGN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A83CFC8-53DE-40E9-B480-06E7354BBFBC}"/>
              </a:ext>
            </a:extLst>
          </p:cNvPr>
          <p:cNvSpPr txBox="1"/>
          <p:nvPr/>
        </p:nvSpPr>
        <p:spPr>
          <a:xfrm>
            <a:off x="8207237" y="2796209"/>
            <a:ext cx="1965885" cy="2569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5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JAVA</a:t>
            </a:r>
            <a:endParaRPr lang="ko-KR" altLang="en-US" sz="25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914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1A62586-B708-4471-8640-ED72F76F9C56}"/>
              </a:ext>
            </a:extLst>
          </p:cNvPr>
          <p:cNvSpPr/>
          <p:nvPr/>
        </p:nvSpPr>
        <p:spPr>
          <a:xfrm>
            <a:off x="0" y="0"/>
            <a:ext cx="439838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8CFF69-148F-4807-9880-44F95FE3A9DC}"/>
              </a:ext>
            </a:extLst>
          </p:cNvPr>
          <p:cNvSpPr txBox="1"/>
          <p:nvPr/>
        </p:nvSpPr>
        <p:spPr>
          <a:xfrm>
            <a:off x="792854" y="777493"/>
            <a:ext cx="2401759" cy="210460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MARIA DB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2523DE-E429-4729-B40E-C98AD1714AC6}"/>
              </a:ext>
            </a:extLst>
          </p:cNvPr>
          <p:cNvSpPr txBox="1"/>
          <p:nvPr/>
        </p:nvSpPr>
        <p:spPr>
          <a:xfrm>
            <a:off x="737770" y="5030182"/>
            <a:ext cx="2540655" cy="3230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rPr>
              <a:t>작은 설명 글을 입력하세요 </a:t>
            </a:r>
          </a:p>
        </p:txBody>
      </p:sp>
      <p:grpSp>
        <p:nvGrpSpPr>
          <p:cNvPr id="11" name="그룹 11">
            <a:extLst>
              <a:ext uri="{FF2B5EF4-FFF2-40B4-BE49-F238E27FC236}">
                <a16:creationId xmlns="" xmlns:a16="http://schemas.microsoft.com/office/drawing/2014/main" id="{3C4EB2F0-389E-44FF-AA24-37B6C9B4DC76}"/>
              </a:ext>
            </a:extLst>
          </p:cNvPr>
          <p:cNvGrpSpPr/>
          <p:nvPr/>
        </p:nvGrpSpPr>
        <p:grpSpPr>
          <a:xfrm>
            <a:off x="4672349" y="777493"/>
            <a:ext cx="4911489" cy="1329099"/>
            <a:chOff x="4602901" y="777493"/>
            <a:chExt cx="4911489" cy="1329099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AF3AF097-9362-4F73-9EAD-0944B4D4BA4F}"/>
                </a:ext>
              </a:extLst>
            </p:cNvPr>
            <p:cNvSpPr txBox="1"/>
            <p:nvPr/>
          </p:nvSpPr>
          <p:spPr>
            <a:xfrm>
              <a:off x="4602901" y="777493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ㅇㄴㅇ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BE155AA-8194-49BE-BC6B-06787A92C3A5}"/>
                </a:ext>
              </a:extLst>
            </p:cNvPr>
            <p:cNvSpPr txBox="1"/>
            <p:nvPr/>
          </p:nvSpPr>
          <p:spPr>
            <a:xfrm>
              <a:off x="4602901" y="1709258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존엄을 위한 약속이자 평등을 향한 나침반입니다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2" name="그룹 10">
            <a:extLst>
              <a:ext uri="{FF2B5EF4-FFF2-40B4-BE49-F238E27FC236}">
                <a16:creationId xmlns="" xmlns:a16="http://schemas.microsoft.com/office/drawing/2014/main" id="{47838B9D-01CB-4D32-80E7-D56CEB22CE13}"/>
              </a:ext>
            </a:extLst>
          </p:cNvPr>
          <p:cNvGrpSpPr/>
          <p:nvPr/>
        </p:nvGrpSpPr>
        <p:grpSpPr>
          <a:xfrm>
            <a:off x="4672349" y="2730225"/>
            <a:ext cx="4911489" cy="1329099"/>
            <a:chOff x="4602901" y="2463009"/>
            <a:chExt cx="4911489" cy="132909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0D79912-AF9F-4A6C-8ADA-DA2A138A4E78}"/>
                </a:ext>
              </a:extLst>
            </p:cNvPr>
            <p:cNvSpPr txBox="1"/>
            <p:nvPr/>
          </p:nvSpPr>
          <p:spPr>
            <a:xfrm>
              <a:off x="4602901" y="2463009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서로의 동료가 되고자 하는 시민들의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평등역량을 높입니다</a:t>
              </a:r>
              <a:r>
                <a:rPr lang="en-US" altLang="ko-KR" sz="2500" spc="-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7820947D-ACAF-4042-931F-296B77339F23}"/>
                </a:ext>
              </a:extLst>
            </p:cNvPr>
            <p:cNvSpPr txBox="1"/>
            <p:nvPr/>
          </p:nvSpPr>
          <p:spPr>
            <a:xfrm>
              <a:off x="4602901" y="3394774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차별을 알아채고 개입하며 평등한 관계를 실천하는 힘이 됩니다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9ACA6B8-E117-4FB4-926D-0139DCB2ADB9}"/>
              </a:ext>
            </a:extLst>
          </p:cNvPr>
          <p:cNvGrpSpPr/>
          <p:nvPr/>
        </p:nvGrpSpPr>
        <p:grpSpPr>
          <a:xfrm>
            <a:off x="4672349" y="4682956"/>
            <a:ext cx="4911489" cy="1329099"/>
            <a:chOff x="4602901" y="4242116"/>
            <a:chExt cx="4911489" cy="1329099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01F9362-5707-46BA-A63A-3EFFE07379DF}"/>
                </a:ext>
              </a:extLst>
            </p:cNvPr>
            <p:cNvSpPr txBox="1"/>
            <p:nvPr/>
          </p:nvSpPr>
          <p:spPr>
            <a:xfrm>
              <a:off x="4602901" y="4242116"/>
              <a:ext cx="4726293" cy="83817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차별금지법은 나중으로 밀려난 사람들이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/>
              </a:r>
              <a:b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</a:br>
              <a:r>
                <a:rPr lang="ko-KR" altLang="en-US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차별에 맞설 수 있게 합니다</a:t>
              </a:r>
              <a:r>
                <a:rPr lang="en-US" altLang="ko-KR" sz="2500" spc="-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Bold" panose="020B0800000000000000" pitchFamily="50" charset="-127"/>
                  <a:ea typeface="SpoqaHanSans-Bold" panose="020B0800000000000000" pitchFamily="50" charset="-127"/>
                </a:rPr>
                <a:t>.</a:t>
              </a:r>
              <a:endParaRPr lang="ko-KR" altLang="en-US" sz="2500" spc="-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AD557C9-0EEB-46CC-BFCD-F4E84813A48B}"/>
                </a:ext>
              </a:extLst>
            </p:cNvPr>
            <p:cNvSpPr txBox="1"/>
            <p:nvPr/>
          </p:nvSpPr>
          <p:spPr>
            <a:xfrm>
              <a:off x="4602901" y="5173881"/>
              <a:ext cx="4911489" cy="397334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일상의 풍경을 바꾸고 모두가 나답게 살 수 있는 세상을 만듭니다</a:t>
              </a:r>
              <a:r>
                <a:rPr lang="en-US" altLang="ko-KR" spc="-1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SpoqaHanSans-Light" panose="020B0300000000000000" pitchFamily="50" charset="-127"/>
                  <a:ea typeface="SpoqaHanSans-Light" panose="020B0300000000000000" pitchFamily="50" charset="-127"/>
                </a:rPr>
                <a:t>. </a:t>
              </a:r>
              <a:endParaRPr lang="ko-KR" altLang="en-US" spc="-1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SpoqaHanSans-Light" panose="020B0300000000000000" pitchFamily="50" charset="-127"/>
                <a:ea typeface="SpoqaHanSans-Light" panose="020B0300000000000000" pitchFamily="50" charset="-127"/>
              </a:endParaRPr>
            </a:p>
          </p:txBody>
        </p:sp>
      </p:grpSp>
      <p:grpSp>
        <p:nvGrpSpPr>
          <p:cNvPr id="14" name="그룹 16">
            <a:extLst>
              <a:ext uri="{FF2B5EF4-FFF2-40B4-BE49-F238E27FC236}">
                <a16:creationId xmlns="" xmlns:a16="http://schemas.microsoft.com/office/drawing/2014/main" id="{596AF779-06A3-4E89-82D4-B3E821D83502}"/>
              </a:ext>
            </a:extLst>
          </p:cNvPr>
          <p:cNvGrpSpPr/>
          <p:nvPr/>
        </p:nvGrpSpPr>
        <p:grpSpPr>
          <a:xfrm>
            <a:off x="4780344" y="2419109"/>
            <a:ext cx="6528122" cy="1956121"/>
            <a:chOff x="4780344" y="2419109"/>
            <a:chExt cx="5683170" cy="1956121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0F09DE89-05D8-4C00-B13B-1E86BD2B1E15}"/>
                </a:ext>
              </a:extLst>
            </p:cNvPr>
            <p:cNvCxnSpPr/>
            <p:nvPr/>
          </p:nvCxnSpPr>
          <p:spPr>
            <a:xfrm>
              <a:off x="4780344" y="2419109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8AD7F6C3-87E0-47D0-9FF0-89E7C39554B7}"/>
                </a:ext>
              </a:extLst>
            </p:cNvPr>
            <p:cNvCxnSpPr/>
            <p:nvPr/>
          </p:nvCxnSpPr>
          <p:spPr>
            <a:xfrm>
              <a:off x="4780344" y="4375230"/>
              <a:ext cx="568317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5" descr="C:\Users\egenglish\Desktop\수업\오픈소스\피피티\https___mariadb.com_wp-content_uploads_2019_11_mariadb-logo-vert_black-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5319" y="2143773"/>
            <a:ext cx="2613912" cy="2130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282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550</Words>
  <Application>Microsoft Office PowerPoint</Application>
  <PresentationFormat>사용자 지정</PresentationFormat>
  <Paragraphs>120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Windows 사용자</cp:lastModifiedBy>
  <cp:revision>87</cp:revision>
  <dcterms:created xsi:type="dcterms:W3CDTF">2020-07-29T01:09:03Z</dcterms:created>
  <dcterms:modified xsi:type="dcterms:W3CDTF">2021-04-11T07:32:06Z</dcterms:modified>
</cp:coreProperties>
</file>