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36" r:id="rId3"/>
    <p:sldId id="314" r:id="rId4"/>
    <p:sldId id="341" r:id="rId5"/>
    <p:sldId id="342" r:id="rId6"/>
    <p:sldId id="340" r:id="rId7"/>
    <p:sldId id="351" r:id="rId8"/>
    <p:sldId id="343" r:id="rId9"/>
    <p:sldId id="315" r:id="rId10"/>
    <p:sldId id="345" r:id="rId11"/>
    <p:sldId id="347" r:id="rId12"/>
    <p:sldId id="348" r:id="rId13"/>
    <p:sldId id="353" r:id="rId14"/>
    <p:sldId id="349" r:id="rId15"/>
    <p:sldId id="350" r:id="rId16"/>
    <p:sldId id="344" r:id="rId17"/>
    <p:sldId id="354" r:id="rId18"/>
    <p:sldId id="360" r:id="rId19"/>
    <p:sldId id="355" r:id="rId20"/>
    <p:sldId id="356" r:id="rId21"/>
    <p:sldId id="362" r:id="rId22"/>
    <p:sldId id="357" r:id="rId23"/>
    <p:sldId id="361" r:id="rId24"/>
    <p:sldId id="358" r:id="rId25"/>
    <p:sldId id="359" r:id="rId26"/>
    <p:sldId id="35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4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D7C502"/>
    <a:srgbClr val="A80671"/>
    <a:srgbClr val="DF9E08"/>
    <a:srgbClr val="B10669"/>
    <a:srgbClr val="D2044D"/>
    <a:srgbClr val="E22930"/>
    <a:srgbClr val="EA5715"/>
    <a:srgbClr val="DF9B08"/>
    <a:srgbClr val="2626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6600B-2790-F4E4-181C-5C99722DF47C}" v="3727" dt="2021-05-29T12:50:48.161"/>
    <p1510:client id="{A214BF9F-B0E5-0000-95E0-0407B6DC2F3D}" v="724" dt="2021-04-17T10:16:12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6" autoAdjust="0"/>
    <p:restoredTop sz="94660"/>
  </p:normalViewPr>
  <p:slideViewPr>
    <p:cSldViewPr snapToGrid="0" showGuides="1">
      <p:cViewPr varScale="1">
        <p:scale>
          <a:sx n="168" d="100"/>
          <a:sy n="168" d="100"/>
        </p:scale>
        <p:origin x="-92" y="-164"/>
      </p:cViewPr>
      <p:guideLst>
        <p:guide orient="horz" pos="414"/>
        <p:guide orient="horz" pos="3906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CABB5DF-ACE0-4263-91D8-62BC8CDC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E19A43-FFB5-4090-B330-C874EA78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081902-B2B7-4891-8C1C-0BF164C8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2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80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42ECFBB-90B1-4049-957E-86C75031F1A0}"/>
              </a:ext>
            </a:extLst>
          </p:cNvPr>
          <p:cNvGrpSpPr/>
          <p:nvPr userDrawn="1"/>
        </p:nvGrpSpPr>
        <p:grpSpPr>
          <a:xfrm>
            <a:off x="-1" y="-3"/>
            <a:ext cx="12192004" cy="6858004"/>
            <a:chOff x="-1" y="-3"/>
            <a:chExt cx="12192004" cy="685800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32CDB354-79B2-4857-AC8F-F2FA471CFA63}"/>
                </a:ext>
              </a:extLst>
            </p:cNvPr>
            <p:cNvSpPr/>
            <p:nvPr/>
          </p:nvSpPr>
          <p:spPr>
            <a:xfrm>
              <a:off x="0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81ED7353-FD7B-490D-A4F1-B8D4E4A8DA06}"/>
                </a:ext>
              </a:extLst>
            </p:cNvPr>
            <p:cNvSpPr/>
            <p:nvPr/>
          </p:nvSpPr>
          <p:spPr>
            <a:xfrm>
              <a:off x="1741714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AC32EF95-F425-4EE9-9C1E-0ABD3A0C11E9}"/>
                </a:ext>
              </a:extLst>
            </p:cNvPr>
            <p:cNvSpPr/>
            <p:nvPr/>
          </p:nvSpPr>
          <p:spPr>
            <a:xfrm>
              <a:off x="3483429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0ADDC676-77DA-4860-B02A-7757CCBA214B}"/>
                </a:ext>
              </a:extLst>
            </p:cNvPr>
            <p:cNvSpPr/>
            <p:nvPr/>
          </p:nvSpPr>
          <p:spPr>
            <a:xfrm>
              <a:off x="5225143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9C6EDBB3-13C6-4DF9-87EC-8E81F162639A}"/>
                </a:ext>
              </a:extLst>
            </p:cNvPr>
            <p:cNvSpPr/>
            <p:nvPr/>
          </p:nvSpPr>
          <p:spPr>
            <a:xfrm>
              <a:off x="6966857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BDE3C49-6084-4565-8935-9ECADB3DB9D0}"/>
                </a:ext>
              </a:extLst>
            </p:cNvPr>
            <p:cNvSpPr/>
            <p:nvPr/>
          </p:nvSpPr>
          <p:spPr>
            <a:xfrm>
              <a:off x="8708571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7F9CA213-D095-431C-B808-E626396E0E2C}"/>
                </a:ext>
              </a:extLst>
            </p:cNvPr>
            <p:cNvSpPr/>
            <p:nvPr/>
          </p:nvSpPr>
          <p:spPr>
            <a:xfrm>
              <a:off x="10450286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9E2C2F1-2D2D-4DED-8F7C-88C50A7908CC}"/>
                </a:ext>
              </a:extLst>
            </p:cNvPr>
            <p:cNvSpPr/>
            <p:nvPr/>
          </p:nvSpPr>
          <p:spPr>
            <a:xfrm rot="16200000">
              <a:off x="5238750" y="-95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2A399480-8E5E-4D4F-A81F-A057FE008791}"/>
                </a:ext>
              </a:extLst>
            </p:cNvPr>
            <p:cNvSpPr/>
            <p:nvPr/>
          </p:nvSpPr>
          <p:spPr>
            <a:xfrm rot="16200000">
              <a:off x="5238750" y="-1809750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195D11B-D6AD-447A-A52C-1763C9A733BF}"/>
                </a:ext>
              </a:extLst>
            </p:cNvPr>
            <p:cNvSpPr/>
            <p:nvPr/>
          </p:nvSpPr>
          <p:spPr>
            <a:xfrm rot="16200000">
              <a:off x="5238750" y="-3524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FF93DC87-9C65-43DF-AA91-BF86A49AC667}"/>
                </a:ext>
              </a:extLst>
            </p:cNvPr>
            <p:cNvSpPr/>
            <p:nvPr/>
          </p:nvSpPr>
          <p:spPr>
            <a:xfrm rot="16200000">
              <a:off x="5238750" y="-52387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D591F60-D4DB-4A0B-97EA-BD4D50C99C26}"/>
                </a:ext>
              </a:extLst>
            </p:cNvPr>
            <p:cNvSpPr/>
            <p:nvPr/>
          </p:nvSpPr>
          <p:spPr>
            <a:xfrm rot="16200000">
              <a:off x="5667375" y="333373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4426896-A5D0-4B82-9519-E82549AD3BAB}"/>
                </a:ext>
              </a:extLst>
            </p:cNvPr>
            <p:cNvSpPr/>
            <p:nvPr/>
          </p:nvSpPr>
          <p:spPr>
            <a:xfrm rot="16200000">
              <a:off x="5667376" y="-5667376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2788C16-9779-479A-974D-DB0302E0C8BA}"/>
                </a:ext>
              </a:extLst>
            </p:cNvPr>
            <p:cNvSpPr/>
            <p:nvPr/>
          </p:nvSpPr>
          <p:spPr>
            <a:xfrm rot="16200000">
              <a:off x="5881869" y="-5881871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AC823C83-0C54-4C3B-B24E-62042AE75A0B}"/>
                </a:ext>
              </a:extLst>
            </p:cNvPr>
            <p:cNvSpPr/>
            <p:nvPr/>
          </p:nvSpPr>
          <p:spPr>
            <a:xfrm rot="16200000">
              <a:off x="5881869" y="547506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1CC46250-DAE5-4B8C-84D2-53049FDCAE21}"/>
                </a:ext>
              </a:extLst>
            </p:cNvPr>
            <p:cNvSpPr/>
            <p:nvPr/>
          </p:nvSpPr>
          <p:spPr>
            <a:xfrm>
              <a:off x="-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C914E3D7-BA21-483E-8135-82CF72B2DA06}"/>
                </a:ext>
              </a:extLst>
            </p:cNvPr>
            <p:cNvSpPr/>
            <p:nvPr/>
          </p:nvSpPr>
          <p:spPr>
            <a:xfrm>
              <a:off x="0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7B0E4FB-0D35-4DD6-B51E-33F9AA9A0AE3}"/>
                </a:ext>
              </a:extLst>
            </p:cNvPr>
            <p:cNvSpPr/>
            <p:nvPr/>
          </p:nvSpPr>
          <p:spPr>
            <a:xfrm>
              <a:off x="1133547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9D70C739-9E66-46E5-B357-824AE90B05E3}"/>
                </a:ext>
              </a:extLst>
            </p:cNvPr>
            <p:cNvSpPr/>
            <p:nvPr/>
          </p:nvSpPr>
          <p:spPr>
            <a:xfrm>
              <a:off x="11335472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2273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DEEC45C-3CF6-4718-A8DA-6AB13F5F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464A-C858-4638-90FC-FE02A6009B8C}" type="datetimeFigureOut">
              <a:rPr lang="ko-KR" altLang="en-US" smtClean="0"/>
              <a:pPr/>
              <a:t>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4E2230-6AC1-4419-8F95-B5CEFE1A4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6FA9C59-A42A-429B-A57E-6D155A6D0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24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51598C24-B97B-4C39-8E70-FF16D6EDE3C5}"/>
              </a:ext>
            </a:extLst>
          </p:cNvPr>
          <p:cNvCxnSpPr/>
          <p:nvPr/>
        </p:nvCxnSpPr>
        <p:spPr>
          <a:xfrm flipH="1">
            <a:off x="0" y="600074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99D0D74F-3BC7-44B8-BCD5-402872C490D0}"/>
              </a:ext>
            </a:extLst>
          </p:cNvPr>
          <p:cNvCxnSpPr/>
          <p:nvPr/>
        </p:nvCxnSpPr>
        <p:spPr>
          <a:xfrm flipH="1">
            <a:off x="0" y="808891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414E6C-FE57-4B60-9FE8-97135035557F}"/>
              </a:ext>
            </a:extLst>
          </p:cNvPr>
          <p:cNvSpPr txBox="1"/>
          <p:nvPr/>
        </p:nvSpPr>
        <p:spPr>
          <a:xfrm>
            <a:off x="3686526" y="3219531"/>
            <a:ext cx="4818948" cy="8569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동적 스케줄러</a:t>
            </a:r>
            <a:r>
              <a:rPr lang="en-US" altLang="ko-KR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For Sejong University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DF3FC17-D03B-44C4-A8CD-96514F944E81}"/>
              </a:ext>
            </a:extLst>
          </p:cNvPr>
          <p:cNvSpPr txBox="1"/>
          <p:nvPr/>
        </p:nvSpPr>
        <p:spPr>
          <a:xfrm>
            <a:off x="4595089" y="2781542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오픈소스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16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xmlns="" val="2676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예상 설계도</a:t>
            </a:r>
            <a:endParaRPr lang="en-US" altLang="ko-KR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(Flow Chart)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1028" name="Picture 4" descr="C:\Users\egenglish\Desktop\수업\오픈소스\opensource_16\ppt\FlowCH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6367" y="567752"/>
            <a:ext cx="8665633" cy="56510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400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77291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665854" y="430365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예상 화면 설계도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xmlns="" id="{76250358-C71A-44D4-9503-5BF52895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815378"/>
            <a:ext cx="10409382" cy="503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28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688945" y="1297039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초기 화면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712036" y="2320812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캘린더와 할 일 목록,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시간표 등의 정보를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한 번에 보여줌</a:t>
            </a:r>
          </a:p>
        </p:txBody>
      </p:sp>
      <p:pic>
        <p:nvPicPr>
          <p:cNvPr id="18" name="그림 18">
            <a:extLst>
              <a:ext uri="{FF2B5EF4-FFF2-40B4-BE49-F238E27FC236}">
                <a16:creationId xmlns:a16="http://schemas.microsoft.com/office/drawing/2014/main" xmlns="" id="{CC49F0CD-D647-47A1-A9F2-8478EA2F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653" y="994830"/>
            <a:ext cx="8521870" cy="47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61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688945" y="1181585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메뉴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50400" y="223999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좌측 상단의 메뉴버튼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클릭 시 보여짐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초기화면, 캘린더, 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타임 테이블로 창 전환이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가능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하단부의 On/Off 스위치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버튼을 통해 사용자가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보고 싶은 정보만 선별해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볼 수 있음.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2050" name="Picture 2" descr="C:\Users\egenglish\Desktop\수업\오픈소스\opensource_16\0417\OPENSOURCE16\ppt\res\메뉴 수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049" y="1007533"/>
            <a:ext cx="8521200" cy="47056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476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688945" y="1181585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캘린더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50400" y="223999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좀 더 상세한 정보를</a:t>
            </a:r>
          </a:p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캘린더 형식으로 확인</a:t>
            </a:r>
          </a:p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(마감일, 행사 등)</a:t>
            </a:r>
            <a:endParaRPr lang="ko-KR" b="1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b="1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특정 날짜의 달력 칸을</a:t>
            </a:r>
          </a:p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더블 </a:t>
            </a:r>
            <a:r>
              <a:rPr lang="ko-KR" altLang="en-US" b="1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클릭시</a:t>
            </a: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 일정 추가 가능</a:t>
            </a:r>
            <a:endParaRPr lang="ko-KR" b="1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b="1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일별 메모, 월별 메모 탭을 </a:t>
            </a:r>
          </a:p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통해 메모 가능</a:t>
            </a:r>
          </a:p>
          <a:p>
            <a:pPr>
              <a:lnSpc>
                <a:spcPct val="110000"/>
              </a:lnSpc>
            </a:pPr>
            <a:endParaRPr lang="ko-KR" altLang="en-US" b="1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DB1F21B4-0433-4CC4-BBE8-2D474549C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10" y="1014190"/>
            <a:ext cx="8700654" cy="48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76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38854" y="1100766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타임 테이블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38854" y="223999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타임테이블을 보여줌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우측 탭에서 날짜 별, 시간별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일정 추가 가능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(매일, 매주, 매월, 매년)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우측 테이블에서 달력 모양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아이콘 클릭 시 화면에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보여지는 시간표 변경 가능.</a:t>
            </a: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A8ED55C6-79C7-4EF5-8E75-0F4DBF75B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91" y="975261"/>
            <a:ext cx="8654472" cy="47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07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구현 일정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728721" y="474134"/>
          <a:ext cx="8204200" cy="6099381"/>
        </p:xfrm>
        <a:graphic>
          <a:graphicData uri="http://schemas.openxmlformats.org/drawingml/2006/table">
            <a:tbl>
              <a:tblPr/>
              <a:tblGrid>
                <a:gridCol w="944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593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7770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1C1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poqa Han Sans Neo Bold" pitchFamily="34" charset="-127"/>
                          <a:ea typeface="Spoqa Han Sans Neo Bold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1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7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계획서 작성 및 스케줄러 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UI 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구성 방안 논의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8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스케줄러 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FRONT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단 제작 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9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10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FRONT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마무리 및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SELENIUM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학사일정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블랙보드 데이터 연결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11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Spoqa Han Sans Neo Medium" pitchFamily="2" charset="0"/>
                          <a:ea typeface="Spoqa Han Sans Neo Medium" pitchFamily="2" charset="0"/>
                        </a:rPr>
                        <a:t>블랙보드 데이터 연결 마무리 및</a:t>
                      </a:r>
                      <a:r>
                        <a:rPr lang="en-US" altLang="ko-KR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>
                          <a:latin typeface="Spoqa Han Sans Neo Medium" pitchFamily="2" charset="0"/>
                          <a:ea typeface="Spoqa Han Sans Neo Medium" pitchFamily="2" charset="0"/>
                        </a:rPr>
                        <a:t>데이터베이스 연결 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12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데이터 베이스 연결 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13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최종 </a:t>
                      </a:r>
                      <a:r>
                        <a:rPr lang="ko-KR" altLang="en-US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완성본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GITHUB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업로드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14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GITHUB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커밋중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불필요한 파일 제거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및 마무리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및 </a:t>
                      </a:r>
                      <a:r>
                        <a:rPr lang="ko-KR" altLang="en-US" baseline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앱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개발 가능하면 개발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400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168366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351014" y="233009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프로젝트</a:t>
            </a:r>
            <a:r>
              <a:rPr lang="en-US" altLang="ko-KR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결과물</a:t>
            </a:r>
            <a:r>
              <a:rPr lang="en-US" altLang="ko-KR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비교</a:t>
            </a:r>
            <a:endParaRPr lang="en-US" altLang="ko-KR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C9E8AF2-BC97-403A-9DE2-158B2FA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0430241"/>
              </p:ext>
            </p:extLst>
          </p:nvPr>
        </p:nvGraphicFramePr>
        <p:xfrm>
          <a:off x="512400" y="2128543"/>
          <a:ext cx="10116555" cy="2821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631">
                  <a:extLst>
                    <a:ext uri="{9D8B030D-6E8A-4147-A177-3AD203B41FA5}">
                      <a16:colId xmlns:a16="http://schemas.microsoft.com/office/drawing/2014/main" xmlns="" val="664462760"/>
                    </a:ext>
                  </a:extLst>
                </a:gridCol>
                <a:gridCol w="5323924">
                  <a:extLst>
                    <a:ext uri="{9D8B030D-6E8A-4147-A177-3AD203B41FA5}">
                      <a16:colId xmlns:a16="http://schemas.microsoft.com/office/drawing/2014/main" xmlns="" val="3161920122"/>
                    </a:ext>
                  </a:extLst>
                </a:gridCol>
              </a:tblGrid>
              <a:tr h="5533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altLang="ko-KR" sz="300" dirty="0" smtClean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초기 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" dirty="0" smtClean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프로젝트 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결과물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0375590"/>
                  </a:ext>
                </a:extLst>
              </a:tr>
              <a:tr h="75597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javaFX를 이용하여 직접 구현함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CalendarFX 라는 javaFX를 </a:t>
                      </a:r>
                      <a:r>
                        <a:rPr lang="ko-KR" altLang="en-US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기반으로한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endParaRPr lang="en-US" altLang="ko-KR" dirty="0" smtClean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오픈소스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프로젝트를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1963206"/>
                  </a:ext>
                </a:extLst>
              </a:tr>
              <a:tr h="75597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초기</a:t>
                      </a:r>
                      <a:r>
                        <a:rPr lang="en-US" altLang="ko-KR" sz="1800" b="0" i="0" u="none" strike="noStrike" noProof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화면</a:t>
                      </a:r>
                      <a:r>
                        <a:rPr lang="en-US" altLang="ko-KR" sz="1800" b="0" i="0" u="none" strike="noStrike" noProof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메뉴</a:t>
                      </a:r>
                      <a:r>
                        <a:rPr lang="en-US" altLang="ko-KR" sz="1800" b="0" i="0" u="none" strike="noStrike" noProof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타임테이블</a:t>
                      </a:r>
                      <a:r>
                        <a:rPr lang="en-US" altLang="ko-KR" sz="1800" b="0" i="0" u="none" strike="noStrike" noProof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캘린더로</a:t>
                      </a:r>
                      <a:r>
                        <a:rPr lang="en-US" altLang="ko-KR" sz="1800" b="0" i="0" u="none" strike="noStrike" noProof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구성</a:t>
                      </a:r>
                      <a:endParaRPr lang="en-US" altLang="ko-KR" sz="1800" b="0" i="0" u="none" strike="noStrike" noProof="0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오픈 소스 프로젝트를 활용함에 따라 초기 계획하였던 UI, UX와는 차이가 있음.</a:t>
                      </a:r>
                      <a:endParaRPr lang="ko-KR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332351"/>
                  </a:ext>
                </a:extLst>
              </a:tr>
              <a:tr h="75597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Maria</a:t>
                      </a:r>
                      <a:r>
                        <a:rPr lang="en-US" altLang="ko-KR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DB</a:t>
                      </a:r>
                      <a:r>
                        <a:rPr lang="ko-KR" altLang="en-US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를 이용하여 데이터 베이스 저장</a:t>
                      </a:r>
                      <a:endParaRPr lang="en-US" altLang="ko-KR" sz="1800" b="0" i="0" u="none" strike="noStrike" noProof="0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Maria</a:t>
                      </a:r>
                      <a:r>
                        <a:rPr lang="en-US" altLang="ko-KR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DB </a:t>
                      </a:r>
                      <a:r>
                        <a:rPr lang="ko-KR" altLang="en-US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는 배포시 </a:t>
                      </a:r>
                      <a:r>
                        <a:rPr lang="ko-KR" altLang="en-US" sz="1800" b="0" i="0" u="none" strike="noStrike" baseline="0" noProof="0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설치해야되는</a:t>
                      </a:r>
                      <a:r>
                        <a:rPr lang="ko-KR" altLang="en-US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이유로 인하여</a:t>
                      </a:r>
                      <a:r>
                        <a:rPr lang="en-US" altLang="ko-KR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설치하지 않아도 되는 </a:t>
                      </a:r>
                      <a:r>
                        <a:rPr lang="en-US" altLang="ko-KR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SQL </a:t>
                      </a:r>
                      <a:r>
                        <a:rPr lang="en-US" altLang="ko-KR" sz="1800" b="0" i="0" u="none" strike="noStrike" baseline="0" noProof="0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lite</a:t>
                      </a:r>
                      <a:r>
                        <a:rPr lang="en-US" altLang="ko-KR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로 변경</a:t>
                      </a:r>
                      <a:endParaRPr lang="ko-KR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E80750E-A436-41C1-8B33-E28CD8A4BF62}"/>
              </a:ext>
            </a:extLst>
          </p:cNvPr>
          <p:cNvSpPr txBox="1"/>
          <p:nvPr/>
        </p:nvSpPr>
        <p:spPr>
          <a:xfrm>
            <a:off x="775010" y="3562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맑은 고딕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6B6164DE-77B2-48CE-B1F2-AD10EAE6FA90}"/>
              </a:ext>
            </a:extLst>
          </p:cNvPr>
          <p:cNvCxnSpPr/>
          <p:nvPr/>
        </p:nvCxnSpPr>
        <p:spPr>
          <a:xfrm>
            <a:off x="514073" y="2011056"/>
            <a:ext cx="65281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F2CD3F4-1561-42B0-AA6A-4E5C93318ACB}"/>
              </a:ext>
            </a:extLst>
          </p:cNvPr>
          <p:cNvSpPr txBox="1"/>
          <p:nvPr/>
        </p:nvSpPr>
        <p:spPr>
          <a:xfrm>
            <a:off x="388202" y="1596251"/>
            <a:ext cx="59027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latin typeface="Spoqa Han Sans Neo Medium" pitchFamily="2" charset="0"/>
                <a:ea typeface="Spoqa Han Sans Neo Medium" pitchFamily="2" charset="0"/>
              </a:rPr>
              <a:t>■ 계획서 내용과 비교, 변경된 내용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B8096EF7-E44C-4172-8097-E696F89C731E}"/>
              </a:ext>
            </a:extLst>
          </p:cNvPr>
          <p:cNvCxnSpPr>
            <a:cxnSpLocks/>
          </p:cNvCxnSpPr>
          <p:nvPr/>
        </p:nvCxnSpPr>
        <p:spPr>
          <a:xfrm>
            <a:off x="351598" y="5625632"/>
            <a:ext cx="65281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0389FF9-DEDC-4E6E-BCB8-F7A136977992}"/>
              </a:ext>
            </a:extLst>
          </p:cNvPr>
          <p:cNvSpPr txBox="1"/>
          <p:nvPr/>
        </p:nvSpPr>
        <p:spPr>
          <a:xfrm>
            <a:off x="385585" y="51088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smtClean="0">
                <a:latin typeface="Spoqa Han Sans Neo Medium" pitchFamily="2" charset="0"/>
                <a:ea typeface="Spoqa Han Sans Neo Medium" pitchFamily="2" charset="0"/>
              </a:rPr>
              <a:t>■ </a:t>
            </a:r>
            <a:r>
              <a:rPr lang="ko-KR" altLang="en-US" b="1" dirty="0">
                <a:latin typeface="Spoqa Han Sans Neo Medium" pitchFamily="2" charset="0"/>
                <a:ea typeface="Spoqa Han Sans Neo Medium" pitchFamily="2" charset="0"/>
              </a:rPr>
              <a:t>수행한 부분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37AE9C0-91C0-4319-8B16-155DEB59A5D3}"/>
              </a:ext>
            </a:extLst>
          </p:cNvPr>
          <p:cNvSpPr txBox="1"/>
          <p:nvPr/>
        </p:nvSpPr>
        <p:spPr>
          <a:xfrm>
            <a:off x="474559" y="5727091"/>
            <a:ext cx="6395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Spoqa Han Sans Neo Medium" pitchFamily="2" charset="0"/>
                <a:ea typeface="Spoqa Han Sans Neo Medium" pitchFamily="2" charset="0"/>
                <a:cs typeface="Sabon Next LT"/>
              </a:rPr>
              <a:t>기능적 측면에서는 초기 계획했던 모든 기능 구현 완료하였음.</a:t>
            </a:r>
          </a:p>
        </p:txBody>
      </p:sp>
    </p:spTree>
    <p:extLst>
      <p:ext uri="{BB962C8B-B14F-4D97-AF65-F5344CB8AC3E}">
        <p14:creationId xmlns:p14="http://schemas.microsoft.com/office/powerpoint/2010/main" xmlns="" val="20603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168366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351014" y="233009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소스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코드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모듈별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내용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정리</a:t>
            </a:r>
            <a:endParaRPr lang="en-US" altLang="ko-KR" sz="4000" spc="-3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C9E8AF2-BC97-403A-9DE2-158B2FA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5676568"/>
              </p:ext>
            </p:extLst>
          </p:nvPr>
        </p:nvGraphicFramePr>
        <p:xfrm>
          <a:off x="751925" y="1566373"/>
          <a:ext cx="10598726" cy="489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182">
                  <a:extLst>
                    <a:ext uri="{9D8B030D-6E8A-4147-A177-3AD203B41FA5}">
                      <a16:colId xmlns:a16="http://schemas.microsoft.com/office/drawing/2014/main" xmlns="" val="664462760"/>
                    </a:ext>
                  </a:extLst>
                </a:gridCol>
                <a:gridCol w="6797544">
                  <a:extLst>
                    <a:ext uri="{9D8B030D-6E8A-4147-A177-3AD203B41FA5}">
                      <a16:colId xmlns:a16="http://schemas.microsoft.com/office/drawing/2014/main" xmlns="" val="3161920122"/>
                    </a:ext>
                  </a:extLst>
                </a:gridCol>
              </a:tblGrid>
              <a:tr h="7663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소스 코드</a:t>
                      </a:r>
                      <a:endParaRPr lang="en-US" altLang="ko-KR" dirty="0" smtClean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설명</a:t>
                      </a:r>
                      <a:endParaRPr lang="en-US" altLang="ko-KR" dirty="0" smtClean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  <a:p>
                      <a:pPr algn="ctr" latinLnBrk="1"/>
                      <a:endParaRPr lang="en-US" altLang="ko-KR" sz="600" dirty="0" smtClean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  <a:p>
                      <a:pPr algn="ctr" latinLnBrk="1"/>
                      <a:endParaRPr lang="ko-KR" altLang="en-US" sz="500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0375590"/>
                  </a:ext>
                </a:extLst>
              </a:tr>
              <a:tr h="55579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App_Controller.java</a:t>
                      </a:r>
                      <a:endParaRPr lang="ko-KR" altLang="en-US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APP </a:t>
                      </a:r>
                      <a:r>
                        <a:rPr lang="ko-KR" altLang="en-US" dirty="0" smtClean="0"/>
                        <a:t>전체의 응답을 받는 컨트롤러</a:t>
                      </a:r>
                      <a:r>
                        <a:rPr lang="en-US" altLang="ko-KR" dirty="0" smtClean="0"/>
                        <a:t>, UI </a:t>
                      </a:r>
                      <a:r>
                        <a:rPr lang="ko-KR" altLang="en-US" dirty="0" smtClean="0"/>
                        <a:t>의 버튼 응답을 처리함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1963206"/>
                  </a:ext>
                </a:extLst>
              </a:tr>
              <a:tr h="7152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noProof="0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Data_base.java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SQL </a:t>
                      </a:r>
                      <a:r>
                        <a:rPr lang="en-US" altLang="ko-KR" dirty="0" err="1" smtClean="0"/>
                        <a:t>lite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와 연결하여 데이터 저장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실행시</a:t>
                      </a:r>
                      <a:r>
                        <a:rPr lang="ko-KR" altLang="en-US" dirty="0" smtClean="0"/>
                        <a:t> 데이터 복원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algn="l" latinLnBrk="1"/>
                      <a:r>
                        <a:rPr lang="ko-KR" altLang="en-US" dirty="0" err="1" smtClean="0"/>
                        <a:t>셀레니움</a:t>
                      </a:r>
                      <a:r>
                        <a:rPr lang="ko-KR" altLang="en-US" dirty="0" smtClean="0"/>
                        <a:t> 데이터 연동 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데이터 관련 내용을 담당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332351"/>
                  </a:ext>
                </a:extLst>
              </a:tr>
              <a:tr h="7152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noProof="0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Event_handle.java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dirty="0" smtClean="0"/>
                        <a:t>날짜 변경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시간 변경 캘린더 삭제 등의 캘린더 이벤트를 받아 </a:t>
                      </a:r>
                      <a:endParaRPr lang="en-US" altLang="ko-KR" dirty="0" smtClean="0"/>
                    </a:p>
                    <a:p>
                      <a:pPr lvl="0" algn="l">
                        <a:buNone/>
                      </a:pPr>
                      <a:r>
                        <a:rPr lang="ko-KR" altLang="en-US" dirty="0" smtClean="0"/>
                        <a:t>처리해주는 클래스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79378"/>
                  </a:ext>
                </a:extLst>
              </a:tr>
              <a:tr h="7152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noProof="0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Main.java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dirty="0" smtClean="0"/>
                        <a:t>캘린더 메인 부분으로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위의 </a:t>
                      </a:r>
                      <a:r>
                        <a:rPr lang="en-US" altLang="ko-KR" dirty="0" smtClean="0"/>
                        <a:t>Main </a:t>
                      </a:r>
                      <a:r>
                        <a:rPr lang="ko-KR" altLang="en-US" dirty="0" smtClean="0"/>
                        <a:t>에서 캘린더 설정이 완료되고 캘린더가 실행됨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9085182"/>
                  </a:ext>
                </a:extLst>
              </a:tr>
              <a:tr h="7152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noProof="0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MemoPaneController.java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dirty="0"/>
                        <a:t>Scenebuilder</a:t>
                      </a:r>
                      <a:r>
                        <a:rPr lang="ko-KR" altLang="en-US" dirty="0"/>
                        <a:t>로 작업해 나온 </a:t>
                      </a:r>
                      <a:r>
                        <a:rPr lang="en-US" altLang="ko-KR" dirty="0"/>
                        <a:t>FXML</a:t>
                      </a:r>
                      <a:r>
                        <a:rPr lang="ko-KR" altLang="en-US" dirty="0"/>
                        <a:t>파일에 이벤트 핸들러를 작성하여 저장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047791"/>
                  </a:ext>
                </a:extLst>
              </a:tr>
              <a:tr h="7152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noProof="0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SeleniumCrawl.java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dirty="0"/>
                        <a:t>블랙보드, 학사일정 데이터를 읽어와 데이터셋 클래스에 알맞은 형식으로 저장.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425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12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7200" y="777600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초기 화면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94903" y="273775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하루 일정, 시간표 등의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정보를 한 번에 보여줌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우측의 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메모창을</a:t>
            </a: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 이용해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메모 가능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xmlns="" id="{CEA99C9C-1BD7-4A0E-A157-6F17EF01D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912" y="1226374"/>
            <a:ext cx="8170126" cy="4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841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선정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51966" y="143458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COVID – 19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로 집에 있는 시간이 많아져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대면 강의보다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온라인 강의가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늘었음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모바일보다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PC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를 많이 사용하게 됨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67269" y="27048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온라인 강의는 이전보다 증가하였으나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블랙보드의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시스템은 예전과 그대로임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블랙보드 캘린더를 이용해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전반적인 일정관리가 어려움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개인일정을 관리하면서도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학교 일정 등이 연동되는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플래너가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필요함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학교 일정과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블랙보드가 연동이 된다면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매우 편리할 것</a:t>
              </a:r>
              <a:endPara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  <a:p>
              <a:pPr>
                <a:lnSpc>
                  <a:spcPct val="110000"/>
                </a:lnSpc>
              </a:pP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7400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7200" y="756000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일정 메뉴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94000" y="2019600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상단 바에 구성되어 있음.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연동 시작 버튼으로 블랙보드 정보 연동 및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초기화 버튼으로 개인 일정 외의 일정 초기화.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Calendars 버튼을 통해 보고 싶은 일정 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선별 가능.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인쇄 버튼을 이용해 하루 일정 인쇄.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그 외 버튼들을 이용해 타임테이블,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캘린더 항목으로 이동.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6" name="그림 7">
            <a:extLst>
              <a:ext uri="{FF2B5EF4-FFF2-40B4-BE49-F238E27FC236}">
                <a16:creationId xmlns:a16="http://schemas.microsoft.com/office/drawing/2014/main" xmlns="" id="{0204A60F-1069-4CAF-8ACC-F6A3A41E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90" y="1582276"/>
            <a:ext cx="1977930" cy="411480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xmlns="" id="{6BCEB630-8A04-41E8-943F-296AA3C1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423" y="1223593"/>
            <a:ext cx="5791201" cy="361738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xmlns="" id="{95F288A1-2A24-4F44-BF7C-AB5B17A72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168" y="1524961"/>
            <a:ext cx="1031024" cy="149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68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7200" y="756000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연동 메뉴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Bold" pitchFamily="34" charset="-127"/>
              <a:ea typeface="Spoqa Han Sans Neo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94000" y="194695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화면 좌측에 구성되어 있음.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시작 버튼으로 블랙보드 정보 연동,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초기화 버튼으로 개인 일정 외의 일정 초기화.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시작 버튼 클릭 시 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확인창이</a:t>
            </a: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 뜨고 '예'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를</a:t>
            </a: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 클릭 시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크롬 블랙보드 로그인 화면이 생김.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사용자가 '직접' 입력 후, 로그인하여야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정보 연동이 시작됨.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초기화 버튼 클릭 시 확인 창이 뜨고 '예'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를</a:t>
            </a: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 클릭 시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일정 초기화가 진행됨.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80DF97E7-014B-4E90-AFE7-3CD31A57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304" y="1050694"/>
            <a:ext cx="2743200" cy="130339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xmlns="" id="{E76DBD3C-378C-4AEC-8D8B-758F6C4B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04" y="2450261"/>
            <a:ext cx="6237248" cy="3578648"/>
          </a:xfrm>
          <a:prstGeom prst="rect">
            <a:avLst/>
          </a:prstGeom>
        </p:spPr>
      </p:pic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01DB30CF-8C18-428B-A8C8-10A1C796E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374" y="1058965"/>
            <a:ext cx="3031273" cy="12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74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7200" y="777600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월간 캘린더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94000" y="281332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월별로 정리된 일정 정보를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볼 수 있음.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캘린더 좌측 상단의 &lt;,&gt;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로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저번 달, 이번 달로 이동.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xmlns="" id="{A5FD9A1A-70F0-487E-9D34-B94DEFA96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473" y="1052199"/>
            <a:ext cx="8383857" cy="45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34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0262" y="777600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연간 캘린더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xmlns="" id="{33331509-1E9C-4CFD-9BD9-0AD7500C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66" y="1164625"/>
            <a:ext cx="8690517" cy="4054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AD49B97-917E-4C3C-82B1-2B3F23B4CC1E}"/>
              </a:ext>
            </a:extLst>
          </p:cNvPr>
          <p:cNvSpPr txBox="1"/>
          <p:nvPr/>
        </p:nvSpPr>
        <p:spPr>
          <a:xfrm>
            <a:off x="594000" y="221564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연도별로 정리된 일정 정보를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볼 수 있음.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캘린더 좌측 상단의 &lt;,&gt;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로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지난해, 다음해로 이동.</a:t>
            </a:r>
          </a:p>
        </p:txBody>
      </p:sp>
    </p:spTree>
    <p:extLst>
      <p:ext uri="{BB962C8B-B14F-4D97-AF65-F5344CB8AC3E}">
        <p14:creationId xmlns:p14="http://schemas.microsoft.com/office/powerpoint/2010/main" xmlns="" val="25449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7200" y="777600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타임테이블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670473" y="223143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타임 테이블 형태의 일정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정보를 보여줌.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  <a:cs typeface="+mn-lt"/>
              </a:rPr>
              <a:t>캘린더 좌측 상단의 &lt;,&gt;</a:t>
            </a:r>
            <a:r>
              <a:rPr lang="ko-KR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  <a:cs typeface="+mn-lt"/>
              </a:rPr>
              <a:t>로</a:t>
            </a:r>
            <a:endParaRPr lang="ko-KR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Spoqa Han Sans Neo Medium" pitchFamily="2" charset="0"/>
              <a:ea typeface="Spoqa Han Sans Neo Medium" pitchFamily="2" charset="0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  <a:cs typeface="+mn-lt"/>
              </a:rPr>
              <a:t>지난주</a:t>
            </a:r>
            <a:r>
              <a:rPr lang="ko-KR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  <a:cs typeface="+mn-lt"/>
              </a:rPr>
              <a:t>, 다음주로 이동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xmlns="" id="{32A3164E-CAE4-4FB4-AD65-DDAE67CD3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53" y="996048"/>
            <a:ext cx="8448907" cy="46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8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66257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656561" y="365316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Github 주소 및 팀원 기여도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5F580B-8B8F-4BB8-AD4B-8AC827619861}"/>
              </a:ext>
            </a:extLst>
          </p:cNvPr>
          <p:cNvSpPr txBox="1"/>
          <p:nvPr/>
        </p:nvSpPr>
        <p:spPr>
          <a:xfrm>
            <a:off x="607741" y="2075985"/>
            <a:ext cx="8160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Spoqa Han Sans Neo Bold" pitchFamily="34" charset="-127"/>
                <a:ea typeface="Spoqa Han Sans Neo Bold" pitchFamily="34" charset="-127"/>
              </a:rPr>
              <a:t>■ Github 주소 : </a:t>
            </a:r>
            <a:r>
              <a:rPr lang="ko-KR" dirty="0">
                <a:latin typeface="Spoqa Han Sans Neo Bold" pitchFamily="34" charset="-127"/>
                <a:ea typeface="Spoqa Han Sans Neo Bold" pitchFamily="34" charset="-127"/>
              </a:rPr>
              <a:t>https://github.com/YOUNGHO0/OPENSOURCE16</a:t>
            </a:r>
            <a:endParaRPr lang="ko-KR" altLang="en-US" dirty="0">
              <a:latin typeface="Spoqa Han Sans Neo Bold" pitchFamily="34" charset="-127"/>
              <a:ea typeface="Spoqa Han Sans Neo Bold" pitchFamily="34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B9F6AEB8-936A-49D8-8616-46E172C0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8619848"/>
              </p:ext>
            </p:extLst>
          </p:nvPr>
        </p:nvGraphicFramePr>
        <p:xfrm>
          <a:off x="775753" y="2989790"/>
          <a:ext cx="9275595" cy="2942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643">
                  <a:extLst>
                    <a:ext uri="{9D8B030D-6E8A-4147-A177-3AD203B41FA5}">
                      <a16:colId xmlns:a16="http://schemas.microsoft.com/office/drawing/2014/main" xmlns="" val="125502164"/>
                    </a:ext>
                  </a:extLst>
                </a:gridCol>
                <a:gridCol w="7182952">
                  <a:extLst>
                    <a:ext uri="{9D8B030D-6E8A-4147-A177-3AD203B41FA5}">
                      <a16:colId xmlns:a16="http://schemas.microsoft.com/office/drawing/2014/main" xmlns="" val="3068378860"/>
                    </a:ext>
                  </a:extLst>
                </a:gridCol>
              </a:tblGrid>
              <a:tr h="65138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ㅇㅇ</a:t>
                      </a:r>
                      <a:endParaRPr lang="ko-KR" altLang="en-US" dirty="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4258717"/>
                  </a:ext>
                </a:extLst>
              </a:tr>
              <a:tr h="763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이영호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(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16011158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)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Calendarfx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를 이용한 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UI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기능 추가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및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MY SQL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을 이용한 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DB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연동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5017088"/>
                  </a:ext>
                </a:extLst>
              </a:tr>
              <a:tr h="763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이정호 (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17011646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SceneBuilder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를 이용한 오른쪽 메모기능 추가 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2367542"/>
                  </a:ext>
                </a:extLst>
              </a:tr>
              <a:tr h="7636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이승우 (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17011651)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Selenium을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 이용한 블랙보드, 학사일정 데이터 </a:t>
                      </a:r>
                      <a:r>
                        <a:rPr lang="ko-KR" altLang="en-US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크롤링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 및 파싱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24659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1CAB102-B5E3-4E20-98A5-65AF0528A0FE}"/>
              </a:ext>
            </a:extLst>
          </p:cNvPr>
          <p:cNvSpPr txBox="1"/>
          <p:nvPr/>
        </p:nvSpPr>
        <p:spPr>
          <a:xfrm>
            <a:off x="603095" y="30563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■ </a:t>
            </a:r>
            <a:r>
              <a:rPr lang="ko-KR" altLang="en-US" dirty="0">
                <a:latin typeface="Spoqa Han Sans Neo Bold" pitchFamily="34" charset="-127"/>
                <a:ea typeface="Spoqa Han Sans Neo Bold" pitchFamily="34" charset="-127"/>
              </a:rPr>
              <a:t>팀원 기여도(역할)</a:t>
            </a:r>
          </a:p>
        </p:txBody>
      </p:sp>
    </p:spTree>
    <p:extLst>
      <p:ext uri="{BB962C8B-B14F-4D97-AF65-F5344CB8AC3E}">
        <p14:creationId xmlns:p14="http://schemas.microsoft.com/office/powerpoint/2010/main" xmlns="" val="26770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51598C24-B97B-4C39-8E70-FF16D6EDE3C5}"/>
              </a:ext>
            </a:extLst>
          </p:cNvPr>
          <p:cNvCxnSpPr/>
          <p:nvPr/>
        </p:nvCxnSpPr>
        <p:spPr>
          <a:xfrm flipH="1">
            <a:off x="0" y="600074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99D0D74F-3BC7-44B8-BCD5-402872C490D0}"/>
              </a:ext>
            </a:extLst>
          </p:cNvPr>
          <p:cNvCxnSpPr/>
          <p:nvPr/>
        </p:nvCxnSpPr>
        <p:spPr>
          <a:xfrm flipH="1">
            <a:off x="0" y="808891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414E6C-FE57-4B60-9FE8-97135035557F}"/>
              </a:ext>
            </a:extLst>
          </p:cNvPr>
          <p:cNvSpPr txBox="1"/>
          <p:nvPr/>
        </p:nvSpPr>
        <p:spPr>
          <a:xfrm>
            <a:off x="3686526" y="3219531"/>
            <a:ext cx="4818948" cy="8569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감사합니다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DF3FC17-D03B-44C4-A8CD-96514F944E81}"/>
              </a:ext>
            </a:extLst>
          </p:cNvPr>
          <p:cNvSpPr txBox="1"/>
          <p:nvPr/>
        </p:nvSpPr>
        <p:spPr>
          <a:xfrm>
            <a:off x="4595089" y="2781542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endParaRPr lang="ko-KR" altLang="en-US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6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-38102" y="0"/>
            <a:ext cx="12247034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792854" y="777493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SW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구성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51DE0B-B27E-46CE-BAB9-50DFD1B0F806}"/>
              </a:ext>
            </a:extLst>
          </p:cNvPr>
          <p:cNvSpPr txBox="1">
            <a:spLocks/>
          </p:cNvSpPr>
          <p:nvPr/>
        </p:nvSpPr>
        <p:spPr>
          <a:xfrm>
            <a:off x="2982445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SELENIUM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0B0ED3-C126-4A43-9595-A94BEDBB454F}"/>
              </a:ext>
            </a:extLst>
          </p:cNvPr>
          <p:cNvSpPr txBox="1"/>
          <p:nvPr/>
        </p:nvSpPr>
        <p:spPr>
          <a:xfrm>
            <a:off x="5099541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A83CFC8-53DE-40E9-B480-06E7354BBFBC}"/>
              </a:ext>
            </a:extLst>
          </p:cNvPr>
          <p:cNvSpPr txBox="1"/>
          <p:nvPr/>
        </p:nvSpPr>
        <p:spPr>
          <a:xfrm>
            <a:off x="7216636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 FX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612C27D-7317-4B0D-B7A5-7F73369D55C0}"/>
              </a:ext>
            </a:extLst>
          </p:cNvPr>
          <p:cNvSpPr txBox="1"/>
          <p:nvPr/>
        </p:nvSpPr>
        <p:spPr>
          <a:xfrm>
            <a:off x="878049" y="29486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 DB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70B0ED3-C126-4A43-9595-A94BEDBB454F}"/>
              </a:ext>
            </a:extLst>
          </p:cNvPr>
          <p:cNvSpPr txBox="1"/>
          <p:nvPr/>
        </p:nvSpPr>
        <p:spPr>
          <a:xfrm>
            <a:off x="9341341" y="2952842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MATERIAL</a:t>
            </a:r>
          </a:p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DESIGN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914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 DB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오픈소스이며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MY SQL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과 동일한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소스코드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GPL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라이선스를 따름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GPL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베이스를 사용하지 않다면 스케줄 데이터 저장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입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출력시에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굉장히 많은 오류와 불편함이 생길 것임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데이터 베이스를 사용함으로써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en-US" altLang="ko-KR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체계적이고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 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유연하게 개발 가능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 수업 때 사용하는 데이터 베이스로서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프로젝트에 이용 시 낯설지 않게 추가 가능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처음 다루는 데이터 베이스보다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익숙하기 때문에 빠르게 적응이 가능함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5" descr="C:\Users\egenglish\Desktop\수업\오픈소스\피피티\https___mariadb.com_wp-content_uploads_2019_11_mariadb-logo-vert_black-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5319" y="2143773"/>
            <a:ext cx="2613912" cy="2130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SELENIUM</a:t>
            </a: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웹의 내용을 프로그램으로 가져오는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크롤링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오픈 소스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APACHE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APACHE 2.0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달력에 필요한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학사정보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 내용을 가져올 때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매우 편리하게 가져올 수 있음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가장 대중적으로 사용하는 </a:t>
              </a: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크롤링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오픈 소스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사용자가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 또는 학사정보 시스템 아이디를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입력할 경우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사용자에게 해당되는 학사정보 반환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반환된 정보는 데이터베이스에 저장되며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달력에 표시됨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egenglish\Desktop\수업\오픈소스\피피티\SELENI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753" y="2091522"/>
            <a:ext cx="2317097" cy="2245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현재 자바는 유료화 정책이 진행되고 있는 중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하지만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OPEN JDK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는 오픈소스로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GPL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OPEN JDK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가 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GPL 2.0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라이선스라 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오픈소스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목적에 적합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자바의 플랫폼 독립성에 따라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WINDOW MAC OS 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등에서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유연하게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사용가능함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C#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에 비해 개발 환경제약이 적고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ko-KR" altLang="en-US" spc="-1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자바의 특징인 유연한 개발 가능</a:t>
              </a:r>
              <a:endPara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나중에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안드로이드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앱을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통해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스케줄러를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확인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(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만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)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가능하게 구현 하는 경우에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편리함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완전 같은 언어는 아니지만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기본적인 문법이 동일해 개발에 편리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42244" y="2410643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C:\Users\egenglish\Desktop\수업\오픈소스\피피티\java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362" y="1921932"/>
            <a:ext cx="2715155" cy="2715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 FX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자바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GUI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라이브러리로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스윙을 대체하기 위해 고안됨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.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 </a:t>
              </a:r>
              <a:r>
                <a:rPr lang="en-US" sz="2500" dirty="0">
                  <a:latin typeface="Spoqa Han Sans Neo Medium" pitchFamily="2" charset="0"/>
                  <a:ea typeface="Spoqa Han Sans Neo Medium" pitchFamily="2" charset="0"/>
                </a:rPr>
                <a:t>GPL with the class path exception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GPL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스윙에 비해</a:t>
              </a:r>
              <a:r>
                <a:rPr lang="en-US" altLang="ko-KR" sz="2500" dirty="0"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구현적인 측면</a:t>
              </a:r>
              <a:r>
                <a:rPr lang="en-US" altLang="ko-KR" sz="2500" dirty="0"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성능적인 면에서 모두</a:t>
              </a:r>
              <a:endParaRPr lang="en-US" altLang="ko-KR" sz="2500" dirty="0"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스윙보다 뛰어남</a:t>
              </a:r>
              <a:endParaRPr lang="en-US" sz="2500" dirty="0"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스윙에 비해 효과구현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이벤트 처리가 쉬움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Scene Builder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를 통한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JAVA FX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개발로 개발 속도를 매우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단축시킬  수 있음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.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Scene Builder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를 이용해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GUI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작업 시간 단축이 가능함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egenglish\Desktop\수업\오픈소스\opensource_16\0417\OPENSOURCE16\ppt\JAVA F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274" y="2096029"/>
            <a:ext cx="2850092" cy="2132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MATERIAL </a:t>
            </a:r>
          </a:p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DESIGN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디자인 작업을 굉장히 빠르고 쉽게 할 수 있는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APACHE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APACHE 2.0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디자인에 있어서 가장 중요한 부분 담당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가장 많이 사용되는 디자인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중 하나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아무것도 사용하지 않을 때 보다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훨씬 빠른 개발 속도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깔끔한 디자인 가능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MATERIAL DESIGN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의 경우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여러 언어를 제공하는데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따라서 언어제약이 거의 없이 모두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사용가능함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언어 선택에 제약을 주지 않아서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범용성이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상당히 높음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egenglish\Desktop\수업\오픈소스\피피티\unnam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917" y="2381834"/>
            <a:ext cx="2538179" cy="25381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77291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792854" y="476547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ANDROID APP(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예정</a:t>
            </a: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)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4EBFBFD-2FF4-4DB6-A477-44E666F337B8}"/>
              </a:ext>
            </a:extLst>
          </p:cNvPr>
          <p:cNvSpPr txBox="1"/>
          <p:nvPr/>
        </p:nvSpPr>
        <p:spPr>
          <a:xfrm>
            <a:off x="1849839" y="3212053"/>
            <a:ext cx="3166077" cy="2123620"/>
          </a:xfrm>
          <a:prstGeom prst="rect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DATA BASE</a:t>
            </a:r>
            <a:endParaRPr lang="ko-KR" altLang="en-US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6C3A1FA-525D-48F1-80FF-CE1F2E6E192A}"/>
              </a:ext>
            </a:extLst>
          </p:cNvPr>
          <p:cNvSpPr txBox="1"/>
          <p:nvPr/>
        </p:nvSpPr>
        <p:spPr>
          <a:xfrm>
            <a:off x="7176084" y="3212053"/>
            <a:ext cx="3166077" cy="2123620"/>
          </a:xfrm>
          <a:prstGeom prst="rect">
            <a:avLst/>
          </a:prstGeom>
          <a:solidFill>
            <a:srgbClr val="262626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SMART PHONE</a:t>
            </a:r>
            <a:endParaRPr lang="ko-KR" altLang="en-US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30CD89BF-6867-4DEC-A584-D044116DB39A}"/>
              </a:ext>
            </a:extLst>
          </p:cNvPr>
          <p:cNvSpPr/>
          <p:nvPr/>
        </p:nvSpPr>
        <p:spPr>
          <a:xfrm>
            <a:off x="5015916" y="3666192"/>
            <a:ext cx="2334008" cy="1215341"/>
          </a:xfrm>
          <a:prstGeom prst="rightArrow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ANROID APP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80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1002</Words>
  <Application>Microsoft Office PowerPoint</Application>
  <PresentationFormat>사용자 지정</PresentationFormat>
  <Paragraphs>226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Windows 사용자</cp:lastModifiedBy>
  <cp:revision>738</cp:revision>
  <dcterms:created xsi:type="dcterms:W3CDTF">2020-07-29T01:09:03Z</dcterms:created>
  <dcterms:modified xsi:type="dcterms:W3CDTF">2021-05-30T14:55:53Z</dcterms:modified>
</cp:coreProperties>
</file>