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5" r:id="rId4"/>
    <p:sldId id="257" r:id="rId5"/>
    <p:sldId id="258" r:id="rId6"/>
    <p:sldId id="259" r:id="rId7"/>
    <p:sldId id="260"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52"/>
    <p:restoredTop sz="94689"/>
  </p:normalViewPr>
  <p:slideViewPr>
    <p:cSldViewPr snapToGrid="0">
      <p:cViewPr varScale="1">
        <p:scale>
          <a:sx n="62" d="100"/>
          <a:sy n="62" d="100"/>
        </p:scale>
        <p:origin x="8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1E7BDB5-4B01-4CEA-9DFE-25D4FF4E48A3}"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EF14A-EAE1-40E6-BAFC-E098FF3C33FD}" type="slidenum">
              <a:rPr lang="en-US" smtClean="0"/>
              <a:t>‹#›</a:t>
            </a:fld>
            <a:endParaRPr lang="en-US"/>
          </a:p>
        </p:txBody>
      </p:sp>
    </p:spTree>
    <p:extLst>
      <p:ext uri="{BB962C8B-B14F-4D97-AF65-F5344CB8AC3E}">
        <p14:creationId xmlns:p14="http://schemas.microsoft.com/office/powerpoint/2010/main" val="3185501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E7BDB5-4B01-4CEA-9DFE-25D4FF4E48A3}"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EF14A-EAE1-40E6-BAFC-E098FF3C33FD}" type="slidenum">
              <a:rPr lang="en-US" smtClean="0"/>
              <a:t>‹#›</a:t>
            </a:fld>
            <a:endParaRPr lang="en-US"/>
          </a:p>
        </p:txBody>
      </p:sp>
    </p:spTree>
    <p:extLst>
      <p:ext uri="{BB962C8B-B14F-4D97-AF65-F5344CB8AC3E}">
        <p14:creationId xmlns:p14="http://schemas.microsoft.com/office/powerpoint/2010/main" val="3453605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E7BDB5-4B01-4CEA-9DFE-25D4FF4E48A3}"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EF14A-EAE1-40E6-BAFC-E098FF3C33FD}" type="slidenum">
              <a:rPr lang="en-US" smtClean="0"/>
              <a:t>‹#›</a:t>
            </a:fld>
            <a:endParaRPr lang="en-US"/>
          </a:p>
        </p:txBody>
      </p:sp>
    </p:spTree>
    <p:extLst>
      <p:ext uri="{BB962C8B-B14F-4D97-AF65-F5344CB8AC3E}">
        <p14:creationId xmlns:p14="http://schemas.microsoft.com/office/powerpoint/2010/main" val="414450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E7BDB5-4B01-4CEA-9DFE-25D4FF4E48A3}"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EF14A-EAE1-40E6-BAFC-E098FF3C33FD}" type="slidenum">
              <a:rPr lang="en-US" smtClean="0"/>
              <a:t>‹#›</a:t>
            </a:fld>
            <a:endParaRPr lang="en-US"/>
          </a:p>
        </p:txBody>
      </p:sp>
    </p:spTree>
    <p:extLst>
      <p:ext uri="{BB962C8B-B14F-4D97-AF65-F5344CB8AC3E}">
        <p14:creationId xmlns:p14="http://schemas.microsoft.com/office/powerpoint/2010/main" val="1645496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E7BDB5-4B01-4CEA-9DFE-25D4FF4E48A3}"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EF14A-EAE1-40E6-BAFC-E098FF3C33FD}" type="slidenum">
              <a:rPr lang="en-US" smtClean="0"/>
              <a:t>‹#›</a:t>
            </a:fld>
            <a:endParaRPr lang="en-US"/>
          </a:p>
        </p:txBody>
      </p:sp>
    </p:spTree>
    <p:extLst>
      <p:ext uri="{BB962C8B-B14F-4D97-AF65-F5344CB8AC3E}">
        <p14:creationId xmlns:p14="http://schemas.microsoft.com/office/powerpoint/2010/main" val="2213484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E7BDB5-4B01-4CEA-9DFE-25D4FF4E48A3}"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EF14A-EAE1-40E6-BAFC-E098FF3C33FD}" type="slidenum">
              <a:rPr lang="en-US" smtClean="0"/>
              <a:t>‹#›</a:t>
            </a:fld>
            <a:endParaRPr lang="en-US"/>
          </a:p>
        </p:txBody>
      </p:sp>
    </p:spTree>
    <p:extLst>
      <p:ext uri="{BB962C8B-B14F-4D97-AF65-F5344CB8AC3E}">
        <p14:creationId xmlns:p14="http://schemas.microsoft.com/office/powerpoint/2010/main" val="2710218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E7BDB5-4B01-4CEA-9DFE-25D4FF4E48A3}" type="datetimeFigureOut">
              <a:rPr lang="en-US" smtClean="0"/>
              <a:t>5/13/2020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DEF14A-EAE1-40E6-BAFC-E098FF3C33FD}" type="slidenum">
              <a:rPr lang="en-US" smtClean="0"/>
              <a:t>‹#›</a:t>
            </a:fld>
            <a:endParaRPr lang="en-US"/>
          </a:p>
        </p:txBody>
      </p:sp>
    </p:spTree>
    <p:extLst>
      <p:ext uri="{BB962C8B-B14F-4D97-AF65-F5344CB8AC3E}">
        <p14:creationId xmlns:p14="http://schemas.microsoft.com/office/powerpoint/2010/main" val="4166569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E7BDB5-4B01-4CEA-9DFE-25D4FF4E48A3}" type="datetimeFigureOut">
              <a:rPr lang="en-US" smtClean="0"/>
              <a:t>5/13/2020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DEF14A-EAE1-40E6-BAFC-E098FF3C33FD}" type="slidenum">
              <a:rPr lang="en-US" smtClean="0"/>
              <a:t>‹#›</a:t>
            </a:fld>
            <a:endParaRPr lang="en-US"/>
          </a:p>
        </p:txBody>
      </p:sp>
    </p:spTree>
    <p:extLst>
      <p:ext uri="{BB962C8B-B14F-4D97-AF65-F5344CB8AC3E}">
        <p14:creationId xmlns:p14="http://schemas.microsoft.com/office/powerpoint/2010/main" val="195527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7BDB5-4B01-4CEA-9DFE-25D4FF4E48A3}" type="datetimeFigureOut">
              <a:rPr lang="en-US" smtClean="0"/>
              <a:t>5/13/2020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DEF14A-EAE1-40E6-BAFC-E098FF3C33FD}" type="slidenum">
              <a:rPr lang="en-US" smtClean="0"/>
              <a:t>‹#›</a:t>
            </a:fld>
            <a:endParaRPr lang="en-US"/>
          </a:p>
        </p:txBody>
      </p:sp>
    </p:spTree>
    <p:extLst>
      <p:ext uri="{BB962C8B-B14F-4D97-AF65-F5344CB8AC3E}">
        <p14:creationId xmlns:p14="http://schemas.microsoft.com/office/powerpoint/2010/main" val="1494104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E7BDB5-4B01-4CEA-9DFE-25D4FF4E48A3}"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EF14A-EAE1-40E6-BAFC-E098FF3C33FD}" type="slidenum">
              <a:rPr lang="en-US" smtClean="0"/>
              <a:t>‹#›</a:t>
            </a:fld>
            <a:endParaRPr lang="en-US"/>
          </a:p>
        </p:txBody>
      </p:sp>
    </p:spTree>
    <p:extLst>
      <p:ext uri="{BB962C8B-B14F-4D97-AF65-F5344CB8AC3E}">
        <p14:creationId xmlns:p14="http://schemas.microsoft.com/office/powerpoint/2010/main" val="874055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E7BDB5-4B01-4CEA-9DFE-25D4FF4E48A3}"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EF14A-EAE1-40E6-BAFC-E098FF3C33FD}" type="slidenum">
              <a:rPr lang="en-US" smtClean="0"/>
              <a:t>‹#›</a:t>
            </a:fld>
            <a:endParaRPr lang="en-US"/>
          </a:p>
        </p:txBody>
      </p:sp>
    </p:spTree>
    <p:extLst>
      <p:ext uri="{BB962C8B-B14F-4D97-AF65-F5344CB8AC3E}">
        <p14:creationId xmlns:p14="http://schemas.microsoft.com/office/powerpoint/2010/main" val="275653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E7BDB5-4B01-4CEA-9DFE-25D4FF4E48A3}" type="datetimeFigureOut">
              <a:rPr lang="en-US" smtClean="0"/>
              <a:t>5/13/2020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DEF14A-EAE1-40E6-BAFC-E098FF3C33FD}" type="slidenum">
              <a:rPr lang="en-US" smtClean="0"/>
              <a:t>‹#›</a:t>
            </a:fld>
            <a:endParaRPr lang="en-US"/>
          </a:p>
        </p:txBody>
      </p:sp>
    </p:spTree>
    <p:extLst>
      <p:ext uri="{BB962C8B-B14F-4D97-AF65-F5344CB8AC3E}">
        <p14:creationId xmlns:p14="http://schemas.microsoft.com/office/powerpoint/2010/main" val="874385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E5EAE061-4AFE-4B3A-8FA1-FC5953E7E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BD0398FB-7D27-4C59-A68B-663AE7A37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p:cNvSpPr>
            <a:spLocks noGrp="1"/>
          </p:cNvSpPr>
          <p:nvPr>
            <p:ph type="ctrTitle"/>
          </p:nvPr>
        </p:nvSpPr>
        <p:spPr>
          <a:xfrm>
            <a:off x="5093520" y="2744662"/>
            <a:ext cx="6589707" cy="2387600"/>
          </a:xfrm>
        </p:spPr>
        <p:txBody>
          <a:bodyPr>
            <a:normAutofit/>
          </a:bodyPr>
          <a:lstStyle/>
          <a:p>
            <a:pPr algn="r"/>
            <a:r>
              <a:rPr lang="en-US" b="1">
                <a:latin typeface="Arial Black" panose="020B0A04020102020204" pitchFamily="34" charset="0"/>
              </a:rPr>
              <a:t>HDID</a:t>
            </a:r>
          </a:p>
        </p:txBody>
      </p:sp>
      <p:sp>
        <p:nvSpPr>
          <p:cNvPr id="3" name="Subtitle 2"/>
          <p:cNvSpPr>
            <a:spLocks noGrp="1"/>
          </p:cNvSpPr>
          <p:nvPr>
            <p:ph type="subTitle" idx="1"/>
          </p:nvPr>
        </p:nvSpPr>
        <p:spPr>
          <a:xfrm>
            <a:off x="5093520" y="5224338"/>
            <a:ext cx="6589707" cy="995328"/>
          </a:xfrm>
        </p:spPr>
        <p:txBody>
          <a:bodyPr>
            <a:normAutofit/>
          </a:bodyPr>
          <a:lstStyle/>
          <a:p>
            <a:pPr algn="r"/>
            <a:r>
              <a:rPr lang="en-US" sz="1500">
                <a:latin typeface="Baskerville Old Face" panose="02020602080505020303" pitchFamily="18" charset="0"/>
              </a:rPr>
              <a:t>Human Digital Interaction Design </a:t>
            </a:r>
          </a:p>
          <a:p>
            <a:pPr algn="r"/>
            <a:r>
              <a:rPr lang="en-US" sz="1500">
                <a:latin typeface="Baskerville Old Face" panose="02020602080505020303" pitchFamily="18" charset="0"/>
              </a:rPr>
              <a:t>Phase 1 Presentation </a:t>
            </a:r>
          </a:p>
          <a:p>
            <a:pPr algn="r"/>
            <a:r>
              <a:rPr lang="en-US" sz="1500">
                <a:latin typeface="Baskerville Old Face" panose="02020602080505020303" pitchFamily="18" charset="0"/>
              </a:rPr>
              <a:t>Requirement Analysis Document </a:t>
            </a:r>
          </a:p>
        </p:txBody>
      </p:sp>
      <p:cxnSp>
        <p:nvCxnSpPr>
          <p:cNvPr id="14" name="Straight Connector 13">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4"/>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0DEE8134-8942-423C-9EAA-0110FCA11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4"/>
          </a:solidFill>
          <a:ln w="9525" cap="flat">
            <a:noFill/>
            <a:prstDash val="solid"/>
            <a:miter/>
          </a:ln>
        </p:spPr>
        <p:txBody>
          <a:bodyPr rtlCol="0" anchor="ctr"/>
          <a:lstStyle/>
          <a:p>
            <a:endParaRPr lang="en-US"/>
          </a:p>
        </p:txBody>
      </p:sp>
      <p:sp>
        <p:nvSpPr>
          <p:cNvPr id="24" name="Arc 23">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380316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1">
            <a:extLst>
              <a:ext uri="{FF2B5EF4-FFF2-40B4-BE49-F238E27FC236}">
                <a16:creationId xmlns:a16="http://schemas.microsoft.com/office/drawing/2014/main" id="{76D2E6CD-6352-C543-B5CB-04630DCC8BD6}"/>
              </a:ext>
            </a:extLst>
          </p:cNvPr>
          <p:cNvSpPr>
            <a:spLocks noGrp="1"/>
          </p:cNvSpPr>
          <p:nvPr>
            <p:ph type="title"/>
          </p:nvPr>
        </p:nvSpPr>
        <p:spPr>
          <a:xfrm>
            <a:off x="640079" y="2053641"/>
            <a:ext cx="3669161" cy="2760098"/>
          </a:xfrm>
        </p:spPr>
        <p:txBody>
          <a:bodyPr>
            <a:normAutofit/>
          </a:bodyPr>
          <a:lstStyle/>
          <a:p>
            <a:r>
              <a:rPr lang="en-US">
                <a:solidFill>
                  <a:srgbClr val="FFFFFF"/>
                </a:solidFill>
              </a:rPr>
              <a:t>Findings of Needs Analysis </a:t>
            </a:r>
          </a:p>
        </p:txBody>
      </p:sp>
      <p:sp>
        <p:nvSpPr>
          <p:cNvPr id="3" name="Content Placeholder 2">
            <a:extLst>
              <a:ext uri="{FF2B5EF4-FFF2-40B4-BE49-F238E27FC236}">
                <a16:creationId xmlns:a16="http://schemas.microsoft.com/office/drawing/2014/main" id="{EA2E27BD-45EF-A54B-A96C-5A02B8C684F2}"/>
              </a:ext>
            </a:extLst>
          </p:cNvPr>
          <p:cNvSpPr>
            <a:spLocks noGrp="1"/>
          </p:cNvSpPr>
          <p:nvPr>
            <p:ph idx="1"/>
          </p:nvPr>
        </p:nvSpPr>
        <p:spPr>
          <a:xfrm>
            <a:off x="5979736" y="400932"/>
            <a:ext cx="5842809" cy="6230777"/>
          </a:xfrm>
        </p:spPr>
        <p:txBody>
          <a:bodyPr anchor="ctr">
            <a:normAutofit fontScale="85000" lnSpcReduction="20000"/>
          </a:bodyPr>
          <a:lstStyle/>
          <a:p>
            <a:pPr marL="457200" lvl="1" indent="0">
              <a:buNone/>
            </a:pPr>
            <a:r>
              <a:rPr lang="en-US" sz="1700" b="1" dirty="0">
                <a:solidFill>
                  <a:srgbClr val="000000"/>
                </a:solidFill>
              </a:rPr>
              <a:t>Similarities found among the websites</a:t>
            </a:r>
          </a:p>
          <a:p>
            <a:pPr marL="457200" lvl="1" indent="0">
              <a:buNone/>
            </a:pPr>
            <a:endParaRPr lang="en-US" sz="1700" b="1" dirty="0">
              <a:solidFill>
                <a:srgbClr val="000000"/>
              </a:solidFill>
            </a:endParaRPr>
          </a:p>
          <a:p>
            <a:pPr lvl="1"/>
            <a:r>
              <a:rPr lang="en-US" sz="1800" dirty="0">
                <a:solidFill>
                  <a:srgbClr val="000000"/>
                </a:solidFill>
              </a:rPr>
              <a:t>Majority of the jobsites conform to the design theories presented in HDID  -  such as clear and evident mapping to aid user interaction</a:t>
            </a:r>
          </a:p>
          <a:p>
            <a:pPr lvl="1"/>
            <a:r>
              <a:rPr lang="en-US" sz="1800" dirty="0">
                <a:solidFill>
                  <a:srgbClr val="000000"/>
                </a:solidFill>
              </a:rPr>
              <a:t>All of the websites had similar grouping and placement for the search function </a:t>
            </a:r>
          </a:p>
          <a:p>
            <a:pPr lvl="1"/>
            <a:r>
              <a:rPr lang="en-US" sz="1800" dirty="0">
                <a:solidFill>
                  <a:srgbClr val="000000"/>
                </a:solidFill>
              </a:rPr>
              <a:t>Perceptibility remains the same between each jobsite, each site allows the user to understand and visualize how close they are to accomplishing their task – to get a job or to find employees.</a:t>
            </a:r>
          </a:p>
          <a:p>
            <a:pPr lvl="1"/>
            <a:r>
              <a:rPr lang="en-GB" sz="1800" dirty="0">
                <a:solidFill>
                  <a:srgbClr val="000000"/>
                </a:solidFill>
              </a:rPr>
              <a:t>They lacked consistency – as there were external links to other websites</a:t>
            </a:r>
            <a:endParaRPr lang="en-US" sz="1800" dirty="0">
              <a:solidFill>
                <a:srgbClr val="000000"/>
              </a:solidFill>
            </a:endParaRPr>
          </a:p>
          <a:p>
            <a:pPr lvl="1"/>
            <a:r>
              <a:rPr lang="en-US" sz="1800" dirty="0">
                <a:solidFill>
                  <a:srgbClr val="000000"/>
                </a:solidFill>
              </a:rPr>
              <a:t>All the sites provide some form of feedback: there is user interactivity where the ‘search’ / ‘find job’ buttons provide feedback via a change in hues when hovered over</a:t>
            </a:r>
          </a:p>
          <a:p>
            <a:pPr lvl="1"/>
            <a:r>
              <a:rPr lang="en-US" sz="1800" dirty="0">
                <a:solidFill>
                  <a:srgbClr val="000000"/>
                </a:solidFill>
              </a:rPr>
              <a:t>A common colour found among all websites was blue – this could be due to it calming properties and associations with  trustworthiness.</a:t>
            </a:r>
          </a:p>
          <a:p>
            <a:pPr lvl="1"/>
            <a:r>
              <a:rPr lang="en-US" sz="1800" dirty="0">
                <a:solidFill>
                  <a:srgbClr val="000000"/>
                </a:solidFill>
              </a:rPr>
              <a:t>Alternatively we identified that while the various jobsites sites conform to the majority of the design principles, they lack in equity and there is not much consideration towards people of varying abilities </a:t>
            </a:r>
          </a:p>
          <a:p>
            <a:pPr lvl="1"/>
            <a:r>
              <a:rPr lang="en-US" sz="1800" dirty="0">
                <a:solidFill>
                  <a:srgbClr val="000000"/>
                </a:solidFill>
              </a:rPr>
              <a:t>However indeed and monster have a more cleaner interface than Jobsite and Reed which can be more beneficial for users with visual impairments. </a:t>
            </a:r>
          </a:p>
          <a:p>
            <a:pPr lvl="1"/>
            <a:r>
              <a:rPr lang="en-US" sz="1800" dirty="0">
                <a:solidFill>
                  <a:srgbClr val="000000"/>
                </a:solidFill>
              </a:rPr>
              <a:t>In terms of time, each jobsite is easy to navigate thus saving time for  the user, enabling them to find jobs quickly as the first thing that appears when opening up each site is the option to search for a job. </a:t>
            </a:r>
          </a:p>
          <a:p>
            <a:pPr lvl="1"/>
            <a:r>
              <a:rPr lang="en-US" sz="1800" dirty="0">
                <a:solidFill>
                  <a:srgbClr val="000000"/>
                </a:solidFill>
              </a:rPr>
              <a:t>Features within the various sites also calls upon the users past knowledge through the use of icons </a:t>
            </a:r>
            <a:r>
              <a:rPr lang="en-US" sz="1800" dirty="0" err="1">
                <a:solidFill>
                  <a:srgbClr val="000000"/>
                </a:solidFill>
              </a:rPr>
              <a:t>e.g</a:t>
            </a:r>
            <a:r>
              <a:rPr lang="en-US" sz="1800" dirty="0">
                <a:solidFill>
                  <a:srgbClr val="000000"/>
                </a:solidFill>
              </a:rPr>
              <a:t> the location tag so users, the heart symbol to save/ favourite jobs. </a:t>
            </a:r>
          </a:p>
          <a:p>
            <a:pPr marL="0" indent="0">
              <a:buNone/>
            </a:pPr>
            <a:endParaRPr lang="en-US" sz="1000" dirty="0">
              <a:solidFill>
                <a:srgbClr val="000000"/>
              </a:solidFill>
            </a:endParaRPr>
          </a:p>
        </p:txBody>
      </p:sp>
    </p:spTree>
    <p:extLst>
      <p:ext uri="{BB962C8B-B14F-4D97-AF65-F5344CB8AC3E}">
        <p14:creationId xmlns:p14="http://schemas.microsoft.com/office/powerpoint/2010/main" val="337527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E3300D35-96E1-4AE6-89E0-9E78C84F2A5B}"/>
              </a:ext>
            </a:extLst>
          </p:cNvPr>
          <p:cNvSpPr>
            <a:spLocks noGrp="1"/>
          </p:cNvSpPr>
          <p:nvPr>
            <p:ph type="title"/>
          </p:nvPr>
        </p:nvSpPr>
        <p:spPr>
          <a:xfrm>
            <a:off x="640079" y="2053641"/>
            <a:ext cx="3669161" cy="2760098"/>
          </a:xfrm>
        </p:spPr>
        <p:txBody>
          <a:bodyPr>
            <a:normAutofit/>
          </a:bodyPr>
          <a:lstStyle/>
          <a:p>
            <a:r>
              <a:rPr lang="en-GB">
                <a:solidFill>
                  <a:srgbClr val="FFFFFF"/>
                </a:solidFill>
              </a:rPr>
              <a:t>Findings from comparative needs analysis</a:t>
            </a:r>
            <a:br>
              <a:rPr lang="en-GB">
                <a:solidFill>
                  <a:srgbClr val="FFFFFF"/>
                </a:solidFill>
              </a:rPr>
            </a:br>
            <a:endParaRPr lang="en-US">
              <a:solidFill>
                <a:srgbClr val="FFFFFF"/>
              </a:solidFill>
            </a:endParaRPr>
          </a:p>
        </p:txBody>
      </p:sp>
      <p:sp>
        <p:nvSpPr>
          <p:cNvPr id="4" name="Content Placeholder 2">
            <a:extLst>
              <a:ext uri="{FF2B5EF4-FFF2-40B4-BE49-F238E27FC236}">
                <a16:creationId xmlns:a16="http://schemas.microsoft.com/office/drawing/2014/main" id="{4EB9C2B4-DC48-42F0-8A06-736DD88CBCF1}"/>
              </a:ext>
            </a:extLst>
          </p:cNvPr>
          <p:cNvSpPr>
            <a:spLocks noGrp="1"/>
          </p:cNvSpPr>
          <p:nvPr>
            <p:ph idx="1"/>
          </p:nvPr>
        </p:nvSpPr>
        <p:spPr>
          <a:xfrm>
            <a:off x="5689514" y="591127"/>
            <a:ext cx="6082110" cy="5578763"/>
          </a:xfrm>
        </p:spPr>
        <p:txBody>
          <a:bodyPr anchor="ctr">
            <a:normAutofit fontScale="92500" lnSpcReduction="20000"/>
          </a:bodyPr>
          <a:lstStyle/>
          <a:p>
            <a:pPr marL="457200" lvl="1" indent="0">
              <a:buNone/>
            </a:pPr>
            <a:r>
              <a:rPr lang="en-US" sz="2300" dirty="0">
                <a:solidFill>
                  <a:srgbClr val="000000"/>
                </a:solidFill>
              </a:rPr>
              <a:t>Differences </a:t>
            </a:r>
          </a:p>
          <a:p>
            <a:pPr lvl="1"/>
            <a:r>
              <a:rPr lang="en-US" sz="2000" dirty="0">
                <a:solidFill>
                  <a:srgbClr val="000000"/>
                </a:solidFill>
              </a:rPr>
              <a:t>Documentation is provided in majority of the 4 sites, Reed, Monster and Indeed provide a large amount of help and advice for the users such as assistance with creating a CV </a:t>
            </a:r>
          </a:p>
          <a:p>
            <a:pPr lvl="1"/>
            <a:r>
              <a:rPr lang="en-US" sz="2000" dirty="0">
                <a:solidFill>
                  <a:srgbClr val="000000"/>
                </a:solidFill>
              </a:rPr>
              <a:t>Whereas Indeed provide basic documentation to help the user</a:t>
            </a:r>
          </a:p>
          <a:p>
            <a:pPr lvl="1"/>
            <a:r>
              <a:rPr lang="en-US" sz="2000" dirty="0">
                <a:solidFill>
                  <a:srgbClr val="000000"/>
                </a:solidFill>
              </a:rPr>
              <a:t>There were differences in terms of prices for posting jobs:</a:t>
            </a:r>
          </a:p>
          <a:p>
            <a:pPr lvl="1"/>
            <a:endParaRPr lang="en-US" sz="2000" dirty="0">
              <a:solidFill>
                <a:srgbClr val="000000"/>
              </a:solidFill>
            </a:endParaRPr>
          </a:p>
          <a:p>
            <a:pPr marL="457200" lvl="1" indent="0">
              <a:buNone/>
            </a:pPr>
            <a:endParaRPr lang="en-US" sz="2000" dirty="0">
              <a:solidFill>
                <a:srgbClr val="000000"/>
              </a:solidFill>
            </a:endParaRPr>
          </a:p>
          <a:p>
            <a:pPr lvl="1"/>
            <a:endParaRPr lang="en-US" sz="2000" dirty="0">
              <a:solidFill>
                <a:srgbClr val="000000"/>
              </a:solidFill>
            </a:endParaRPr>
          </a:p>
          <a:p>
            <a:pPr lvl="1"/>
            <a:endParaRPr lang="en-US" sz="2000" dirty="0">
              <a:solidFill>
                <a:srgbClr val="000000"/>
              </a:solidFill>
            </a:endParaRPr>
          </a:p>
          <a:p>
            <a:pPr lvl="1"/>
            <a:endParaRPr lang="en-US" sz="2000" dirty="0">
              <a:solidFill>
                <a:srgbClr val="000000"/>
              </a:solidFill>
            </a:endParaRPr>
          </a:p>
          <a:p>
            <a:pPr lvl="1"/>
            <a:endParaRPr lang="en-US" sz="2000" dirty="0">
              <a:solidFill>
                <a:srgbClr val="000000"/>
              </a:solidFill>
            </a:endParaRPr>
          </a:p>
          <a:p>
            <a:pPr marL="457200" lvl="1" indent="0">
              <a:buNone/>
            </a:pPr>
            <a:endParaRPr lang="en-US" sz="2000" dirty="0">
              <a:solidFill>
                <a:srgbClr val="000000"/>
              </a:solidFill>
            </a:endParaRPr>
          </a:p>
          <a:p>
            <a:pPr lvl="1"/>
            <a:r>
              <a:rPr lang="en-US" sz="2000" dirty="0">
                <a:solidFill>
                  <a:srgbClr val="000000"/>
                </a:solidFill>
              </a:rPr>
              <a:t>Indeed is one of the jobsites which has a very minimal interface with only the search bar and location bar - therefore conforming to the law of simplicity which is to reduce whereas the other sites have more company based themes on their front pages. </a:t>
            </a:r>
          </a:p>
          <a:p>
            <a:pPr marL="457200" lvl="1" indent="0">
              <a:buNone/>
            </a:pPr>
            <a:endParaRPr lang="en-US" sz="1600" dirty="0">
              <a:solidFill>
                <a:srgbClr val="000000"/>
              </a:solidFill>
            </a:endParaRPr>
          </a:p>
          <a:p>
            <a:pPr marL="0" indent="0">
              <a:buNone/>
            </a:pPr>
            <a:endParaRPr lang="en-US" sz="2400" dirty="0">
              <a:solidFill>
                <a:srgbClr val="000000"/>
              </a:solidFill>
            </a:endParaRPr>
          </a:p>
        </p:txBody>
      </p:sp>
      <p:graphicFrame>
        <p:nvGraphicFramePr>
          <p:cNvPr id="9" name="Table 8">
            <a:extLst>
              <a:ext uri="{FF2B5EF4-FFF2-40B4-BE49-F238E27FC236}">
                <a16:creationId xmlns:a16="http://schemas.microsoft.com/office/drawing/2014/main" id="{F84074BC-1E9A-4E26-90EB-1F425C4672B5}"/>
              </a:ext>
            </a:extLst>
          </p:cNvPr>
          <p:cNvGraphicFramePr>
            <a:graphicFrameLocks noGrp="1"/>
          </p:cNvGraphicFramePr>
          <p:nvPr>
            <p:extLst>
              <p:ext uri="{D42A27DB-BD31-4B8C-83A1-F6EECF244321}">
                <p14:modId xmlns:p14="http://schemas.microsoft.com/office/powerpoint/2010/main" val="1303293689"/>
              </p:ext>
            </p:extLst>
          </p:nvPr>
        </p:nvGraphicFramePr>
        <p:xfrm>
          <a:off x="6429463" y="2651760"/>
          <a:ext cx="4994808" cy="1554480"/>
        </p:xfrm>
        <a:graphic>
          <a:graphicData uri="http://schemas.openxmlformats.org/drawingml/2006/table">
            <a:tbl>
              <a:tblPr firstRow="1" bandRow="1">
                <a:tableStyleId>{073A0DAA-6AF3-43AB-8588-CEC1D06C72B9}</a:tableStyleId>
              </a:tblPr>
              <a:tblGrid>
                <a:gridCol w="1225113">
                  <a:extLst>
                    <a:ext uri="{9D8B030D-6E8A-4147-A177-3AD203B41FA5}">
                      <a16:colId xmlns:a16="http://schemas.microsoft.com/office/drawing/2014/main" val="20000"/>
                    </a:ext>
                  </a:extLst>
                </a:gridCol>
                <a:gridCol w="1272291">
                  <a:extLst>
                    <a:ext uri="{9D8B030D-6E8A-4147-A177-3AD203B41FA5}">
                      <a16:colId xmlns:a16="http://schemas.microsoft.com/office/drawing/2014/main" val="20001"/>
                    </a:ext>
                  </a:extLst>
                </a:gridCol>
                <a:gridCol w="1248702">
                  <a:extLst>
                    <a:ext uri="{9D8B030D-6E8A-4147-A177-3AD203B41FA5}">
                      <a16:colId xmlns:a16="http://schemas.microsoft.com/office/drawing/2014/main" val="20002"/>
                    </a:ext>
                  </a:extLst>
                </a:gridCol>
                <a:gridCol w="1248702">
                  <a:extLst>
                    <a:ext uri="{9D8B030D-6E8A-4147-A177-3AD203B41FA5}">
                      <a16:colId xmlns:a16="http://schemas.microsoft.com/office/drawing/2014/main" val="20003"/>
                    </a:ext>
                  </a:extLst>
                </a:gridCol>
              </a:tblGrid>
              <a:tr h="221072">
                <a:tc>
                  <a:txBody>
                    <a:bodyPr/>
                    <a:lstStyle/>
                    <a:p>
                      <a:r>
                        <a:rPr lang="en-GB" dirty="0"/>
                        <a:t>Indeed</a:t>
                      </a:r>
                    </a:p>
                  </a:txBody>
                  <a:tcPr/>
                </a:tc>
                <a:tc>
                  <a:txBody>
                    <a:bodyPr/>
                    <a:lstStyle/>
                    <a:p>
                      <a:r>
                        <a:rPr lang="en-GB" dirty="0"/>
                        <a:t>Reed.co.uk</a:t>
                      </a:r>
                    </a:p>
                  </a:txBody>
                  <a:tcPr/>
                </a:tc>
                <a:tc>
                  <a:txBody>
                    <a:bodyPr/>
                    <a:lstStyle/>
                    <a:p>
                      <a:r>
                        <a:rPr lang="en-GB" dirty="0"/>
                        <a:t>Monster</a:t>
                      </a:r>
                    </a:p>
                  </a:txBody>
                  <a:tcPr/>
                </a:tc>
                <a:tc>
                  <a:txBody>
                    <a:bodyPr/>
                    <a:lstStyle/>
                    <a:p>
                      <a:r>
                        <a:rPr lang="en-GB" dirty="0"/>
                        <a:t>Jobsite</a:t>
                      </a:r>
                    </a:p>
                  </a:txBody>
                  <a:tcPr/>
                </a:tc>
                <a:extLst>
                  <a:ext uri="{0D108BD9-81ED-4DB2-BD59-A6C34878D82A}">
                    <a16:rowId xmlns:a16="http://schemas.microsoft.com/office/drawing/2014/main" val="10000"/>
                  </a:ext>
                </a:extLst>
              </a:tr>
              <a:tr h="1044313">
                <a:tc>
                  <a:txBody>
                    <a:bodyPr/>
                    <a:lstStyle/>
                    <a:p>
                      <a:r>
                        <a:rPr lang="en-GB" dirty="0"/>
                        <a:t>Free &amp; paid</a:t>
                      </a:r>
                    </a:p>
                  </a:txBody>
                  <a:tcPr/>
                </a:tc>
                <a:tc>
                  <a:txBody>
                    <a:bodyPr/>
                    <a:lstStyle/>
                    <a:p>
                      <a:r>
                        <a:rPr lang="en-GB" sz="1800" kern="1200" dirty="0">
                          <a:effectLst/>
                        </a:rPr>
                        <a:t>Starting at £70 per posting for new users</a:t>
                      </a:r>
                      <a:endParaRPr lang="en-GB" dirty="0"/>
                    </a:p>
                  </a:txBody>
                  <a:tcPr/>
                </a:tc>
                <a:tc>
                  <a:txBody>
                    <a:bodyPr/>
                    <a:lstStyle/>
                    <a:p>
                      <a:r>
                        <a:rPr lang="en-GB" sz="1800" kern="1200" dirty="0">
                          <a:effectLst/>
                        </a:rPr>
                        <a:t>Starting at £140 for a single post</a:t>
                      </a:r>
                      <a:endParaRPr lang="en-GB" dirty="0"/>
                    </a:p>
                  </a:txBody>
                  <a:tcPr/>
                </a:tc>
                <a:tc>
                  <a:txBody>
                    <a:bodyPr/>
                    <a:lstStyle/>
                    <a:p>
                      <a:pPr algn="l" fontAlgn="t"/>
                      <a:r>
                        <a:rPr lang="en-GB" dirty="0">
                          <a:effectLst/>
                        </a:rPr>
                        <a:t>£149 per job post</a:t>
                      </a:r>
                    </a:p>
                  </a:txBody>
                  <a:tcPr/>
                </a:tc>
                <a:extLst>
                  <a:ext uri="{0D108BD9-81ED-4DB2-BD59-A6C34878D82A}">
                    <a16:rowId xmlns:a16="http://schemas.microsoft.com/office/drawing/2014/main" val="10001"/>
                  </a:ext>
                </a:extLst>
              </a:tr>
            </a:tbl>
          </a:graphicData>
        </a:graphic>
      </p:graphicFrame>
      <p:sp>
        <p:nvSpPr>
          <p:cNvPr id="11" name="Content Placeholder 2">
            <a:extLst>
              <a:ext uri="{FF2B5EF4-FFF2-40B4-BE49-F238E27FC236}">
                <a16:creationId xmlns:a16="http://schemas.microsoft.com/office/drawing/2014/main" id="{59DA69AA-C52F-4351-B1E4-2E99394C25DA}"/>
              </a:ext>
            </a:extLst>
          </p:cNvPr>
          <p:cNvSpPr txBox="1">
            <a:spLocks/>
          </p:cNvSpPr>
          <p:nvPr/>
        </p:nvSpPr>
        <p:spPr>
          <a:xfrm>
            <a:off x="5797114" y="4023009"/>
            <a:ext cx="6012958" cy="397885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solidFill>
                <a:srgbClr val="000000"/>
              </a:solidFill>
            </a:endParaRPr>
          </a:p>
        </p:txBody>
      </p:sp>
    </p:spTree>
    <p:extLst>
      <p:ext uri="{BB962C8B-B14F-4D97-AF65-F5344CB8AC3E}">
        <p14:creationId xmlns:p14="http://schemas.microsoft.com/office/powerpoint/2010/main" val="424657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p:cNvPicPr>
            <a:picLocks noChangeAspect="1"/>
          </p:cNvPicPr>
          <p:nvPr/>
        </p:nvPicPr>
        <p:blipFill rotWithShape="1">
          <a:blip r:embed="rId2"/>
          <a:srcRect t="956" r="3" b="533"/>
          <a:stretch/>
        </p:blipFill>
        <p:spPr>
          <a:xfrm>
            <a:off x="0" y="0"/>
            <a:ext cx="4425140" cy="6250025"/>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10">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extBox 3"/>
          <p:cNvSpPr txBox="1"/>
          <p:nvPr/>
        </p:nvSpPr>
        <p:spPr>
          <a:xfrm>
            <a:off x="0" y="5891231"/>
            <a:ext cx="5236096"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1600" dirty="0">
                <a:ea typeface="+mj-ea"/>
                <a:cs typeface="+mj-cs"/>
              </a:rPr>
              <a:t>Jobsites rating 2020-</a:t>
            </a:r>
          </a:p>
          <a:p>
            <a:pPr>
              <a:lnSpc>
                <a:spcPct val="90000"/>
              </a:lnSpc>
              <a:spcBef>
                <a:spcPct val="0"/>
              </a:spcBef>
              <a:spcAft>
                <a:spcPts val="600"/>
              </a:spcAft>
            </a:pPr>
            <a:r>
              <a:rPr lang="en-US" sz="1600" dirty="0">
                <a:ea typeface="+mj-ea"/>
                <a:cs typeface="+mj-cs"/>
              </a:rPr>
              <a:t>based on the number of monthly visitors received </a:t>
            </a:r>
          </a:p>
        </p:txBody>
      </p:sp>
      <p:sp>
        <p:nvSpPr>
          <p:cNvPr id="7" name="TextBox 6">
            <a:extLst>
              <a:ext uri="{FF2B5EF4-FFF2-40B4-BE49-F238E27FC236}">
                <a16:creationId xmlns:a16="http://schemas.microsoft.com/office/drawing/2014/main" id="{7D94F268-5B44-47A4-B713-D51B27450893}"/>
              </a:ext>
            </a:extLst>
          </p:cNvPr>
          <p:cNvSpPr txBox="1"/>
          <p:nvPr/>
        </p:nvSpPr>
        <p:spPr>
          <a:xfrm>
            <a:off x="4906120" y="876792"/>
            <a:ext cx="5721484" cy="5370701"/>
          </a:xfrm>
          <a:prstGeom prst="rect">
            <a:avLst/>
          </a:prstGeom>
          <a:noFill/>
        </p:spPr>
        <p:txBody>
          <a:bodyPr wrap="square" rtlCol="0">
            <a:spAutoFit/>
          </a:bodyPr>
          <a:lstStyle/>
          <a:p>
            <a:pPr lvl="1">
              <a:lnSpc>
                <a:spcPct val="150000"/>
              </a:lnSpc>
            </a:pPr>
            <a:r>
              <a:rPr lang="en-US" sz="1400" b="1" dirty="0"/>
              <a:t>Current understanding of the online recruitment market</a:t>
            </a:r>
          </a:p>
          <a:p>
            <a:pPr marL="628650" lvl="1" indent="-171450">
              <a:lnSpc>
                <a:spcPct val="150000"/>
              </a:lnSpc>
              <a:buFont typeface="Arial" panose="020B0604020202020204" pitchFamily="34" charset="0"/>
              <a:buChar char="•"/>
            </a:pPr>
            <a:r>
              <a:rPr lang="en-US" sz="1200" dirty="0"/>
              <a:t>The online recruitment market has grown drastically over the past years</a:t>
            </a:r>
          </a:p>
          <a:p>
            <a:pPr marL="628650" lvl="1" indent="-171450">
              <a:lnSpc>
                <a:spcPct val="150000"/>
              </a:lnSpc>
              <a:buFont typeface="Arial" panose="020B0604020202020204" pitchFamily="34" charset="0"/>
              <a:buChar char="•"/>
            </a:pPr>
            <a:r>
              <a:rPr lang="en-US" sz="1200" dirty="0"/>
              <a:t>A study conducted by CIPD (2006) reveals that up to 64% of organisations within the UK used online recruitment as a means of finding suitable employees</a:t>
            </a:r>
          </a:p>
          <a:p>
            <a:pPr marL="628650" lvl="1" indent="-171450">
              <a:lnSpc>
                <a:spcPct val="150000"/>
              </a:lnSpc>
              <a:buFont typeface="Arial" panose="020B0604020202020204" pitchFamily="34" charset="0"/>
              <a:buChar char="•"/>
            </a:pPr>
            <a:r>
              <a:rPr lang="en-US" sz="1200" dirty="0"/>
              <a:t>Alongside this 71% of the employers revealed they use E-recruitment methods in order to reduce costs</a:t>
            </a:r>
          </a:p>
          <a:p>
            <a:pPr marL="628650" lvl="1" indent="-171450">
              <a:lnSpc>
                <a:spcPct val="150000"/>
              </a:lnSpc>
              <a:buFont typeface="Arial" panose="020B0604020202020204" pitchFamily="34" charset="0"/>
              <a:buChar char="•"/>
            </a:pPr>
            <a:r>
              <a:rPr lang="en-US" sz="1200" dirty="0"/>
              <a:t>This shows that in the long term employers are looking for methods which are quicker, cheaper and more effective which inevitably leads to the growth of online recruitment sites</a:t>
            </a:r>
          </a:p>
          <a:p>
            <a:pPr lvl="1">
              <a:lnSpc>
                <a:spcPct val="150000"/>
              </a:lnSpc>
            </a:pPr>
            <a:r>
              <a:rPr lang="en-US" sz="1400" b="1" dirty="0"/>
              <a:t>Current trends in terms of design and functionalities of the case studies</a:t>
            </a:r>
          </a:p>
          <a:p>
            <a:pPr marL="628650" lvl="1" indent="-171450">
              <a:lnSpc>
                <a:spcPct val="150000"/>
              </a:lnSpc>
              <a:buFont typeface="Arial" panose="020B0604020202020204" pitchFamily="34" charset="0"/>
              <a:buChar char="•"/>
            </a:pPr>
            <a:r>
              <a:rPr lang="en-US" sz="1200" dirty="0"/>
              <a:t>Current trends in the market include having a clean interface with a search bar and a location bar on the front page so users can search for applicable jobs in accordance to their preferred location</a:t>
            </a:r>
          </a:p>
          <a:p>
            <a:pPr marL="628650" lvl="1" indent="-171450">
              <a:lnSpc>
                <a:spcPct val="150000"/>
              </a:lnSpc>
              <a:buFont typeface="Arial" panose="020B0604020202020204" pitchFamily="34" charset="0"/>
              <a:buChar char="•"/>
            </a:pPr>
            <a:r>
              <a:rPr lang="en-US" sz="1200" dirty="0"/>
              <a:t>All of the websites that we analysed provide career advice on the front page as well as they are more user oriented</a:t>
            </a:r>
            <a:endParaRPr lang="en-US" sz="1200" dirty="0">
              <a:highlight>
                <a:srgbClr val="FFFF00"/>
              </a:highlight>
            </a:endParaRPr>
          </a:p>
          <a:p>
            <a:pPr marL="285750" indent="-285750">
              <a:buFont typeface="Arial" panose="020B0604020202020204" pitchFamily="34" charset="0"/>
              <a:buChar char="•"/>
            </a:pPr>
            <a:endParaRPr lang="en-GB" sz="2800" dirty="0"/>
          </a:p>
        </p:txBody>
      </p:sp>
    </p:spTree>
    <p:extLst>
      <p:ext uri="{BB962C8B-B14F-4D97-AF65-F5344CB8AC3E}">
        <p14:creationId xmlns:p14="http://schemas.microsoft.com/office/powerpoint/2010/main" val="3363131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Analysis </a:t>
            </a:r>
          </a:p>
        </p:txBody>
      </p:sp>
      <p:sp>
        <p:nvSpPr>
          <p:cNvPr id="4" name="Rectangle 3"/>
          <p:cNvSpPr/>
          <p:nvPr/>
        </p:nvSpPr>
        <p:spPr>
          <a:xfrm>
            <a:off x="970721" y="1505158"/>
            <a:ext cx="4240695" cy="44940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ectangle 4"/>
          <p:cNvSpPr/>
          <p:nvPr/>
        </p:nvSpPr>
        <p:spPr>
          <a:xfrm>
            <a:off x="1166191" y="1690689"/>
            <a:ext cx="1192696" cy="14765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Photo</a:t>
            </a:r>
          </a:p>
        </p:txBody>
      </p:sp>
      <p:sp>
        <p:nvSpPr>
          <p:cNvPr id="6" name="TextBox 5"/>
          <p:cNvSpPr txBox="1"/>
          <p:nvPr/>
        </p:nvSpPr>
        <p:spPr>
          <a:xfrm>
            <a:off x="2531164" y="1815548"/>
            <a:ext cx="2544417" cy="1938992"/>
          </a:xfrm>
          <a:prstGeom prst="rect">
            <a:avLst/>
          </a:prstGeom>
          <a:noFill/>
        </p:spPr>
        <p:txBody>
          <a:bodyPr wrap="square" rtlCol="0">
            <a:spAutoFit/>
          </a:bodyPr>
          <a:lstStyle/>
          <a:p>
            <a:r>
              <a:rPr lang="en-US" sz="1600" dirty="0"/>
              <a:t>Name: John</a:t>
            </a:r>
          </a:p>
          <a:p>
            <a:endParaRPr lang="en-US" sz="1600" dirty="0"/>
          </a:p>
          <a:p>
            <a:r>
              <a:rPr lang="en-US" sz="1600" dirty="0"/>
              <a:t>Age: 25</a:t>
            </a:r>
          </a:p>
          <a:p>
            <a:endParaRPr lang="en-US" sz="1600" dirty="0"/>
          </a:p>
          <a:p>
            <a:r>
              <a:rPr lang="en-US" sz="1600" dirty="0"/>
              <a:t>Status: Graduate</a:t>
            </a:r>
          </a:p>
          <a:p>
            <a:endParaRPr lang="en-US" dirty="0"/>
          </a:p>
          <a:p>
            <a:endParaRPr lang="en-US" dirty="0"/>
          </a:p>
        </p:txBody>
      </p:sp>
      <p:sp>
        <p:nvSpPr>
          <p:cNvPr id="7" name="TextBox 6"/>
          <p:cNvSpPr txBox="1"/>
          <p:nvPr/>
        </p:nvSpPr>
        <p:spPr>
          <a:xfrm>
            <a:off x="1166191" y="3321516"/>
            <a:ext cx="3670852" cy="2677656"/>
          </a:xfrm>
          <a:prstGeom prst="rect">
            <a:avLst/>
          </a:prstGeom>
          <a:noFill/>
        </p:spPr>
        <p:txBody>
          <a:bodyPr wrap="square" rtlCol="0">
            <a:spAutoFit/>
          </a:bodyPr>
          <a:lstStyle/>
          <a:p>
            <a:r>
              <a:rPr lang="en-US" sz="1400" dirty="0"/>
              <a:t>Bio: </a:t>
            </a:r>
          </a:p>
          <a:p>
            <a:pPr marL="285750" indent="-285750">
              <a:buFont typeface="Arial" panose="020B0604020202020204" pitchFamily="34" charset="0"/>
              <a:buChar char="•"/>
            </a:pPr>
            <a:r>
              <a:rPr lang="en-US" sz="1400" dirty="0"/>
              <a:t>John has a degree in UX design and he is looking for entry level job as he has limited experience. </a:t>
            </a:r>
          </a:p>
          <a:p>
            <a:pPr marL="285750" indent="-285750">
              <a:buFont typeface="Arial" panose="020B0604020202020204" pitchFamily="34" charset="0"/>
              <a:buChar char="•"/>
            </a:pPr>
            <a:r>
              <a:rPr lang="en-US" sz="1400" dirty="0"/>
              <a:t>He lives in Hertfordshire and is looking for a full-time job in Central London. </a:t>
            </a:r>
          </a:p>
          <a:p>
            <a:pPr marL="285750" indent="-285750">
              <a:buFont typeface="Arial" panose="020B0604020202020204" pitchFamily="34" charset="0"/>
              <a:buChar char="•"/>
            </a:pPr>
            <a:r>
              <a:rPr lang="en-US" sz="1400" dirty="0"/>
              <a:t>Therefore, he likes to filter his results according to location. </a:t>
            </a:r>
          </a:p>
          <a:p>
            <a:pPr marL="285750" indent="-285750">
              <a:buFont typeface="Arial" panose="020B0604020202020204" pitchFamily="34" charset="0"/>
              <a:buChar char="•"/>
            </a:pPr>
            <a:r>
              <a:rPr lang="en-US" sz="1400" dirty="0"/>
              <a:t>He doesn’t have a smartphone as he finds it distracting so he searches for jobs on his laptop. </a:t>
            </a:r>
          </a:p>
          <a:p>
            <a:pPr marL="285750" indent="-285750">
              <a:buFont typeface="Arial" panose="020B0604020202020204" pitchFamily="34" charset="0"/>
              <a:buChar char="•"/>
            </a:pPr>
            <a:r>
              <a:rPr lang="en-US" sz="1400" dirty="0"/>
              <a:t>He prefers to be contacted via phone. </a:t>
            </a:r>
          </a:p>
        </p:txBody>
      </p:sp>
      <p:sp>
        <p:nvSpPr>
          <p:cNvPr id="8" name="Rectangle 7"/>
          <p:cNvSpPr/>
          <p:nvPr/>
        </p:nvSpPr>
        <p:spPr>
          <a:xfrm>
            <a:off x="6284846" y="1505158"/>
            <a:ext cx="4374872" cy="45085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 name="TextBox 9"/>
          <p:cNvSpPr txBox="1"/>
          <p:nvPr/>
        </p:nvSpPr>
        <p:spPr>
          <a:xfrm>
            <a:off x="7979465" y="1815548"/>
            <a:ext cx="2875721" cy="1877437"/>
          </a:xfrm>
          <a:prstGeom prst="rect">
            <a:avLst/>
          </a:prstGeom>
          <a:noFill/>
        </p:spPr>
        <p:txBody>
          <a:bodyPr wrap="square" rtlCol="0">
            <a:spAutoFit/>
          </a:bodyPr>
          <a:lstStyle/>
          <a:p>
            <a:r>
              <a:rPr lang="en-US" sz="1600" dirty="0"/>
              <a:t>Name: Emma</a:t>
            </a:r>
          </a:p>
          <a:p>
            <a:endParaRPr lang="en-US" sz="1600" dirty="0"/>
          </a:p>
          <a:p>
            <a:r>
              <a:rPr lang="en-US" sz="1600" dirty="0"/>
              <a:t>Age: 30</a:t>
            </a:r>
          </a:p>
          <a:p>
            <a:endParaRPr lang="en-US" sz="1600" dirty="0"/>
          </a:p>
          <a:p>
            <a:r>
              <a:rPr lang="en-US" sz="1600" dirty="0"/>
              <a:t>Status: Recruitment Manager </a:t>
            </a:r>
          </a:p>
          <a:p>
            <a:endParaRPr lang="en-US" sz="1600" dirty="0"/>
          </a:p>
          <a:p>
            <a:endParaRPr lang="en-US" sz="1600" dirty="0"/>
          </a:p>
        </p:txBody>
      </p:sp>
      <p:sp>
        <p:nvSpPr>
          <p:cNvPr id="11" name="TextBox 10"/>
          <p:cNvSpPr txBox="1"/>
          <p:nvPr/>
        </p:nvSpPr>
        <p:spPr>
          <a:xfrm>
            <a:off x="6523384" y="3429000"/>
            <a:ext cx="3670852" cy="2246769"/>
          </a:xfrm>
          <a:prstGeom prst="rect">
            <a:avLst/>
          </a:prstGeom>
          <a:noFill/>
        </p:spPr>
        <p:txBody>
          <a:bodyPr wrap="square" rtlCol="0">
            <a:spAutoFit/>
          </a:bodyPr>
          <a:lstStyle/>
          <a:p>
            <a:r>
              <a:rPr lang="en-US" sz="1400" dirty="0"/>
              <a:t>Bio:</a:t>
            </a:r>
          </a:p>
          <a:p>
            <a:pPr marL="285750" indent="-285750">
              <a:buFont typeface="Arial" panose="020B0604020202020204" pitchFamily="34" charset="0"/>
              <a:buChar char="•"/>
            </a:pPr>
            <a:r>
              <a:rPr lang="en-US" sz="1400" dirty="0"/>
              <a:t>She works for IBM, who are located in Birmingham.</a:t>
            </a:r>
          </a:p>
          <a:p>
            <a:pPr marL="285750" indent="-285750">
              <a:buFont typeface="Arial" panose="020B0604020202020204" pitchFamily="34" charset="0"/>
              <a:buChar char="•"/>
            </a:pPr>
            <a:r>
              <a:rPr lang="en-US" sz="1400" dirty="0"/>
              <a:t>They are looking to hire experienced programmers.</a:t>
            </a:r>
          </a:p>
          <a:p>
            <a:pPr marL="285750" indent="-285750">
              <a:buFont typeface="Arial" panose="020B0604020202020204" pitchFamily="34" charset="0"/>
              <a:buChar char="•"/>
            </a:pPr>
            <a:r>
              <a:rPr lang="en-US" sz="1400" dirty="0"/>
              <a:t>Emma usually posts job using her laptop as she has long working hours.</a:t>
            </a:r>
          </a:p>
          <a:p>
            <a:pPr marL="285750" indent="-285750">
              <a:buFont typeface="Arial" panose="020B0604020202020204" pitchFamily="34" charset="0"/>
              <a:buChar char="•"/>
            </a:pPr>
            <a:r>
              <a:rPr lang="en-US" sz="1400" dirty="0"/>
              <a:t>She likes to list candidates according to experience and location.</a:t>
            </a:r>
          </a:p>
          <a:p>
            <a:pPr marL="285750" indent="-285750">
              <a:buFont typeface="Arial" panose="020B0604020202020204" pitchFamily="34" charset="0"/>
              <a:buChar char="•"/>
            </a:pPr>
            <a:r>
              <a:rPr lang="en-US" sz="1400" dirty="0"/>
              <a:t>She prefers to contact via email.</a:t>
            </a:r>
          </a:p>
        </p:txBody>
      </p:sp>
      <p:sp>
        <p:nvSpPr>
          <p:cNvPr id="12" name="TextBox 11"/>
          <p:cNvSpPr txBox="1"/>
          <p:nvPr/>
        </p:nvSpPr>
        <p:spPr>
          <a:xfrm>
            <a:off x="2236305" y="6013752"/>
            <a:ext cx="3670852" cy="369332"/>
          </a:xfrm>
          <a:prstGeom prst="rect">
            <a:avLst/>
          </a:prstGeom>
          <a:noFill/>
        </p:spPr>
        <p:txBody>
          <a:bodyPr wrap="square" rtlCol="0">
            <a:spAutoFit/>
          </a:bodyPr>
          <a:lstStyle/>
          <a:p>
            <a:r>
              <a:rPr lang="en-US" dirty="0"/>
              <a:t>Job Seeker </a:t>
            </a:r>
          </a:p>
        </p:txBody>
      </p:sp>
      <p:sp>
        <p:nvSpPr>
          <p:cNvPr id="13" name="TextBox 12"/>
          <p:cNvSpPr txBox="1"/>
          <p:nvPr/>
        </p:nvSpPr>
        <p:spPr>
          <a:xfrm>
            <a:off x="8120269" y="6013752"/>
            <a:ext cx="3670852" cy="369332"/>
          </a:xfrm>
          <a:prstGeom prst="rect">
            <a:avLst/>
          </a:prstGeom>
          <a:noFill/>
        </p:spPr>
        <p:txBody>
          <a:bodyPr wrap="square" rtlCol="0">
            <a:spAutoFit/>
          </a:bodyPr>
          <a:lstStyle/>
          <a:p>
            <a:r>
              <a:rPr lang="en-US" dirty="0"/>
              <a:t>Employer </a:t>
            </a:r>
          </a:p>
        </p:txBody>
      </p:sp>
      <p:pic>
        <p:nvPicPr>
          <p:cNvPr id="1026" name="Picture 2" descr="Image result for martin freeman young">
            <a:extLst>
              <a:ext uri="{FF2B5EF4-FFF2-40B4-BE49-F238E27FC236}">
                <a16:creationId xmlns:a16="http://schemas.microsoft.com/office/drawing/2014/main" id="{4EE4695C-878D-4A6B-B732-B0DDEFDC250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0746" y="1690688"/>
            <a:ext cx="1228140" cy="147658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emma watson">
            <a:extLst>
              <a:ext uri="{FF2B5EF4-FFF2-40B4-BE49-F238E27FC236}">
                <a16:creationId xmlns:a16="http://schemas.microsoft.com/office/drawing/2014/main" id="{30163213-4365-48E6-859F-DC1FEB1B02C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0672"/>
          <a:stretch/>
        </p:blipFill>
        <p:spPr bwMode="auto">
          <a:xfrm>
            <a:off x="6523384" y="1690688"/>
            <a:ext cx="1212444" cy="1476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067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165" y="253234"/>
            <a:ext cx="10515600" cy="1325563"/>
          </a:xfrm>
        </p:spPr>
        <p:txBody>
          <a:bodyPr/>
          <a:lstStyle/>
          <a:p>
            <a:r>
              <a:rPr lang="en-US" dirty="0"/>
              <a:t>Task Analysis </a:t>
            </a:r>
          </a:p>
        </p:txBody>
      </p:sp>
      <p:sp>
        <p:nvSpPr>
          <p:cNvPr id="3" name="Content Placeholder 2"/>
          <p:cNvSpPr>
            <a:spLocks noGrp="1"/>
          </p:cNvSpPr>
          <p:nvPr>
            <p:ph idx="1"/>
          </p:nvPr>
        </p:nvSpPr>
        <p:spPr>
          <a:xfrm>
            <a:off x="559904" y="1825625"/>
            <a:ext cx="5416826" cy="4351338"/>
          </a:xfrm>
        </p:spPr>
        <p:style>
          <a:lnRef idx="2">
            <a:schemeClr val="dk1"/>
          </a:lnRef>
          <a:fillRef idx="1">
            <a:schemeClr val="lt1"/>
          </a:fillRef>
          <a:effectRef idx="0">
            <a:schemeClr val="dk1"/>
          </a:effectRef>
          <a:fontRef idx="minor">
            <a:schemeClr val="dk1"/>
          </a:fontRef>
        </p:style>
        <p:txBody>
          <a:bodyPr>
            <a:normAutofit fontScale="62500" lnSpcReduction="20000"/>
          </a:bodyPr>
          <a:lstStyle/>
          <a:p>
            <a:r>
              <a:rPr lang="en-US" dirty="0"/>
              <a:t>Search for a job</a:t>
            </a:r>
          </a:p>
          <a:p>
            <a:pPr lvl="1"/>
            <a:r>
              <a:rPr lang="en-US" dirty="0"/>
              <a:t>Type in a keyword in the “job title” section such as “UX designer”</a:t>
            </a:r>
          </a:p>
          <a:p>
            <a:pPr lvl="1"/>
            <a:r>
              <a:rPr lang="en-US" dirty="0"/>
              <a:t>Fill in the section for location</a:t>
            </a:r>
          </a:p>
          <a:p>
            <a:pPr lvl="1"/>
            <a:r>
              <a:rPr lang="en-US" dirty="0"/>
              <a:t>Click the search button</a:t>
            </a:r>
          </a:p>
          <a:p>
            <a:r>
              <a:rPr lang="en-US" dirty="0"/>
              <a:t>Listing the jobs</a:t>
            </a:r>
          </a:p>
          <a:p>
            <a:pPr lvl="1"/>
            <a:r>
              <a:rPr lang="en-US" dirty="0"/>
              <a:t>Apply extra criteria such as salary or company</a:t>
            </a:r>
          </a:p>
          <a:p>
            <a:pPr lvl="1"/>
            <a:r>
              <a:rPr lang="en-US" dirty="0"/>
              <a:t>Chose the preferred distance</a:t>
            </a:r>
          </a:p>
          <a:p>
            <a:pPr lvl="1"/>
            <a:r>
              <a:rPr lang="en-US" dirty="0"/>
              <a:t>If they chose to shortlist the jobs using the </a:t>
            </a:r>
            <a:r>
              <a:rPr lang="en-US" dirty="0" err="1"/>
              <a:t>favourite</a:t>
            </a:r>
            <a:r>
              <a:rPr lang="en-US" dirty="0"/>
              <a:t> button </a:t>
            </a:r>
          </a:p>
          <a:p>
            <a:pPr lvl="2"/>
            <a:r>
              <a:rPr lang="en-US" dirty="0"/>
              <a:t>Sign up</a:t>
            </a:r>
          </a:p>
          <a:p>
            <a:pPr lvl="1"/>
            <a:r>
              <a:rPr lang="en-US" dirty="0"/>
              <a:t>Or click on the job for more information</a:t>
            </a:r>
          </a:p>
          <a:p>
            <a:r>
              <a:rPr lang="en-US" dirty="0"/>
              <a:t>Applying for the job</a:t>
            </a:r>
          </a:p>
          <a:p>
            <a:pPr lvl="1"/>
            <a:r>
              <a:rPr lang="en-US" dirty="0"/>
              <a:t>Click the “Apply” button</a:t>
            </a:r>
          </a:p>
          <a:p>
            <a:pPr lvl="1"/>
            <a:r>
              <a:rPr lang="en-US" dirty="0"/>
              <a:t>Sign up</a:t>
            </a:r>
          </a:p>
          <a:p>
            <a:pPr lvl="1"/>
            <a:r>
              <a:rPr lang="en-US" dirty="0"/>
              <a:t>Fill in the details</a:t>
            </a:r>
          </a:p>
          <a:p>
            <a:pPr lvl="1"/>
            <a:r>
              <a:rPr lang="en-US" dirty="0"/>
              <a:t>Create or attach a CV</a:t>
            </a:r>
          </a:p>
          <a:p>
            <a:pPr lvl="1"/>
            <a:r>
              <a:rPr lang="en-US" dirty="0"/>
              <a:t>Save or Send it  </a:t>
            </a:r>
          </a:p>
          <a:p>
            <a:pPr marL="0" indent="0">
              <a:buNone/>
            </a:pPr>
            <a:endParaRPr lang="en-US" dirty="0"/>
          </a:p>
          <a:p>
            <a:pPr lvl="1"/>
            <a:endParaRPr lang="en-US" dirty="0"/>
          </a:p>
        </p:txBody>
      </p:sp>
      <p:sp>
        <p:nvSpPr>
          <p:cNvPr id="4" name="Content Placeholder 2"/>
          <p:cNvSpPr txBox="1">
            <a:spLocks/>
          </p:cNvSpPr>
          <p:nvPr/>
        </p:nvSpPr>
        <p:spPr>
          <a:xfrm>
            <a:off x="6255026" y="1825625"/>
            <a:ext cx="5416826" cy="435133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Post a job</a:t>
            </a:r>
          </a:p>
          <a:p>
            <a:pPr lvl="1"/>
            <a:r>
              <a:rPr lang="en-US" sz="1400"/>
              <a:t>Click </a:t>
            </a:r>
            <a:r>
              <a:rPr lang="en-US" sz="1400" dirty="0"/>
              <a:t>on “Post a job” button</a:t>
            </a:r>
          </a:p>
          <a:p>
            <a:pPr lvl="1"/>
            <a:r>
              <a:rPr lang="en-US" sz="1400" dirty="0"/>
              <a:t>Sign up</a:t>
            </a:r>
          </a:p>
          <a:p>
            <a:pPr lvl="1"/>
            <a:r>
              <a:rPr lang="en-US" sz="1400" dirty="0"/>
              <a:t>Enter company and payment details</a:t>
            </a:r>
          </a:p>
          <a:p>
            <a:pPr lvl="1"/>
            <a:r>
              <a:rPr lang="en-US" sz="1400" dirty="0"/>
              <a:t>Fill in the details about the job and the requirements</a:t>
            </a:r>
          </a:p>
          <a:p>
            <a:pPr lvl="1"/>
            <a:r>
              <a:rPr lang="en-US" sz="1400" dirty="0"/>
              <a:t>Post – payment depending on the traffic the application receives</a:t>
            </a:r>
          </a:p>
          <a:p>
            <a:r>
              <a:rPr lang="en-US" sz="1800"/>
              <a:t>Listing the candidates</a:t>
            </a:r>
          </a:p>
          <a:p>
            <a:pPr lvl="1"/>
            <a:r>
              <a:rPr lang="en-US" sz="1400"/>
              <a:t>Review </a:t>
            </a:r>
            <a:r>
              <a:rPr lang="en-US" sz="1400" dirty="0"/>
              <a:t>the job applications and CVs</a:t>
            </a:r>
          </a:p>
          <a:p>
            <a:pPr lvl="1"/>
            <a:r>
              <a:rPr lang="en-US" sz="1400" dirty="0"/>
              <a:t>Shortlist the employees</a:t>
            </a:r>
          </a:p>
          <a:p>
            <a:r>
              <a:rPr lang="en-US" sz="1800"/>
              <a:t>Contact the employees</a:t>
            </a:r>
          </a:p>
          <a:p>
            <a:pPr lvl="1"/>
            <a:r>
              <a:rPr lang="en-US" sz="1400"/>
              <a:t>Contact </a:t>
            </a:r>
            <a:r>
              <a:rPr lang="en-US" sz="1400" dirty="0"/>
              <a:t>via email or phone</a:t>
            </a:r>
          </a:p>
          <a:p>
            <a:endParaRPr lang="en-US" sz="1800"/>
          </a:p>
          <a:p>
            <a:endParaRPr lang="en-US" sz="2400" dirty="0"/>
          </a:p>
        </p:txBody>
      </p:sp>
      <p:sp>
        <p:nvSpPr>
          <p:cNvPr id="5" name="TextBox 4"/>
          <p:cNvSpPr txBox="1"/>
          <p:nvPr/>
        </p:nvSpPr>
        <p:spPr>
          <a:xfrm>
            <a:off x="4485860" y="26974"/>
            <a:ext cx="7765773" cy="1200329"/>
          </a:xfrm>
          <a:prstGeom prst="rect">
            <a:avLst/>
          </a:prstGeom>
          <a:solidFill>
            <a:srgbClr val="92D050"/>
          </a:solidFill>
        </p:spPr>
        <p:txBody>
          <a:bodyPr wrap="square" rtlCol="0">
            <a:spAutoFit/>
          </a:bodyPr>
          <a:lstStyle/>
          <a:p>
            <a:r>
              <a:rPr lang="en-GB" dirty="0"/>
              <a:t>Hey </a:t>
            </a:r>
            <a:r>
              <a:rPr lang="en-GB" dirty="0" err="1"/>
              <a:t>Evon</a:t>
            </a:r>
            <a:r>
              <a:rPr lang="en-GB" dirty="0"/>
              <a:t> – this is a note to help you understand</a:t>
            </a:r>
          </a:p>
          <a:p>
            <a:r>
              <a:rPr lang="en-GB" dirty="0"/>
              <a:t>AKA HTA this is Hierarchical Task Analysis</a:t>
            </a:r>
          </a:p>
          <a:p>
            <a:r>
              <a:rPr lang="en-GB" dirty="0"/>
              <a:t>Which is basically the process or a journey that a user such as jobseeker would have to take to search and apply for a job </a:t>
            </a:r>
          </a:p>
        </p:txBody>
      </p:sp>
      <p:sp>
        <p:nvSpPr>
          <p:cNvPr id="6" name="Rectangle 5"/>
          <p:cNvSpPr/>
          <p:nvPr/>
        </p:nvSpPr>
        <p:spPr>
          <a:xfrm>
            <a:off x="200439" y="6311900"/>
            <a:ext cx="3729482" cy="369332"/>
          </a:xfrm>
          <a:prstGeom prst="rect">
            <a:avLst/>
          </a:prstGeom>
          <a:solidFill>
            <a:srgbClr val="92D050"/>
          </a:solidFill>
        </p:spPr>
        <p:txBody>
          <a:bodyPr wrap="none">
            <a:spAutoFit/>
          </a:bodyPr>
          <a:lstStyle/>
          <a:p>
            <a:r>
              <a:rPr lang="en-GB" dirty="0"/>
              <a:t>[ 3 HTA Job Seeker – 4 HTA Employer] </a:t>
            </a:r>
          </a:p>
        </p:txBody>
      </p:sp>
      <p:sp>
        <p:nvSpPr>
          <p:cNvPr id="7" name="TextBox 6"/>
          <p:cNvSpPr txBox="1"/>
          <p:nvPr/>
        </p:nvSpPr>
        <p:spPr>
          <a:xfrm>
            <a:off x="3969026" y="5886480"/>
            <a:ext cx="4784035" cy="923330"/>
          </a:xfrm>
          <a:prstGeom prst="rect">
            <a:avLst/>
          </a:prstGeom>
          <a:solidFill>
            <a:srgbClr val="92D050"/>
          </a:solidFill>
        </p:spPr>
        <p:txBody>
          <a:bodyPr wrap="square" rtlCol="0">
            <a:spAutoFit/>
          </a:bodyPr>
          <a:lstStyle/>
          <a:p>
            <a:r>
              <a:rPr lang="en-GB" dirty="0"/>
              <a:t>&lt;- Mo has mentioned this in the report which means 3 HTA for jobseeker as in 3 steps ( Search, List and Apply)</a:t>
            </a:r>
          </a:p>
        </p:txBody>
      </p:sp>
      <p:sp>
        <p:nvSpPr>
          <p:cNvPr id="8" name="TextBox 7"/>
          <p:cNvSpPr txBox="1"/>
          <p:nvPr/>
        </p:nvSpPr>
        <p:spPr>
          <a:xfrm>
            <a:off x="6824869" y="4008740"/>
            <a:ext cx="5367131" cy="1754326"/>
          </a:xfrm>
          <a:prstGeom prst="rect">
            <a:avLst/>
          </a:prstGeom>
          <a:solidFill>
            <a:srgbClr val="92D050"/>
          </a:solidFill>
        </p:spPr>
        <p:txBody>
          <a:bodyPr wrap="square" rtlCol="0">
            <a:spAutoFit/>
          </a:bodyPr>
          <a:lstStyle/>
          <a:p>
            <a:r>
              <a:rPr lang="en-GB" dirty="0"/>
              <a:t>And for 4 HTA employer it is Post, List and Contact</a:t>
            </a:r>
          </a:p>
          <a:p>
            <a:r>
              <a:rPr lang="en-GB" dirty="0"/>
              <a:t>I think he mentioned 4 so it would have Search as a step for employer to which I don’t understand. I think we were meant to add search by CV but we didn’t have that in the end so I don’t know what to do about that..</a:t>
            </a:r>
          </a:p>
          <a:p>
            <a:endParaRPr lang="en-GB" dirty="0"/>
          </a:p>
        </p:txBody>
      </p:sp>
      <p:sp>
        <p:nvSpPr>
          <p:cNvPr id="9" name="Content Placeholder 2">
            <a:extLst>
              <a:ext uri="{FF2B5EF4-FFF2-40B4-BE49-F238E27FC236}">
                <a16:creationId xmlns:a16="http://schemas.microsoft.com/office/drawing/2014/main" id="{DCFB1386-2176-4FE0-AAF0-15CCFE54EE76}"/>
              </a:ext>
            </a:extLst>
          </p:cNvPr>
          <p:cNvSpPr>
            <a:spLocks noGrp="1"/>
          </p:cNvSpPr>
          <p:nvPr/>
        </p:nvSpPr>
        <p:spPr>
          <a:xfrm>
            <a:off x="1567400" y="1825625"/>
            <a:ext cx="2918460" cy="2961005"/>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rtlCol="0">
            <a:noAutofit/>
          </a:bodyPr>
          <a:lstStyle/>
          <a:p>
            <a:pPr marL="457200" indent="-228600">
              <a:lnSpc>
                <a:spcPct val="90000"/>
              </a:lnSpc>
              <a:spcAft>
                <a:spcPts val="0"/>
              </a:spcAft>
              <a:tabLst>
                <a:tab pos="457200" algn="l"/>
              </a:tabLst>
            </a:pPr>
            <a:r>
              <a:rPr lang="en-US" sz="1000" kern="1200" dirty="0">
                <a:solidFill>
                  <a:srgbClr val="000000"/>
                </a:solidFill>
                <a:effectLst/>
                <a:ea typeface="Calibri" panose="020F0502020204030204" pitchFamily="34" charset="0"/>
                <a:cs typeface="Times New Roman" panose="02020603050405020304" pitchFamily="18" charset="0"/>
              </a:rPr>
              <a:t>Search for a job</a:t>
            </a:r>
            <a:endParaRPr lang="en-GB" sz="1100" dirty="0">
              <a:effectLst/>
              <a:ea typeface="Calibri" panose="020F0502020204030204" pitchFamily="34" charset="0"/>
              <a:cs typeface="Times New Roman" panose="02020603050405020304" pitchFamily="18" charset="0"/>
            </a:endParaRPr>
          </a:p>
          <a:p>
            <a:pPr marL="914400" indent="-228600">
              <a:lnSpc>
                <a:spcPct val="90000"/>
              </a:lnSpc>
              <a:spcAft>
                <a:spcPts val="0"/>
              </a:spcAft>
              <a:tabLst>
                <a:tab pos="914400" algn="l"/>
              </a:tabLst>
            </a:pPr>
            <a:r>
              <a:rPr lang="en-US" sz="1000" kern="1200" dirty="0">
                <a:solidFill>
                  <a:srgbClr val="000000"/>
                </a:solidFill>
                <a:effectLst/>
                <a:ea typeface="Calibri" panose="020F0502020204030204" pitchFamily="34" charset="0"/>
                <a:cs typeface="Times New Roman" panose="02020603050405020304" pitchFamily="18" charset="0"/>
              </a:rPr>
              <a:t>Type “Web Developer” in the job title field</a:t>
            </a:r>
            <a:endParaRPr lang="en-GB" sz="1100" dirty="0">
              <a:effectLst/>
              <a:ea typeface="Calibri" panose="020F0502020204030204" pitchFamily="34" charset="0"/>
              <a:cs typeface="Times New Roman" panose="02020603050405020304" pitchFamily="18" charset="0"/>
            </a:endParaRPr>
          </a:p>
          <a:p>
            <a:pPr marL="914400" indent="-228600">
              <a:lnSpc>
                <a:spcPct val="90000"/>
              </a:lnSpc>
              <a:spcAft>
                <a:spcPts val="0"/>
              </a:spcAft>
              <a:tabLst>
                <a:tab pos="914400" algn="l"/>
              </a:tabLst>
            </a:pPr>
            <a:r>
              <a:rPr lang="en-US" sz="1000" kern="1200" dirty="0">
                <a:solidFill>
                  <a:srgbClr val="000000"/>
                </a:solidFill>
                <a:effectLst/>
                <a:ea typeface="Calibri" panose="020F0502020204030204" pitchFamily="34" charset="0"/>
                <a:cs typeface="Times New Roman" panose="02020603050405020304" pitchFamily="18" charset="0"/>
              </a:rPr>
              <a:t>Type location as London</a:t>
            </a:r>
            <a:endParaRPr lang="en-GB" sz="1100" dirty="0">
              <a:effectLst/>
              <a:ea typeface="Calibri" panose="020F0502020204030204" pitchFamily="34" charset="0"/>
              <a:cs typeface="Times New Roman" panose="02020603050405020304" pitchFamily="18" charset="0"/>
            </a:endParaRPr>
          </a:p>
          <a:p>
            <a:pPr marL="914400" indent="-228600">
              <a:lnSpc>
                <a:spcPct val="90000"/>
              </a:lnSpc>
              <a:spcAft>
                <a:spcPts val="0"/>
              </a:spcAft>
              <a:tabLst>
                <a:tab pos="914400" algn="l"/>
              </a:tabLst>
            </a:pPr>
            <a:r>
              <a:rPr lang="en-US" sz="1000" kern="1200" dirty="0">
                <a:solidFill>
                  <a:srgbClr val="000000"/>
                </a:solidFill>
                <a:effectLst/>
                <a:ea typeface="Calibri" panose="020F0502020204030204" pitchFamily="34" charset="0"/>
                <a:cs typeface="Times New Roman" panose="02020603050405020304" pitchFamily="18" charset="0"/>
              </a:rPr>
              <a:t>Click the search button</a:t>
            </a:r>
            <a:endParaRPr lang="en-GB" sz="1100" dirty="0">
              <a:effectLst/>
              <a:ea typeface="Calibri" panose="020F0502020204030204" pitchFamily="34" charset="0"/>
              <a:cs typeface="Times New Roman" panose="02020603050405020304" pitchFamily="18" charset="0"/>
            </a:endParaRPr>
          </a:p>
          <a:p>
            <a:pPr marL="457200" indent="-228600">
              <a:lnSpc>
                <a:spcPct val="90000"/>
              </a:lnSpc>
              <a:spcAft>
                <a:spcPts val="0"/>
              </a:spcAft>
              <a:tabLst>
                <a:tab pos="457200" algn="l"/>
              </a:tabLst>
            </a:pPr>
            <a:r>
              <a:rPr lang="en-US" sz="1000" kern="1200" dirty="0">
                <a:solidFill>
                  <a:srgbClr val="000000"/>
                </a:solidFill>
                <a:effectLst/>
                <a:ea typeface="Calibri" panose="020F0502020204030204" pitchFamily="34" charset="0"/>
                <a:cs typeface="Times New Roman" panose="02020603050405020304" pitchFamily="18" charset="0"/>
              </a:rPr>
              <a:t>Listing the jobs</a:t>
            </a:r>
            <a:endParaRPr lang="en-GB" sz="1100" dirty="0">
              <a:effectLst/>
              <a:ea typeface="Calibri" panose="020F0502020204030204" pitchFamily="34" charset="0"/>
              <a:cs typeface="Times New Roman" panose="02020603050405020304" pitchFamily="18" charset="0"/>
            </a:endParaRPr>
          </a:p>
          <a:p>
            <a:pPr marL="914400" indent="-228600">
              <a:lnSpc>
                <a:spcPct val="90000"/>
              </a:lnSpc>
              <a:spcAft>
                <a:spcPts val="0"/>
              </a:spcAft>
              <a:tabLst>
                <a:tab pos="914400" algn="l"/>
              </a:tabLst>
            </a:pPr>
            <a:r>
              <a:rPr lang="en-US" sz="1000" kern="1200" dirty="0">
                <a:solidFill>
                  <a:srgbClr val="000000"/>
                </a:solidFill>
                <a:effectLst/>
                <a:ea typeface="Calibri" panose="020F0502020204030204" pitchFamily="34" charset="0"/>
                <a:cs typeface="Times New Roman" panose="02020603050405020304" pitchFamily="18" charset="0"/>
              </a:rPr>
              <a:t>Apply criteria-choose “temporary” from contract type</a:t>
            </a:r>
            <a:endParaRPr lang="en-GB" sz="1100" dirty="0">
              <a:effectLst/>
              <a:ea typeface="Calibri" panose="020F0502020204030204" pitchFamily="34" charset="0"/>
              <a:cs typeface="Times New Roman" panose="02020603050405020304" pitchFamily="18" charset="0"/>
            </a:endParaRPr>
          </a:p>
          <a:p>
            <a:pPr marL="914400" indent="-228600">
              <a:lnSpc>
                <a:spcPct val="90000"/>
              </a:lnSpc>
              <a:spcAft>
                <a:spcPts val="0"/>
              </a:spcAft>
              <a:tabLst>
                <a:tab pos="914400" algn="l"/>
              </a:tabLst>
            </a:pPr>
            <a:r>
              <a:rPr lang="en-US" sz="1000" kern="1200" dirty="0">
                <a:solidFill>
                  <a:srgbClr val="000000"/>
                </a:solidFill>
                <a:effectLst/>
                <a:ea typeface="Calibri" panose="020F0502020204030204" pitchFamily="34" charset="0"/>
                <a:cs typeface="Times New Roman" panose="02020603050405020304" pitchFamily="18" charset="0"/>
              </a:rPr>
              <a:t>Choose the preferred distance</a:t>
            </a:r>
            <a:endParaRPr lang="en-GB" sz="1100" dirty="0">
              <a:effectLst/>
              <a:ea typeface="Calibri" panose="020F0502020204030204" pitchFamily="34" charset="0"/>
              <a:cs typeface="Times New Roman" panose="02020603050405020304" pitchFamily="18" charset="0"/>
            </a:endParaRPr>
          </a:p>
          <a:p>
            <a:pPr marL="914400" indent="-228600">
              <a:lnSpc>
                <a:spcPct val="90000"/>
              </a:lnSpc>
              <a:spcAft>
                <a:spcPts val="0"/>
              </a:spcAft>
              <a:tabLst>
                <a:tab pos="914400" algn="l"/>
              </a:tabLst>
            </a:pPr>
            <a:r>
              <a:rPr lang="en-US" sz="1000" kern="1200" dirty="0">
                <a:solidFill>
                  <a:srgbClr val="000000"/>
                </a:solidFill>
                <a:effectLst/>
                <a:ea typeface="Calibri" panose="020F0502020204030204" pitchFamily="34" charset="0"/>
                <a:cs typeface="Times New Roman" panose="02020603050405020304" pitchFamily="18" charset="0"/>
              </a:rPr>
              <a:t>Shortlist jobs using the heart button</a:t>
            </a:r>
            <a:endParaRPr lang="en-GB" sz="1100" dirty="0">
              <a:effectLst/>
              <a:ea typeface="Calibri" panose="020F0502020204030204" pitchFamily="34" charset="0"/>
              <a:cs typeface="Times New Roman" panose="02020603050405020304" pitchFamily="18" charset="0"/>
            </a:endParaRPr>
          </a:p>
          <a:p>
            <a:pPr marL="1371600" indent="-228600">
              <a:lnSpc>
                <a:spcPct val="90000"/>
              </a:lnSpc>
              <a:spcAft>
                <a:spcPts val="0"/>
              </a:spcAft>
              <a:tabLst>
                <a:tab pos="1371600" algn="l"/>
              </a:tabLst>
            </a:pPr>
            <a:r>
              <a:rPr lang="en-US" sz="900" kern="1200" dirty="0">
                <a:solidFill>
                  <a:srgbClr val="000000"/>
                </a:solidFill>
                <a:effectLst/>
                <a:ea typeface="Calibri" panose="020F0502020204030204" pitchFamily="34" charset="0"/>
                <a:cs typeface="Times New Roman" panose="02020603050405020304" pitchFamily="18" charset="0"/>
              </a:rPr>
              <a:t>Sign up</a:t>
            </a:r>
            <a:endParaRPr lang="en-GB" sz="1100" dirty="0">
              <a:effectLst/>
              <a:ea typeface="Calibri" panose="020F0502020204030204" pitchFamily="34" charset="0"/>
              <a:cs typeface="Times New Roman" panose="02020603050405020304" pitchFamily="18" charset="0"/>
            </a:endParaRPr>
          </a:p>
          <a:p>
            <a:pPr marL="1371600" indent="-228600">
              <a:lnSpc>
                <a:spcPct val="90000"/>
              </a:lnSpc>
              <a:spcAft>
                <a:spcPts val="0"/>
              </a:spcAft>
              <a:tabLst>
                <a:tab pos="1371600" algn="l"/>
              </a:tabLst>
            </a:pPr>
            <a:r>
              <a:rPr lang="en-US" sz="900" kern="1200" dirty="0">
                <a:solidFill>
                  <a:srgbClr val="000000"/>
                </a:solidFill>
                <a:effectLst/>
                <a:ea typeface="Calibri" panose="020F0502020204030204" pitchFamily="34" charset="0"/>
                <a:cs typeface="Times New Roman" panose="02020603050405020304" pitchFamily="18" charset="0"/>
              </a:rPr>
              <a:t>Create or attach a CV</a:t>
            </a:r>
            <a:endParaRPr lang="en-GB" sz="1100" dirty="0">
              <a:effectLst/>
              <a:ea typeface="Calibri" panose="020F0502020204030204" pitchFamily="34" charset="0"/>
              <a:cs typeface="Times New Roman" panose="02020603050405020304" pitchFamily="18" charset="0"/>
            </a:endParaRPr>
          </a:p>
          <a:p>
            <a:pPr marL="1371600" indent="-228600">
              <a:lnSpc>
                <a:spcPct val="90000"/>
              </a:lnSpc>
              <a:spcAft>
                <a:spcPts val="0"/>
              </a:spcAft>
              <a:tabLst>
                <a:tab pos="1371600" algn="l"/>
              </a:tabLst>
            </a:pPr>
            <a:r>
              <a:rPr lang="en-US" sz="900" kern="1200" dirty="0">
                <a:solidFill>
                  <a:srgbClr val="000000"/>
                </a:solidFill>
                <a:effectLst/>
                <a:ea typeface="Calibri" panose="020F0502020204030204" pitchFamily="34" charset="0"/>
                <a:cs typeface="Times New Roman" panose="02020603050405020304" pitchFamily="18" charset="0"/>
              </a:rPr>
              <a:t>Save or send it</a:t>
            </a:r>
            <a:endParaRPr lang="en-GB" sz="1100" dirty="0">
              <a:effectLst/>
              <a:ea typeface="Calibri" panose="020F0502020204030204" pitchFamily="34" charset="0"/>
              <a:cs typeface="Times New Roman" panose="02020603050405020304" pitchFamily="18" charset="0"/>
            </a:endParaRPr>
          </a:p>
          <a:p>
            <a:pPr marL="914400" indent="-228600">
              <a:lnSpc>
                <a:spcPct val="90000"/>
              </a:lnSpc>
              <a:spcAft>
                <a:spcPts val="0"/>
              </a:spcAft>
              <a:tabLst>
                <a:tab pos="914400" algn="l"/>
              </a:tabLst>
            </a:pPr>
            <a:r>
              <a:rPr lang="en-US" sz="1000" kern="1200" dirty="0">
                <a:solidFill>
                  <a:srgbClr val="000000"/>
                </a:solidFill>
                <a:effectLst/>
                <a:ea typeface="Calibri" panose="020F0502020204030204" pitchFamily="34" charset="0"/>
                <a:cs typeface="Times New Roman" panose="02020603050405020304" pitchFamily="18" charset="0"/>
              </a:rPr>
              <a:t>Or click on the job for more info.</a:t>
            </a:r>
            <a:endParaRPr lang="en-GB" sz="1100" dirty="0">
              <a:effectLst/>
              <a:ea typeface="Calibri" panose="020F0502020204030204" pitchFamily="34" charset="0"/>
              <a:cs typeface="Times New Roman" panose="02020603050405020304" pitchFamily="18" charset="0"/>
            </a:endParaRPr>
          </a:p>
          <a:p>
            <a:pPr marL="457200" indent="-228600">
              <a:lnSpc>
                <a:spcPct val="90000"/>
              </a:lnSpc>
              <a:spcAft>
                <a:spcPts val="0"/>
              </a:spcAft>
              <a:tabLst>
                <a:tab pos="457200" algn="l"/>
              </a:tabLst>
            </a:pPr>
            <a:r>
              <a:rPr lang="en-US" sz="1000" kern="1200" dirty="0">
                <a:solidFill>
                  <a:srgbClr val="000000"/>
                </a:solidFill>
                <a:effectLst/>
                <a:ea typeface="Calibri" panose="020F0502020204030204" pitchFamily="34" charset="0"/>
                <a:cs typeface="Times New Roman" panose="02020603050405020304" pitchFamily="18" charset="0"/>
              </a:rPr>
              <a:t>Applying for the job</a:t>
            </a:r>
            <a:endParaRPr lang="en-GB" sz="1100" dirty="0">
              <a:effectLst/>
              <a:ea typeface="Calibri" panose="020F0502020204030204" pitchFamily="34" charset="0"/>
              <a:cs typeface="Times New Roman" panose="02020603050405020304" pitchFamily="18" charset="0"/>
            </a:endParaRPr>
          </a:p>
          <a:p>
            <a:pPr marL="914400" indent="-228600">
              <a:lnSpc>
                <a:spcPct val="90000"/>
              </a:lnSpc>
              <a:spcAft>
                <a:spcPts val="0"/>
              </a:spcAft>
              <a:tabLst>
                <a:tab pos="914400" algn="l"/>
              </a:tabLst>
            </a:pPr>
            <a:r>
              <a:rPr lang="en-US" sz="1000" kern="1200" dirty="0">
                <a:solidFill>
                  <a:srgbClr val="000000"/>
                </a:solidFill>
                <a:effectLst/>
                <a:ea typeface="Calibri" panose="020F0502020204030204" pitchFamily="34" charset="0"/>
                <a:cs typeface="Times New Roman" panose="02020603050405020304" pitchFamily="18" charset="0"/>
              </a:rPr>
              <a:t>Click the heart icon to save and continue looking</a:t>
            </a:r>
            <a:endParaRPr lang="en-GB" sz="1100" dirty="0">
              <a:effectLst/>
              <a:ea typeface="Calibri" panose="020F0502020204030204" pitchFamily="34" charset="0"/>
              <a:cs typeface="Times New Roman" panose="02020603050405020304" pitchFamily="18" charset="0"/>
            </a:endParaRPr>
          </a:p>
          <a:p>
            <a:pPr marL="914400" indent="-228600">
              <a:lnSpc>
                <a:spcPct val="90000"/>
              </a:lnSpc>
              <a:spcAft>
                <a:spcPts val="0"/>
              </a:spcAft>
              <a:tabLst>
                <a:tab pos="914400" algn="l"/>
              </a:tabLst>
            </a:pPr>
            <a:r>
              <a:rPr lang="en-US" sz="1000" kern="1200" dirty="0">
                <a:solidFill>
                  <a:srgbClr val="000000"/>
                </a:solidFill>
                <a:effectLst/>
                <a:ea typeface="Calibri" panose="020F0502020204030204" pitchFamily="34" charset="0"/>
                <a:cs typeface="Times New Roman" panose="02020603050405020304" pitchFamily="18" charset="0"/>
              </a:rPr>
              <a:t>Or click the “Apply” button</a:t>
            </a:r>
            <a:endParaRPr lang="en-GB" sz="1100" dirty="0">
              <a:effectLst/>
              <a:ea typeface="Calibri" panose="020F0502020204030204" pitchFamily="34" charset="0"/>
              <a:cs typeface="Times New Roman" panose="02020603050405020304" pitchFamily="18" charset="0"/>
            </a:endParaRPr>
          </a:p>
          <a:p>
            <a:pPr marL="914400" indent="-228600">
              <a:lnSpc>
                <a:spcPct val="90000"/>
              </a:lnSpc>
              <a:spcAft>
                <a:spcPts val="0"/>
              </a:spcAft>
              <a:tabLst>
                <a:tab pos="914400" algn="l"/>
              </a:tabLst>
            </a:pPr>
            <a:r>
              <a:rPr lang="en-US" sz="1000" kern="1200" dirty="0">
                <a:solidFill>
                  <a:srgbClr val="000000"/>
                </a:solidFill>
                <a:effectLst/>
                <a:ea typeface="Calibri" panose="020F0502020204030204" pitchFamily="34" charset="0"/>
                <a:cs typeface="Times New Roman" panose="02020603050405020304" pitchFamily="18" charset="0"/>
              </a:rPr>
              <a:t>Sign up create or attach a CV</a:t>
            </a:r>
            <a:endParaRPr lang="en-GB" sz="1100" dirty="0">
              <a:effectLst/>
              <a:ea typeface="Calibri" panose="020F0502020204030204" pitchFamily="34" charset="0"/>
              <a:cs typeface="Times New Roman" panose="02020603050405020304" pitchFamily="18" charset="0"/>
            </a:endParaRPr>
          </a:p>
          <a:p>
            <a:pPr marL="914400" indent="-228600">
              <a:lnSpc>
                <a:spcPct val="90000"/>
              </a:lnSpc>
              <a:spcAft>
                <a:spcPts val="0"/>
              </a:spcAft>
              <a:tabLst>
                <a:tab pos="914400" algn="l"/>
              </a:tabLst>
            </a:pPr>
            <a:r>
              <a:rPr lang="en-US" sz="1000" kern="1200" dirty="0">
                <a:solidFill>
                  <a:srgbClr val="000000"/>
                </a:solidFill>
                <a:effectLst/>
                <a:ea typeface="Calibri" panose="020F0502020204030204" pitchFamily="34" charset="0"/>
                <a:cs typeface="Times New Roman" panose="02020603050405020304" pitchFamily="18" charset="0"/>
              </a:rPr>
              <a:t>Save or Send it  </a:t>
            </a:r>
            <a:endParaRPr lang="en-GB"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2298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89278" y="1233241"/>
            <a:ext cx="3240506" cy="4064628"/>
          </a:xfrm>
        </p:spPr>
        <p:txBody>
          <a:bodyPr>
            <a:normAutofit/>
          </a:bodyPr>
          <a:lstStyle/>
          <a:p>
            <a:r>
              <a:rPr lang="en-US">
                <a:solidFill>
                  <a:srgbClr val="FFFFFF"/>
                </a:solidFill>
              </a:rPr>
              <a:t>Justification of TCD or/and UCD </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096000" y="820880"/>
            <a:ext cx="5257799" cy="4889350"/>
          </a:xfrm>
        </p:spPr>
        <p:txBody>
          <a:bodyPr anchor="t">
            <a:normAutofit/>
          </a:bodyPr>
          <a:lstStyle/>
          <a:p>
            <a:pPr marL="0" indent="0">
              <a:buNone/>
            </a:pPr>
            <a:r>
              <a:rPr lang="en-US" sz="1500" dirty="0"/>
              <a:t>Design approach of SPA:</a:t>
            </a:r>
          </a:p>
          <a:p>
            <a:r>
              <a:rPr lang="en-US" sz="1500" dirty="0"/>
              <a:t>We have decided to opt for a User Centered Design (UCD) due to the fact the site should be able to allow users to search, find and apply to jobs with minimal issues and efficiently </a:t>
            </a:r>
          </a:p>
          <a:p>
            <a:r>
              <a:rPr lang="en-US" sz="1500" dirty="0"/>
              <a:t>Having looked at the four websites, they seem to come across as UCD as they are based around the user needs and provide features such as career advice and options to upload or create CV</a:t>
            </a:r>
          </a:p>
          <a:p>
            <a:r>
              <a:rPr lang="en-US" sz="1500" dirty="0"/>
              <a:t>According statistics all of these jobsites have a high traffic level </a:t>
            </a:r>
          </a:p>
          <a:p>
            <a:r>
              <a:rPr lang="en-US" sz="1500" dirty="0"/>
              <a:t>We chose UCD as we want a website that is user friendly and provides assistance such as career advice and options to develop and improve CVs </a:t>
            </a:r>
          </a:p>
          <a:p>
            <a:r>
              <a:rPr lang="en-US" sz="1500" dirty="0"/>
              <a:t>As well as help employers find suitable employees which match their job criteria</a:t>
            </a:r>
          </a:p>
          <a:p>
            <a:r>
              <a:rPr lang="en-US" sz="1500" dirty="0"/>
              <a:t>Your SPA Statement of Intent </a:t>
            </a:r>
          </a:p>
          <a:p>
            <a:r>
              <a:rPr lang="en-US" sz="1500" dirty="0"/>
              <a:t>Jobseeker – to enable them to find a job</a:t>
            </a:r>
          </a:p>
          <a:p>
            <a:r>
              <a:rPr lang="en-US" sz="1500" dirty="0"/>
              <a:t>Employer – to help them recruit employees</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1001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vert="horz" lIns="91440" tIns="45720" rIns="91440" bIns="45720" rtlCol="0" anchor="ctr">
            <a:normAutofit/>
          </a:bodyPr>
          <a:lstStyle/>
          <a:p>
            <a:r>
              <a:rPr lang="en-US" kern="1200">
                <a:solidFill>
                  <a:srgbClr val="FFFFFF"/>
                </a:solidFill>
                <a:latin typeface="+mj-lt"/>
                <a:ea typeface="+mj-ea"/>
                <a:cs typeface="+mj-cs"/>
              </a:rPr>
              <a:t>References</a:t>
            </a:r>
          </a:p>
        </p:txBody>
      </p:sp>
      <p:sp>
        <p:nvSpPr>
          <p:cNvPr id="10" name="Rectangle 9"/>
          <p:cNvSpPr/>
          <p:nvPr/>
        </p:nvSpPr>
        <p:spPr>
          <a:xfrm>
            <a:off x="6090574" y="801866"/>
            <a:ext cx="5306084"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a:solidFill>
                  <a:srgbClr val="000000"/>
                </a:solidFill>
              </a:rPr>
              <a:t>Betterteam, 2020. Job Posting Sites - UK. [Online] </a:t>
            </a:r>
          </a:p>
          <a:p>
            <a:pPr indent="-228600">
              <a:lnSpc>
                <a:spcPct val="90000"/>
              </a:lnSpc>
              <a:spcAft>
                <a:spcPts val="600"/>
              </a:spcAft>
              <a:buFont typeface="Arial" panose="020B0604020202020204" pitchFamily="34" charset="0"/>
              <a:buChar char="•"/>
            </a:pPr>
            <a:r>
              <a:rPr lang="en-US" sz="2400">
                <a:solidFill>
                  <a:srgbClr val="000000"/>
                </a:solidFill>
              </a:rPr>
              <a:t>Available at: https://www.betterteam.com/job-posting-sites-uk</a:t>
            </a:r>
          </a:p>
          <a:p>
            <a:pPr indent="-228600">
              <a:lnSpc>
                <a:spcPct val="90000"/>
              </a:lnSpc>
              <a:spcAft>
                <a:spcPts val="600"/>
              </a:spcAft>
              <a:buFont typeface="Arial" panose="020B0604020202020204" pitchFamily="34" charset="0"/>
              <a:buChar char="•"/>
            </a:pPr>
            <a:endParaRPr lang="en-US" sz="2400">
              <a:solidFill>
                <a:srgbClr val="000000"/>
              </a:solidFill>
            </a:endParaRPr>
          </a:p>
          <a:p>
            <a:pPr indent="-228600">
              <a:lnSpc>
                <a:spcPct val="90000"/>
              </a:lnSpc>
              <a:spcAft>
                <a:spcPts val="600"/>
              </a:spcAft>
              <a:buFont typeface="Arial" panose="020B0604020202020204" pitchFamily="34" charset="0"/>
              <a:buChar char="•"/>
            </a:pPr>
            <a:r>
              <a:rPr lang="en-US" sz="2400">
                <a:solidFill>
                  <a:srgbClr val="000000"/>
                </a:solidFill>
              </a:rPr>
              <a:t>CAREEREXPERTS , 2020. The UK’s Top Job Sites 2020 Revealed. [Online] </a:t>
            </a:r>
          </a:p>
          <a:p>
            <a:pPr indent="-228600">
              <a:lnSpc>
                <a:spcPct val="90000"/>
              </a:lnSpc>
              <a:spcAft>
                <a:spcPts val="600"/>
              </a:spcAft>
              <a:buFont typeface="Arial" panose="020B0604020202020204" pitchFamily="34" charset="0"/>
              <a:buChar char="•"/>
            </a:pPr>
            <a:r>
              <a:rPr lang="en-US" sz="2400">
                <a:solidFill>
                  <a:srgbClr val="000000"/>
                </a:solidFill>
              </a:rPr>
              <a:t>Available at: http://www.careerexperts.co.uk/job-searching/uk-top-job-sites-2020</a:t>
            </a:r>
          </a:p>
          <a:p>
            <a:pPr indent="-228600">
              <a:lnSpc>
                <a:spcPct val="90000"/>
              </a:lnSpc>
              <a:spcAft>
                <a:spcPts val="600"/>
              </a:spcAft>
              <a:buFont typeface="Arial" panose="020B0604020202020204" pitchFamily="34" charset="0"/>
              <a:buChar char="•"/>
            </a:pPr>
            <a:endParaRPr lang="en-US" sz="2400">
              <a:solidFill>
                <a:srgbClr val="000000"/>
              </a:solidFill>
            </a:endParaRPr>
          </a:p>
        </p:txBody>
      </p:sp>
    </p:spTree>
    <p:extLst>
      <p:ext uri="{BB962C8B-B14F-4D97-AF65-F5344CB8AC3E}">
        <p14:creationId xmlns:p14="http://schemas.microsoft.com/office/powerpoint/2010/main" val="2601582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1363</Words>
  <Application>Microsoft Office PowerPoint</Application>
  <PresentationFormat>Widescreen</PresentationFormat>
  <Paragraphs>142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Baskerville Old Face</vt:lpstr>
      <vt:lpstr>Calibri</vt:lpstr>
      <vt:lpstr>Calibri Light</vt:lpstr>
      <vt:lpstr>Office Theme</vt:lpstr>
      <vt:lpstr>HDID</vt:lpstr>
      <vt:lpstr>Findings of Needs Analysis </vt:lpstr>
      <vt:lpstr>Findings from comparative needs analysis </vt:lpstr>
      <vt:lpstr>PowerPoint Presentation</vt:lpstr>
      <vt:lpstr>User Analysis </vt:lpstr>
      <vt:lpstr>Task Analysis </vt:lpstr>
      <vt:lpstr>Justification of TCD or/and UCD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HDID</dc:title>
  <dc:creator>Fatima Khan</dc:creator>
  <cp:lastModifiedBy>Evon Lobo</cp:lastModifiedBy>
  <cp:revision>15</cp:revision>
  <dcterms:created xsi:type="dcterms:W3CDTF">2020-03-03T14:09:04Z</dcterms:created>
  <dcterms:modified xsi:type="dcterms:W3CDTF">2020-05-13T14:31:27Z</dcterms:modified>
</cp:coreProperties>
</file>