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534" r:id="rId2"/>
    <p:sldId id="512" r:id="rId3"/>
    <p:sldId id="550" r:id="rId4"/>
    <p:sldId id="554" r:id="rId5"/>
    <p:sldId id="553" r:id="rId6"/>
    <p:sldId id="551" r:id="rId7"/>
    <p:sldId id="552" r:id="rId8"/>
    <p:sldId id="557" r:id="rId9"/>
    <p:sldId id="558" r:id="rId10"/>
    <p:sldId id="559" r:id="rId11"/>
    <p:sldId id="542" r:id="rId12"/>
    <p:sldId id="549" r:id="rId13"/>
    <p:sldId id="543" r:id="rId14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5"/>
    <a:srgbClr val="E5616C"/>
    <a:srgbClr val="26A671"/>
    <a:srgbClr val="56B6C2"/>
    <a:srgbClr val="F0F3F7"/>
    <a:srgbClr val="F9F9F9"/>
    <a:srgbClr val="C9CCD1"/>
    <a:srgbClr val="033572"/>
    <a:srgbClr val="454E56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20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2025-07-19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46E-7267-47CC-8F19-C40B6A8A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158E-A035-15E3-C078-185681B0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76E0-649E-FBD9-B45F-B88E361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94BF-CC5C-CDB2-841A-A5EC55303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99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8078-1EDC-912D-63D8-786E458A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405AA-8635-03DB-E6B0-97EFBF0DB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C81F-6F35-3A2F-5925-6B0C4FF8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A184-CA77-84C2-DA0B-826898878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0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C17B-B94F-91B2-D06A-FF417F8D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9C74E-6F35-EF5D-22E4-72C0F4FB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3B99D-75AF-93E8-341A-6BA244A8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479-3F4B-E9C3-BDB4-9C942E0C6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57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2025-07-19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2025-07-19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2025-07-19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2025-07-19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2025-07-19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Relationship Id="rId9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17.xml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9.xml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4.png"/><Relationship Id="rId4" Type="http://schemas.openxmlformats.org/officeDocument/2006/relationships/tags" Target="../tags/tag33.xml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916DA-BA89-6CE5-81FE-1882BDC5E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117" y="4297976"/>
            <a:ext cx="1865915" cy="186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F73-0319-658F-D0AF-3885DA1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2C2078-2311-3137-A32E-B23C261EF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39EDE-6ED0-7398-7F53-BDE63BA735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D83F-E515-9940-552E-6C7F8384619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C6EB00-D83F-C952-813B-DE0C15BDCA0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88FA6-81C6-5C7D-0B53-BE78E9A8C9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225" y="3636075"/>
            <a:ext cx="3800313" cy="28502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889FA8-6A77-230C-D13E-672B257D50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3636075"/>
            <a:ext cx="3800314" cy="28502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01BD23-4734-B83C-F89C-614B1029257C}"/>
              </a:ext>
            </a:extLst>
          </p:cNvPr>
          <p:cNvSpPr txBox="1"/>
          <p:nvPr/>
        </p:nvSpPr>
        <p:spPr>
          <a:xfrm>
            <a:off x="281616" y="1195294"/>
            <a:ext cx="823373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derived</a:t>
            </a:r>
            <a:r>
              <a:rPr lang="fr-CA" sz="1600" dirty="0">
                <a:latin typeface="Montserrat" panose="00000500000000000000" pitchFamily="2" charset="0"/>
              </a:rPr>
              <a:t> as the </a:t>
            </a:r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adjusted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inversely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proportional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leaf’s</a:t>
            </a:r>
            <a:r>
              <a:rPr lang="fr-CA" sz="1600" dirty="0">
                <a:latin typeface="Montserrat" panose="00000500000000000000" pitchFamily="2" charset="0"/>
              </a:rPr>
              <a:t> observations.</a:t>
            </a:r>
          </a:p>
          <a:p>
            <a:r>
              <a:rPr lang="fr-CA" sz="1600" dirty="0">
                <a:latin typeface="Montserrat SemiBold" panose="00000700000000000000" pitchFamily="2" charset="0"/>
              </a:rPr>
              <a:t>Z = VHM / (VHM + EVPV)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Variance of the Hypothetical Means (VHM)</a:t>
            </a:r>
            <a:r>
              <a:rPr lang="en-US" sz="1600" dirty="0">
                <a:latin typeface="Montserrat" panose="00000500000000000000" pitchFamily="2" charset="0"/>
              </a:rPr>
              <a:t>: if large differences between candidates means are expected, a greater credibility is assigned.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Expected Value of the Process Variance (EVPV)</a:t>
            </a:r>
            <a:r>
              <a:rPr lang="en-US" sz="1600" dirty="0">
                <a:latin typeface="Montserrat" panose="00000500000000000000" pitchFamily="2" charset="0"/>
              </a:rPr>
              <a:t>: if the data generation process of a given candidate has a large volatility, a smaller credibility is assigned.</a:t>
            </a:r>
            <a:endParaRPr lang="en-CA" sz="1600" dirty="0">
              <a:latin typeface="Montserrat" panose="00000500000000000000" pitchFamily="2" charset="0"/>
            </a:endParaRPr>
          </a:p>
          <a:p>
            <a:endParaRPr lang="en-US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532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Performance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786590"/>
              </p:ext>
            </p:extLst>
          </p:nvPr>
        </p:nvGraphicFramePr>
        <p:xfrm>
          <a:off x="1130032" y="1718501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558934416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-39%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610629"/>
              </p:ext>
            </p:extLst>
          </p:nvPr>
        </p:nvGraphicFramePr>
        <p:xfrm>
          <a:off x="1124055" y="4189397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0.66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17.98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68%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3.53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8.58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55%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21.56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27.49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-11%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65.96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49.85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12%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57121" y="3764927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D222A-E2B7-5A8E-40DE-1AB31226AE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Montserrat" panose="00000500000000000000" pitchFamily="2" charset="0"/>
              </a:rPr>
              <a:t>SciML’s</a:t>
            </a:r>
            <a:r>
              <a:rPr lang="en-CA" dirty="0">
                <a:latin typeface="Montserrat" panose="00000500000000000000" pitchFamily="2" charset="0"/>
              </a:rPr>
              <a:t> small 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 (USD 1,500-2,000)</a:t>
            </a: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Multi-target support</a:t>
            </a:r>
            <a:endParaRPr lang="en-CA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Scenarios where the tree structure generate a vector of predictions, one for each of the multiple target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0D1D3-6EE5-0060-602F-B53FB786F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5D14-9C40-D76A-1319-2D88FE70A6AD}"/>
              </a:ext>
            </a:extLst>
          </p:cNvPr>
          <p:cNvSpPr/>
          <p:nvPr/>
        </p:nvSpPr>
        <p:spPr>
          <a:xfrm>
            <a:off x="1034639" y="3428999"/>
            <a:ext cx="3358068" cy="15733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EvoTrees.fit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config,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dtrain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rgbClr val="4571A5"/>
                </a:solidFill>
                <a:latin typeface="Montserrat SemiBold" panose="00000700000000000000" pitchFamily="2" charset="0"/>
              </a:rPr>
              <a:t>target_name</a:t>
            </a:r>
            <a:r>
              <a:rPr lang="fr-CA" sz="1600" dirty="0">
                <a:solidFill>
                  <a:srgbClr val="4571A5"/>
                </a:solidFill>
                <a:latin typeface="Montserrat SemiBold" panose="00000700000000000000" pitchFamily="2" charset="0"/>
              </a:rPr>
              <a:t> = [y1, y2, y3]</a:t>
            </a:r>
            <a:r>
              <a:rPr lang="fr-CA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Key operations of the Boosted Trees learning algo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Overview of EvoTrees.jl performance against peers </a:t>
            </a:r>
            <a:r>
              <a:rPr lang="en-CA" sz="2000" dirty="0" err="1">
                <a:latin typeface="Montserrat SemiBold" panose="00000700000000000000" pitchFamily="2" charset="0"/>
              </a:rPr>
              <a:t>XGBoost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LightGBM</a:t>
            </a:r>
            <a:r>
              <a:rPr lang="en-CA" sz="2000" dirty="0">
                <a:latin typeface="Montserrat SemiBold" panose="00000700000000000000" pitchFamily="2" charset="0"/>
              </a:rPr>
              <a:t>, </a:t>
            </a:r>
            <a:r>
              <a:rPr lang="en-CA" sz="2000" dirty="0" err="1">
                <a:latin typeface="Montserrat SemiBold" panose="00000700000000000000" pitchFamily="2" charset="0"/>
              </a:rPr>
              <a:t>CatBoost</a:t>
            </a: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Beyond gradient-based learning: mean-absolute error and 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Future development paths: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Improved GPU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Auto-diff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Multi-target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Enhanced support of categorical variables</a:t>
            </a:r>
            <a:endParaRPr lang="en-CA" sz="16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000" dirty="0">
              <a:latin typeface="Montserrat SemiBold" panose="00000700000000000000" pitchFamily="2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2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6C08-3062-6EBC-47DD-20F875E2D83C}"/>
              </a:ext>
            </a:extLst>
          </p:cNvPr>
          <p:cNvSpPr txBox="1"/>
          <p:nvPr/>
        </p:nvSpPr>
        <p:spPr>
          <a:xfrm>
            <a:off x="472141" y="55222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/>
              <a:t>First </a:t>
            </a:r>
            <a:r>
              <a:rPr lang="fr-CA" b="1" dirty="0" err="1"/>
              <a:t>tree</a:t>
            </a:r>
            <a:r>
              <a:rPr lang="fr-CA" b="1" dirty="0"/>
              <a:t> = </a:t>
            </a:r>
            <a:r>
              <a:rPr lang="fr-CA" b="1" dirty="0" err="1"/>
              <a:t>bias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36466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Tree</a:t>
            </a:r>
            <a:r>
              <a:rPr lang="fr-CA" dirty="0">
                <a:latin typeface="Montserrat" panose="00000500000000000000" pitchFamily="2" charset="0"/>
              </a:rPr>
              <a:t> bagging </a:t>
            </a:r>
            <a:r>
              <a:rPr lang="fr-CA" dirty="0" err="1">
                <a:latin typeface="Montserrat" panose="00000500000000000000" pitchFamily="2" charset="0"/>
              </a:rPr>
              <a:t>allows</a:t>
            </a:r>
            <a:r>
              <a:rPr lang="fr-CA" dirty="0">
                <a:latin typeface="Montserrat" panose="00000500000000000000" pitchFamily="2" charset="0"/>
              </a:rPr>
              <a:t> to train model 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RandomForest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0" y="1851065"/>
            <a:ext cx="9144000" cy="2062103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r>
              <a:rPr lang="en-CA" sz="16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for</a:t>
            </a:r>
            <a:r>
              <a:rPr lang="en-CA" sz="1600" b="0" dirty="0">
                <a:solidFill>
                  <a:srgbClr val="ABB2BF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 </a:t>
            </a:r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 in </a:t>
            </a:r>
            <a:r>
              <a:rPr lang="en-CA" sz="16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tree_size</a:t>
            </a:r>
            <a:endParaRPr lang="en-CA" sz="16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</a:t>
            </a:r>
            <a:r>
              <a:rPr lang="en-CA" sz="16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update_gradients</a:t>
            </a:r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</a:p>
          <a:p>
            <a:r>
              <a:rPr lang="en-CA" sz="160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for </a:t>
            </a:r>
            <a:r>
              <a:rPr lang="en-CA" sz="1600" dirty="0">
                <a:solidFill>
                  <a:srgbClr val="ABB2BF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 in </a:t>
            </a:r>
            <a:r>
              <a:rPr lang="en-CA" sz="16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bag_size</a:t>
            </a:r>
            <a:endParaRPr lang="en-CA" sz="1600" dirty="0">
              <a:solidFill>
                <a:srgbClr val="56B6C2"/>
              </a:solidFill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	</a:t>
            </a:r>
            <a:r>
              <a:rPr lang="en-CA" sz="16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subsample_row_cols</a:t>
            </a:r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</a:p>
          <a:p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 	</a:t>
            </a:r>
            <a:r>
              <a:rPr lang="en-CA" sz="1600" dirty="0" err="1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grow_tree</a:t>
            </a:r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!</a:t>
            </a:r>
          </a:p>
          <a:p>
            <a:r>
              <a:rPr lang="en-CA" sz="1600" dirty="0">
                <a:solidFill>
                  <a:srgbClr val="56B6C2"/>
                </a:solidFill>
                <a:highlight>
                  <a:srgbClr val="282C34"/>
                </a:highlight>
                <a:latin typeface="Consolas" panose="020B0609020204030204" pitchFamily="49" charset="0"/>
              </a:rPr>
              <a:t>		predict!</a:t>
            </a:r>
          </a:p>
          <a:p>
            <a:r>
              <a:rPr lang="en-CA" sz="160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	end</a:t>
            </a:r>
            <a:endParaRPr lang="en-CA" sz="160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  <a:p>
            <a:r>
              <a:rPr lang="en-CA" sz="1600" b="0" dirty="0">
                <a:solidFill>
                  <a:srgbClr val="C678DD"/>
                </a:solidFill>
                <a:effectLst/>
                <a:highlight>
                  <a:srgbClr val="282C34"/>
                </a:highlight>
                <a:latin typeface="Consolas" panose="020B0609020204030204" pitchFamily="49" charset="0"/>
              </a:rPr>
              <a:t>end</a:t>
            </a:r>
            <a:endParaRPr lang="en-CA" sz="1600" b="0" dirty="0">
              <a:solidFill>
                <a:srgbClr val="ABB2BF"/>
              </a:solidFill>
              <a:effectLst/>
              <a:highlight>
                <a:srgbClr val="282C34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DC9C5-8F28-4DED-D517-B42BB0597C26}"/>
              </a:ext>
            </a:extLst>
          </p:cNvPr>
          <p:cNvSpPr txBox="1"/>
          <p:nvPr/>
        </p:nvSpPr>
        <p:spPr>
          <a:xfrm>
            <a:off x="0" y="3975883"/>
            <a:ext cx="9144000" cy="2308324"/>
          </a:xfrm>
          <a:prstGeom prst="rect">
            <a:avLst/>
          </a:prstGeom>
          <a:solidFill>
            <a:srgbClr val="282C34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buNone/>
            </a:pP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bagging_size</a:t>
            </a: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eta=</a:t>
            </a:r>
            <a:r>
              <a:rPr lang="en-CA" sz="160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sz="16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row_sample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col_sample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6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loss=</a:t>
            </a:r>
            <a:r>
              <a:rPr lang="en-CA" sz="16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6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6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>
              <a:buNone/>
            </a:pPr>
            <a:r>
              <a:rPr lang="en-CA" sz="16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	</a:t>
            </a:r>
            <a:r>
              <a:rPr lang="fr-CA" sz="1600" dirty="0" err="1">
                <a:latin typeface="Montserrat" panose="00000500000000000000" pitchFamily="2" charset="0"/>
              </a:rPr>
              <a:t>Only</a:t>
            </a:r>
            <a:r>
              <a:rPr lang="fr-CA" sz="1600" dirty="0">
                <a:latin typeface="Montserrat" panose="00000500000000000000" pitchFamily="2" charset="0"/>
              </a:rPr>
              <a:t> few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functions</a:t>
            </a:r>
            <a:r>
              <a:rPr lang="fr-CA" sz="1600" dirty="0">
                <a:latin typeface="Montserrat" panose="00000500000000000000" pitchFamily="2" charset="0"/>
              </a:rPr>
              <a:t> can return a good model </a:t>
            </a:r>
            <a:r>
              <a:rPr lang="fr-CA" sz="1600" dirty="0" err="1">
                <a:latin typeface="Montserrat" panose="00000500000000000000" pitchFamily="2" charset="0"/>
              </a:rPr>
              <a:t>with</a:t>
            </a:r>
            <a:r>
              <a:rPr lang="fr-CA" sz="1600" dirty="0">
                <a:latin typeface="Montserrat" panose="00000500000000000000" pitchFamily="2" charset="0"/>
              </a:rPr>
              <a:t> a </a:t>
            </a:r>
            <a:r>
              <a:rPr lang="fr-CA" sz="1600" dirty="0" err="1">
                <a:latin typeface="Montserrat" panose="00000500000000000000" pitchFamily="2" charset="0"/>
              </a:rPr>
              <a:t>RandomForest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emulation</a:t>
            </a:r>
            <a:r>
              <a:rPr lang="fr-CA" sz="1600" dirty="0">
                <a:latin typeface="Montserrat" panose="00000500000000000000" pitchFamily="2" charset="0"/>
              </a:rPr>
              <a:t>: </a:t>
            </a:r>
            <a:r>
              <a:rPr lang="fr-CA" sz="1600" i="1" dirty="0" err="1">
                <a:latin typeface="Montserrat" panose="00000500000000000000" pitchFamily="2" charset="0"/>
              </a:rPr>
              <a:t>nrounds</a:t>
            </a:r>
            <a:r>
              <a:rPr lang="fr-CA" sz="1600" i="1" dirty="0">
                <a:latin typeface="Montserrat" panose="00000500000000000000" pitchFamily="2" charset="0"/>
              </a:rPr>
              <a:t> = 1; </a:t>
            </a:r>
            <a:r>
              <a:rPr lang="fr-CA" sz="1600" i="1" dirty="0" err="1">
                <a:latin typeface="Montserrat" panose="00000500000000000000" pitchFamily="2" charset="0"/>
              </a:rPr>
              <a:t>eta</a:t>
            </a:r>
            <a:r>
              <a:rPr lang="fr-CA" sz="1600" i="1" dirty="0">
                <a:latin typeface="Montserrat" panose="00000500000000000000" pitchFamily="2" charset="0"/>
              </a:rPr>
              <a:t> = 1.0</a:t>
            </a:r>
          </a:p>
          <a:p>
            <a:endParaRPr lang="fr-CA" sz="1600" i="1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Limitation </a:t>
            </a:r>
            <a:r>
              <a:rPr lang="fr-CA" sz="1600" dirty="0" err="1">
                <a:latin typeface="Montserrat" panose="00000500000000000000" pitchFamily="2" charset="0"/>
              </a:rPr>
              <a:t>intrinsic</a:t>
            </a:r>
            <a:r>
              <a:rPr lang="fr-CA" sz="1600" dirty="0">
                <a:latin typeface="Montserrat" panose="00000500000000000000" pitchFamily="2" charset="0"/>
              </a:rPr>
              <a:t> to gradient </a:t>
            </a:r>
            <a:r>
              <a:rPr lang="fr-CA" sz="1600" dirty="0" err="1">
                <a:latin typeface="Montserrat" panose="00000500000000000000" pitchFamily="2" charset="0"/>
              </a:rPr>
              <a:t>learning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method</a:t>
            </a:r>
            <a:r>
              <a:rPr lang="fr-CA" sz="1600" dirty="0">
                <a:latin typeface="Montserrat" panose="00000500000000000000" pitchFamily="2" charset="0"/>
              </a:rPr>
              <a:t>. A single </a:t>
            </a:r>
            <a:r>
              <a:rPr lang="fr-CA" sz="1600" dirty="0" err="1">
                <a:latin typeface="Montserrat" panose="00000500000000000000" pitchFamily="2" charset="0"/>
              </a:rPr>
              <a:t>tree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limited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of second-</a:t>
            </a:r>
            <a:r>
              <a:rPr lang="fr-CA" sz="1600" dirty="0" err="1">
                <a:latin typeface="Montserrat" panose="00000500000000000000" pitchFamily="2" charset="0"/>
              </a:rPr>
              <a:t>order</a:t>
            </a:r>
            <a:r>
              <a:rPr lang="fr-CA" sz="1600" dirty="0">
                <a:latin typeface="Montserrat" panose="00000500000000000000" pitchFamily="2" charset="0"/>
              </a:rPr>
              <a:t> approximation vs. the original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curve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E80F2D20-B831-58F2-7595-CE3882BB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305" y="1198388"/>
            <a:ext cx="412099" cy="41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FE74D-1B00-8ADF-7D4F-67B745F00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9" y="2564801"/>
            <a:ext cx="5158461" cy="3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F1244-6F40-6079-11D2-1CD0F4620356}"/>
              </a:ext>
            </a:extLst>
          </p:cNvPr>
          <p:cNvSpPr txBox="1"/>
          <p:nvPr/>
        </p:nvSpPr>
        <p:spPr>
          <a:xfrm>
            <a:off x="6218013" y="3429000"/>
            <a:ext cx="23476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 how the </a:t>
            </a:r>
            <a:r>
              <a:rPr lang="fr-CA" dirty="0" err="1"/>
              <a:t>binarization</a:t>
            </a:r>
            <a:r>
              <a:rPr lang="fr-CA" dirty="0"/>
              <a:t> </a:t>
            </a:r>
            <a:r>
              <a:rPr lang="fr-CA" dirty="0" err="1"/>
              <a:t>renders</a:t>
            </a:r>
            <a:r>
              <a:rPr lang="fr-CA" dirty="0"/>
              <a:t> the </a:t>
            </a:r>
            <a:r>
              <a:rPr lang="fr-CA" dirty="0" err="1"/>
              <a:t>features</a:t>
            </a:r>
            <a:r>
              <a:rPr lang="fr-CA" dirty="0"/>
              <a:t> </a:t>
            </a:r>
            <a:r>
              <a:rPr lang="fr-CA" dirty="0" err="1"/>
              <a:t>scale</a:t>
            </a:r>
            <a:r>
              <a:rPr lang="fr-CA" dirty="0"/>
              <a:t> and distribution invariant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D82F699-3513-832E-F7B6-D120A9306569}"/>
              </a:ext>
            </a:extLst>
          </p:cNvPr>
          <p:cNvSpPr/>
          <p:nvPr/>
        </p:nvSpPr>
        <p:spPr>
          <a:xfrm>
            <a:off x="4666967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Oblivious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oblivious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CA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E7221-DA05-7C18-5EAC-69AD87340CD5}"/>
              </a:ext>
            </a:extLst>
          </p:cNvPr>
          <p:cNvSpPr/>
          <p:nvPr/>
        </p:nvSpPr>
        <p:spPr>
          <a:xfrm>
            <a:off x="242556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Binary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sz="1600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binary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709E-E2A5-A24F-231F-EE269F5D24E6}"/>
              </a:ext>
            </a:extLst>
          </p:cNvPr>
          <p:cNvSpPr/>
          <p:nvPr/>
        </p:nvSpPr>
        <p:spPr>
          <a:xfrm>
            <a:off x="1814306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FF057-A878-1965-A5FD-1D09222B5698}"/>
              </a:ext>
            </a:extLst>
          </p:cNvPr>
          <p:cNvSpPr/>
          <p:nvPr/>
        </p:nvSpPr>
        <p:spPr>
          <a:xfrm>
            <a:off x="990781" y="2602234"/>
            <a:ext cx="823526" cy="416428"/>
          </a:xfrm>
          <a:prstGeom prst="rect">
            <a:avLst/>
          </a:prstGeom>
          <a:solidFill>
            <a:srgbClr val="2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feat-1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0236-1D81-D374-66AD-8417CC4C6942}"/>
              </a:ext>
            </a:extLst>
          </p:cNvPr>
          <p:cNvSpPr/>
          <p:nvPr/>
        </p:nvSpPr>
        <p:spPr>
          <a:xfrm>
            <a:off x="2637832" y="2602234"/>
            <a:ext cx="823526" cy="416428"/>
          </a:xfrm>
          <a:prstGeom prst="rect">
            <a:avLst/>
          </a:prstGeom>
          <a:solidFill>
            <a:srgbClr val="E56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8A206-0C81-C537-77C2-44356360373E}"/>
              </a:ext>
            </a:extLst>
          </p:cNvPr>
          <p:cNvSpPr/>
          <p:nvPr/>
        </p:nvSpPr>
        <p:spPr>
          <a:xfrm>
            <a:off x="603139" y="3319507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D0AC8-B4AA-33E8-9C31-7D01E04B7428}"/>
              </a:ext>
            </a:extLst>
          </p:cNvPr>
          <p:cNvSpPr/>
          <p:nvPr/>
        </p:nvSpPr>
        <p:spPr>
          <a:xfrm>
            <a:off x="1451692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BFB3C-6BE2-9EBE-EC6E-313668A01BF1}"/>
              </a:ext>
            </a:extLst>
          </p:cNvPr>
          <p:cNvSpPr/>
          <p:nvPr/>
        </p:nvSpPr>
        <p:spPr>
          <a:xfrm>
            <a:off x="2300245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8460-EAF0-0971-20C5-BBD79D81C64F}"/>
              </a:ext>
            </a:extLst>
          </p:cNvPr>
          <p:cNvSpPr/>
          <p:nvPr/>
        </p:nvSpPr>
        <p:spPr>
          <a:xfrm>
            <a:off x="3148798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6EC668-EE88-333F-0AC6-DAF0ED4445E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402544" y="2298817"/>
            <a:ext cx="823525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9EFCA-AAA3-B448-403E-EE44BB8DF30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226069" y="2298817"/>
            <a:ext cx="823526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D0E71-1E8F-DD77-8E26-A5CC16B5A9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049595" y="3018662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EBE6E-4408-EAA1-1273-C0A8E18393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40726" y="3018662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D357-4C3F-51B9-81E6-671C7A519B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02544" y="3018662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C2FF9-7FFA-E4B9-0D2E-C34365BE4D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637832" y="3018662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C2FAF7-F919-BF6A-5381-54BF90B4518F}"/>
              </a:ext>
            </a:extLst>
          </p:cNvPr>
          <p:cNvSpPr/>
          <p:nvPr/>
        </p:nvSpPr>
        <p:spPr>
          <a:xfrm>
            <a:off x="6210163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A84F3A-9988-B629-F04D-13A231362127}"/>
              </a:ext>
            </a:extLst>
          </p:cNvPr>
          <p:cNvSpPr/>
          <p:nvPr/>
        </p:nvSpPr>
        <p:spPr>
          <a:xfrm>
            <a:off x="5386638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B6A24-583D-1E6A-B787-3AB84C653330}"/>
              </a:ext>
            </a:extLst>
          </p:cNvPr>
          <p:cNvSpPr/>
          <p:nvPr/>
        </p:nvSpPr>
        <p:spPr>
          <a:xfrm>
            <a:off x="7033689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35AE8-958A-CFBC-3FA0-BFA694C45E66}"/>
              </a:ext>
            </a:extLst>
          </p:cNvPr>
          <p:cNvSpPr/>
          <p:nvPr/>
        </p:nvSpPr>
        <p:spPr>
          <a:xfrm>
            <a:off x="4998996" y="3311218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0848F-C011-4935-1EED-77A18E8490D0}"/>
              </a:ext>
            </a:extLst>
          </p:cNvPr>
          <p:cNvSpPr/>
          <p:nvPr/>
        </p:nvSpPr>
        <p:spPr>
          <a:xfrm>
            <a:off x="5847549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1296CE-6A77-38C1-560E-E550CB146520}"/>
              </a:ext>
            </a:extLst>
          </p:cNvPr>
          <p:cNvSpPr/>
          <p:nvPr/>
        </p:nvSpPr>
        <p:spPr>
          <a:xfrm>
            <a:off x="6696102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DE16E-0DF5-E09C-8AC4-E167291F97C0}"/>
              </a:ext>
            </a:extLst>
          </p:cNvPr>
          <p:cNvSpPr/>
          <p:nvPr/>
        </p:nvSpPr>
        <p:spPr>
          <a:xfrm>
            <a:off x="7544655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F1306-F42C-A626-8C4E-ED48F17D08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798401" y="2298817"/>
            <a:ext cx="823525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A8B54-A516-CC1E-3471-1BA2016E18B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621926" y="2298817"/>
            <a:ext cx="823526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A6519-A6BE-EF01-747A-A74831D8421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445452" y="3010373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33A1C-09F1-151D-8FAF-89EA556FC60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336583" y="3010373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5C7D5B-E2C7-633F-A166-719FD6E9D39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98401" y="3010373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457C37-026D-0AED-3907-8CF1C8629DB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033689" y="3010373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97C1-B0BE-1146-CDC9-745F6956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05C00E-039C-BEF7-124A-3241B43A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C7FCB-D93A-BF08-CC40-9D8A22FB14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D542-5F3D-B2E7-143B-4AAF0E8D41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E31559-F648-172D-8FC0-2E3C33258A6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MAE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394FFD-32BD-6A00-7A26-BFDF324A610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133362"/>
            <a:ext cx="3800313" cy="28502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B58F98-62AA-CDB4-CDEF-BFCF00A67D5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33362"/>
            <a:ext cx="3800313" cy="28502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96FF4-C9D2-2FCE-8C08-70ACC2F18A5C}"/>
              </a:ext>
            </a:extLst>
          </p:cNvPr>
          <p:cNvSpPr txBox="1"/>
          <p:nvPr/>
        </p:nvSpPr>
        <p:spPr>
          <a:xfrm>
            <a:off x="281616" y="3983596"/>
            <a:ext cx="815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Are the 2 first moments </a:t>
            </a:r>
            <a:r>
              <a:rPr lang="fr-CA" sz="1600" dirty="0" err="1"/>
              <a:t>needed</a:t>
            </a:r>
            <a:r>
              <a:rPr lang="fr-CA" sz="1600" dirty="0"/>
              <a:t> if all </a:t>
            </a:r>
            <a:r>
              <a:rPr lang="fr-CA" sz="1600" dirty="0" err="1"/>
              <a:t>we</a:t>
            </a:r>
            <a:r>
              <a:rPr lang="fr-CA" sz="1600" dirty="0"/>
              <a:t> </a:t>
            </a:r>
            <a:r>
              <a:rPr lang="fr-CA" sz="1600" dirty="0" err="1"/>
              <a:t>want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to move </a:t>
            </a:r>
            <a:r>
              <a:rPr lang="fr-CA" sz="1600" dirty="0" err="1"/>
              <a:t>predictions</a:t>
            </a:r>
            <a:r>
              <a:rPr lang="fr-CA" sz="1600" dirty="0"/>
              <a:t> </a:t>
            </a:r>
            <a:r>
              <a:rPr lang="fr-CA" sz="1600" dirty="0" err="1"/>
              <a:t>towards</a:t>
            </a:r>
            <a:r>
              <a:rPr lang="fr-CA" sz="1600" dirty="0"/>
              <a:t> the </a:t>
            </a:r>
            <a:r>
              <a:rPr lang="fr-CA" sz="1600" dirty="0" err="1"/>
              <a:t>mean</a:t>
            </a:r>
            <a:r>
              <a:rPr lang="fr-CA" sz="1600" dirty="0"/>
              <a:t>?</a:t>
            </a:r>
          </a:p>
          <a:p>
            <a:endParaRPr lang="en-CA" sz="1600" dirty="0"/>
          </a:p>
          <a:p>
            <a:r>
              <a:rPr lang="en-CA" sz="1600" dirty="0"/>
              <a:t>New perspective for tree-split gain: any metric derived from histogram statistics. </a:t>
            </a:r>
          </a:p>
          <a:p>
            <a:r>
              <a:rPr lang="en-CA" sz="1600" dirty="0"/>
              <a:t>For </a:t>
            </a:r>
            <a:r>
              <a:rPr lang="en-CA" sz="1600" i="1" dirty="0"/>
              <a:t>MAE proxy:</a:t>
            </a:r>
            <a:r>
              <a:rPr lang="en-CA" sz="1600" dirty="0"/>
              <a:t> gain = sum of absolute change in predicted value.</a:t>
            </a:r>
          </a:p>
          <a:p>
            <a:endParaRPr lang="en-CA" sz="1600" dirty="0"/>
          </a:p>
          <a:p>
            <a:r>
              <a:rPr lang="en-CA" sz="1600" dirty="0"/>
              <a:t>A single metric is needed, the residual: </a:t>
            </a:r>
            <a:r>
              <a:rPr lang="en-CA" sz="1600" b="1" i="1" dirty="0"/>
              <a:t>target - pred</a:t>
            </a:r>
          </a:p>
          <a:p>
            <a:endParaRPr lang="en-CA" sz="1600" dirty="0"/>
          </a:p>
          <a:p>
            <a:r>
              <a:rPr lang="en-CA" sz="1600" dirty="0"/>
              <a:t>Cannot work beyond depth 2 without a trick gain valuation: gains need to be derived from the context of the parent node statistics.</a:t>
            </a:r>
          </a:p>
        </p:txBody>
      </p:sp>
    </p:spTree>
    <p:extLst>
      <p:ext uri="{BB962C8B-B14F-4D97-AF65-F5344CB8AC3E}">
        <p14:creationId xmlns:p14="http://schemas.microsoft.com/office/powerpoint/2010/main" val="3605801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32DA-4171-A7F3-0700-F9EC2D98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4E6981-8CD9-F5F0-0BFB-1ACC2FCE81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8058-C685-39B7-42D0-4995BDE955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7F23-E45A-1F15-6AEB-1B04DB14E1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92C4F-D542-D12E-AB48-870115678D9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5C2F7E-2939-916F-E30E-453D3E7B5A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28" y="3866006"/>
            <a:ext cx="3448822" cy="2586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B070E8-6131-574E-315D-67F6DCA216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8" y="3882376"/>
            <a:ext cx="3405170" cy="2553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ECD778-2C81-BB20-A173-CBEA986E4353}"/>
              </a:ext>
            </a:extLst>
          </p:cNvPr>
          <p:cNvSpPr txBox="1"/>
          <p:nvPr/>
        </p:nvSpPr>
        <p:spPr>
          <a:xfrm>
            <a:off x="281616" y="1195294"/>
            <a:ext cx="823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All </a:t>
            </a:r>
            <a:r>
              <a:rPr lang="fr-CA" sz="1600" dirty="0" err="1">
                <a:latin typeface="Montserrat" panose="00000500000000000000" pitchFamily="2" charset="0"/>
              </a:rPr>
              <a:t>other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things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equal</a:t>
            </a:r>
            <a:r>
              <a:rPr lang="fr-CA" sz="1600" dirty="0">
                <a:latin typeface="Montserrat" panose="00000500000000000000" pitchFamily="2" charset="0"/>
              </a:rPr>
              <a:t>, the gain for </a:t>
            </a:r>
            <a:r>
              <a:rPr lang="fr-CA" sz="1600" dirty="0" err="1">
                <a:latin typeface="Montserrat" panose="00000500000000000000" pitchFamily="2" charset="0"/>
              </a:rPr>
              <a:t>two</a:t>
            </a:r>
            <a:r>
              <a:rPr lang="fr-CA" sz="1600" dirty="0">
                <a:latin typeface="Montserrat" panose="00000500000000000000" pitchFamily="2" charset="0"/>
              </a:rPr>
              <a:t> split candidates </a:t>
            </a:r>
            <a:r>
              <a:rPr lang="fr-CA" sz="1600" dirty="0" err="1">
                <a:latin typeface="Montserrat" panose="00000500000000000000" pitchFamily="2" charset="0"/>
              </a:rPr>
              <a:t>will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</a:t>
            </a:r>
            <a:r>
              <a:rPr lang="fr-CA" sz="1600" dirty="0">
                <a:latin typeface="Montserrat" panose="00000500000000000000" pitchFamily="2" charset="0"/>
              </a:rPr>
              <a:t> the </a:t>
            </a:r>
            <a:r>
              <a:rPr lang="fr-CA" sz="1600" dirty="0" err="1">
                <a:latin typeface="Montserrat" panose="00000500000000000000" pitchFamily="2" charset="0"/>
              </a:rPr>
              <a:t>same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regardless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observations </a:t>
            </a:r>
            <a:r>
              <a:rPr lang="fr-CA" sz="1600" dirty="0" err="1">
                <a:latin typeface="Montserrat" panose="00000500000000000000" pitchFamily="2" charset="0"/>
              </a:rPr>
              <a:t>within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each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In </a:t>
            </a:r>
            <a:r>
              <a:rPr lang="fr-CA" sz="1600" dirty="0" err="1">
                <a:latin typeface="Montserrat" panose="00000500000000000000" pitchFamily="2" charset="0"/>
              </a:rPr>
              <a:t>regular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regression</a:t>
            </a:r>
            <a:r>
              <a:rPr lang="fr-CA" sz="1600" dirty="0">
                <a:latin typeface="Montserrat" panose="00000500000000000000" pitchFamily="2" charset="0"/>
              </a:rPr>
              <a:t>, 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entirely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driven</a:t>
            </a:r>
            <a:r>
              <a:rPr lang="fr-CA" sz="1600" dirty="0">
                <a:latin typeface="Montserrat" panose="00000500000000000000" pitchFamily="2" charset="0"/>
              </a:rPr>
              <a:t> by the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 of observations. 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3F901-D2A0-C47A-6B05-EEB43806249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8" y="2272512"/>
            <a:ext cx="5051270" cy="16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38964</TotalTime>
  <Words>721</Words>
  <Application>Microsoft Office PowerPoint</Application>
  <PresentationFormat>On-screen Show (4:3)</PresentationFormat>
  <Paragraphs>224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Algo Overview</vt:lpstr>
      <vt:lpstr>Tree Bagging</vt:lpstr>
      <vt:lpstr>Tree Bagging</vt:lpstr>
      <vt:lpstr>Algo – Histogram-based</vt:lpstr>
      <vt:lpstr>Oblivious Tree Structure</vt:lpstr>
      <vt:lpstr>Loss Without Gradients - MAE</vt:lpstr>
      <vt:lpstr>Loss Without Gradients - Credibility</vt:lpstr>
      <vt:lpstr>Loss Without Gradients - Credibility</vt:lpstr>
      <vt:lpstr>Training Performance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1201</cp:revision>
  <cp:lastPrinted>2023-12-05T15:07:40Z</cp:lastPrinted>
  <dcterms:created xsi:type="dcterms:W3CDTF">2019-12-19T22:50:01Z</dcterms:created>
  <dcterms:modified xsi:type="dcterms:W3CDTF">2025-07-20T17:37:58Z</dcterms:modified>
</cp:coreProperties>
</file>