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534" r:id="rId2"/>
    <p:sldId id="512" r:id="rId3"/>
    <p:sldId id="561" r:id="rId4"/>
    <p:sldId id="550" r:id="rId5"/>
    <p:sldId id="551" r:id="rId6"/>
    <p:sldId id="542" r:id="rId7"/>
    <p:sldId id="554" r:id="rId8"/>
    <p:sldId id="553" r:id="rId9"/>
    <p:sldId id="552" r:id="rId10"/>
    <p:sldId id="557" r:id="rId11"/>
    <p:sldId id="558" r:id="rId12"/>
    <p:sldId id="559" r:id="rId13"/>
    <p:sldId id="560" r:id="rId14"/>
    <p:sldId id="549" r:id="rId15"/>
    <p:sldId id="543" r:id="rId1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1A5"/>
    <a:srgbClr val="454E56"/>
    <a:srgbClr val="F9F9F9"/>
    <a:srgbClr val="26A671"/>
    <a:srgbClr val="E5616C"/>
    <a:srgbClr val="56B6C2"/>
    <a:srgbClr val="F0F3F7"/>
    <a:srgbClr val="C9CCD1"/>
    <a:srgbClr val="033572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386" y="26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8078-1EDC-912D-63D8-786E458A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405AA-8635-03DB-E6B0-97EFBF0DB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EC81F-6F35-3A2F-5925-6B0C4FF8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A184-CA77-84C2-DA0B-826898878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7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C17B-B94F-91B2-D06A-FF417F8D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9C74E-6F35-EF5D-22E4-72C0F4FB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3B99D-75AF-93E8-341A-6BA244A88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B479-3F4B-E9C3-BDB4-9C942E0C6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5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B46E-7267-47CC-8F19-C40B6A8A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158E-A035-15E3-C078-185681B0D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676E0-649E-FBD9-B45F-B88E3612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94BF-CC5C-CDB2-841A-A5EC55303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2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5EB0-D7FA-FF65-170D-86656524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83229-79FD-4214-CDC2-00F6285A1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5636-EDD4-09F6-922F-71E40924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41CD-50F4-0F7D-029A-0236EC7E9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0B95B-034E-FF75-957C-8174F2A2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674E0-DAC6-2526-816B-72618E5F8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3C3D7-096E-1728-C541-B5B7C9484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E056-F60F-0372-7DBD-2B9698724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5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CD43-CE8F-7EB3-BB78-B77EC06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5081D-16F1-CF3B-BC09-C51A3674D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DAB-897E-5E56-DBB6-A3989825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3C0-A505-161E-6F27-CB4DEB08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9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3AF9-0605-8257-65C4-10793E0B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F68D-AE04-BA09-795D-99045DE7B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CF61C-ACEB-7673-73D3-C2C8847F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39DD-BC2C-C74E-995C-4F171B7B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5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857A-D19B-A134-98EF-137C0333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C604-ED4E-5C67-CD75-1CDE538EC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14714-5414-B1F3-E687-EB670BC1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C845-FB28-9CDE-720B-2136DEF6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62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57A-F8B5-5FB7-0ED4-361A34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347D2-451D-E603-B412-7EF231591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B4DB4-7E7B-D7DE-FFCD-A8B2F53F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F8B5-23A3-EA4D-CC74-8537AA80A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8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E7C5-91D9-334B-F66D-83EC9D6B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1F6D-582D-4591-29B2-1D90F106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C9D0-B8B0-FF42-3C9D-4DFD0C85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A351-5A21-8CC9-F9C0-8957539DB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1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2025-07-24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2025-07-24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2025-07-24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4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vovest/EvoTrees.jl/issues/288" TargetMode="External"/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29.xml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EvoTrees.jl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Efficient Boosted Trees on CPUs &amp; GPUs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C2E147-D22D-7990-A405-523DF790E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50" y="4320989"/>
            <a:ext cx="2037230" cy="203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97C1-B0BE-1146-CDC9-745F6956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905C00E-039C-BEF7-124A-3241B43A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C7FCB-D93A-BF08-CC40-9D8A22FB14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D542-5F3D-B2E7-143B-4AAF0E8D411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E31559-F648-172D-8FC0-2E3C33258A6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MAE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96FF4-C9D2-2FCE-8C08-70ACC2F18A5C}"/>
              </a:ext>
            </a:extLst>
          </p:cNvPr>
          <p:cNvSpPr txBox="1"/>
          <p:nvPr/>
        </p:nvSpPr>
        <p:spPr>
          <a:xfrm>
            <a:off x="281616" y="3983596"/>
            <a:ext cx="815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Are the 2 first moments </a:t>
            </a:r>
            <a:r>
              <a:rPr lang="fr-CA" sz="1600" dirty="0" err="1"/>
              <a:t>needed</a:t>
            </a:r>
            <a:r>
              <a:rPr lang="fr-CA" sz="1600" dirty="0"/>
              <a:t> if all </a:t>
            </a:r>
            <a:r>
              <a:rPr lang="fr-CA" sz="1600" dirty="0" err="1"/>
              <a:t>we</a:t>
            </a:r>
            <a:r>
              <a:rPr lang="fr-CA" sz="1600" dirty="0"/>
              <a:t> </a:t>
            </a:r>
            <a:r>
              <a:rPr lang="fr-CA" sz="1600" dirty="0" err="1"/>
              <a:t>want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to move </a:t>
            </a:r>
            <a:r>
              <a:rPr lang="fr-CA" sz="1600" dirty="0" err="1"/>
              <a:t>prediction</a:t>
            </a:r>
            <a:r>
              <a:rPr lang="fr-CA" sz="1600" dirty="0"/>
              <a:t> </a:t>
            </a:r>
            <a:r>
              <a:rPr lang="fr-CA" sz="1600" dirty="0" err="1"/>
              <a:t>towards</a:t>
            </a:r>
            <a:r>
              <a:rPr lang="fr-CA" sz="1600" dirty="0"/>
              <a:t> the </a:t>
            </a:r>
            <a:r>
              <a:rPr lang="fr-CA" sz="1600" dirty="0" err="1"/>
              <a:t>mean</a:t>
            </a:r>
            <a:r>
              <a:rPr lang="fr-CA" sz="1600" dirty="0"/>
              <a:t>?</a:t>
            </a:r>
          </a:p>
          <a:p>
            <a:endParaRPr lang="en-CA" sz="1600" dirty="0"/>
          </a:p>
          <a:p>
            <a:r>
              <a:rPr lang="en-CA" sz="1600" dirty="0"/>
              <a:t>Alternative perspective for tree-split gain: any metric derived from histogram statistics. </a:t>
            </a:r>
          </a:p>
          <a:p>
            <a:r>
              <a:rPr lang="en-CA" sz="1600" dirty="0"/>
              <a:t>For </a:t>
            </a:r>
            <a:r>
              <a:rPr lang="en-CA" sz="1600" i="1" dirty="0"/>
              <a:t>MAE proxy:</a:t>
            </a:r>
            <a:r>
              <a:rPr lang="en-CA" sz="1600" dirty="0"/>
              <a:t> gain = sum of absolute change in predicted value.</a:t>
            </a:r>
          </a:p>
          <a:p>
            <a:endParaRPr lang="en-CA" sz="1600" dirty="0"/>
          </a:p>
          <a:p>
            <a:r>
              <a:rPr lang="en-CA" sz="1600" dirty="0"/>
              <a:t>A single metric is needed, the residual: </a:t>
            </a:r>
            <a:r>
              <a:rPr lang="en-CA" sz="1600" b="1" i="1" dirty="0"/>
              <a:t>target - pred</a:t>
            </a:r>
          </a:p>
          <a:p>
            <a:endParaRPr lang="en-CA" sz="1600" dirty="0"/>
          </a:p>
          <a:p>
            <a:r>
              <a:rPr lang="en-CA" sz="1600" dirty="0"/>
              <a:t>Cannot work beyond depth 2 without a trick gain valuation: gains need to be derived from the context of the parent node statistics.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03B53-A1AA-41CC-B4CA-CE8BB41C3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133361"/>
            <a:ext cx="3800314" cy="28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E6C6B-E79E-29E8-7591-1757FC775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2" y="1133361"/>
            <a:ext cx="3800314" cy="28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32DA-4171-A7F3-0700-F9EC2D98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4E6981-8CD9-F5F0-0BFB-1ACC2FCE81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98058-C685-39B7-42D0-4995BDE955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B7F23-E45A-1F15-6AEB-1B04DB14E1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B92C4F-D542-D12E-AB48-870115678D9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CD778-2C81-BB20-A173-CBEA986E4353}"/>
              </a:ext>
            </a:extLst>
          </p:cNvPr>
          <p:cNvSpPr txBox="1"/>
          <p:nvPr/>
        </p:nvSpPr>
        <p:spPr>
          <a:xfrm>
            <a:off x="281616" y="1195294"/>
            <a:ext cx="823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All </a:t>
            </a:r>
            <a:r>
              <a:rPr lang="fr-CA" sz="1600" dirty="0" err="1">
                <a:latin typeface="Montserrat" panose="00000500000000000000" pitchFamily="2" charset="0"/>
              </a:rPr>
              <a:t>other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things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equal</a:t>
            </a:r>
            <a:r>
              <a:rPr lang="fr-CA" sz="1600" dirty="0">
                <a:latin typeface="Montserrat" panose="00000500000000000000" pitchFamily="2" charset="0"/>
              </a:rPr>
              <a:t>, the gain for </a:t>
            </a:r>
            <a:r>
              <a:rPr lang="fr-CA" sz="1600" dirty="0" err="1">
                <a:latin typeface="Montserrat" panose="00000500000000000000" pitchFamily="2" charset="0"/>
              </a:rPr>
              <a:t>two</a:t>
            </a:r>
            <a:r>
              <a:rPr lang="fr-CA" sz="1600" dirty="0">
                <a:latin typeface="Montserrat" panose="00000500000000000000" pitchFamily="2" charset="0"/>
              </a:rPr>
              <a:t> split candidates </a:t>
            </a:r>
            <a:r>
              <a:rPr lang="fr-CA" sz="1600" dirty="0" err="1">
                <a:latin typeface="Montserrat" panose="00000500000000000000" pitchFamily="2" charset="0"/>
              </a:rPr>
              <a:t>will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</a:t>
            </a:r>
            <a:r>
              <a:rPr lang="fr-CA" sz="1600" dirty="0">
                <a:latin typeface="Montserrat" panose="00000500000000000000" pitchFamily="2" charset="0"/>
              </a:rPr>
              <a:t> the </a:t>
            </a:r>
            <a:r>
              <a:rPr lang="fr-CA" sz="1600" dirty="0" err="1">
                <a:latin typeface="Montserrat" panose="00000500000000000000" pitchFamily="2" charset="0"/>
              </a:rPr>
              <a:t>same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regardless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observations </a:t>
            </a:r>
            <a:r>
              <a:rPr lang="fr-CA" sz="1600" dirty="0" err="1">
                <a:latin typeface="Montserrat" panose="00000500000000000000" pitchFamily="2" charset="0"/>
              </a:rPr>
              <a:t>within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each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In </a:t>
            </a:r>
            <a:r>
              <a:rPr lang="fr-CA" sz="1600" dirty="0" err="1">
                <a:latin typeface="Montserrat" panose="00000500000000000000" pitchFamily="2" charset="0"/>
              </a:rPr>
              <a:t>regular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regression</a:t>
            </a:r>
            <a:r>
              <a:rPr lang="fr-CA" sz="1600" dirty="0">
                <a:latin typeface="Montserrat" panose="00000500000000000000" pitchFamily="2" charset="0"/>
              </a:rPr>
              <a:t>, 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entirely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driven</a:t>
            </a:r>
            <a:r>
              <a:rPr lang="fr-CA" sz="1600" dirty="0">
                <a:latin typeface="Montserrat" panose="00000500000000000000" pitchFamily="2" charset="0"/>
              </a:rPr>
              <a:t> by the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 of observations. 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3F901-D2A0-C47A-6B05-EEB438062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8" y="2272512"/>
            <a:ext cx="5051270" cy="1683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0441A-16BE-2C2B-FF1B-01544F0D8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" y="3849637"/>
            <a:ext cx="3448822" cy="2586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40851-2E83-6F80-929C-2DF0B01C9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23" y="3849637"/>
            <a:ext cx="3448822" cy="25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5F73-0319-658F-D0AF-3885DA1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12C2078-2311-3137-A32E-B23C261EF8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39EDE-6ED0-7398-7F53-BDE63BA735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D83F-E515-9940-552E-6C7F8384619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C6EB00-D83F-C952-813B-DE0C15BDCA0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1BD23-4734-B83C-F89C-614B1029257C}"/>
              </a:ext>
            </a:extLst>
          </p:cNvPr>
          <p:cNvSpPr txBox="1"/>
          <p:nvPr/>
        </p:nvSpPr>
        <p:spPr>
          <a:xfrm>
            <a:off x="281616" y="1195294"/>
            <a:ext cx="823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derived</a:t>
            </a:r>
            <a:r>
              <a:rPr lang="fr-CA" sz="1600" dirty="0">
                <a:latin typeface="Montserrat" panose="00000500000000000000" pitchFamily="2" charset="0"/>
              </a:rPr>
              <a:t> as the </a:t>
            </a:r>
            <a:r>
              <a:rPr lang="fr-CA" sz="1600" dirty="0" err="1">
                <a:latin typeface="Montserrat" panose="00000500000000000000" pitchFamily="2" charset="0"/>
              </a:rPr>
              <a:t>credibility-adjusted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r>
              <a:rPr lang="fr-CA" sz="1600" dirty="0" err="1">
                <a:latin typeface="Montserrat" panose="00000500000000000000" pitchFamily="2" charset="0"/>
              </a:rPr>
              <a:t>Credibility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inversely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proportional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leaf’s</a:t>
            </a:r>
            <a:r>
              <a:rPr lang="fr-CA" sz="1600" dirty="0">
                <a:latin typeface="Montserrat" panose="00000500000000000000" pitchFamily="2" charset="0"/>
              </a:rPr>
              <a:t> observations.</a:t>
            </a:r>
          </a:p>
          <a:p>
            <a:r>
              <a:rPr lang="fr-CA" sz="1600" dirty="0">
                <a:latin typeface="Montserrat SemiBold" panose="00000700000000000000" pitchFamily="2" charset="0"/>
              </a:rPr>
              <a:t>	</a:t>
            </a:r>
            <a:r>
              <a:rPr lang="fr-CA" sz="1600" i="1" dirty="0">
                <a:latin typeface="Montserrat SemiBold" panose="00000700000000000000" pitchFamily="2" charset="0"/>
              </a:rPr>
              <a:t>Z = VHM / (VHM + EVPV)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Variance of the Hypothetical Means (VHM)</a:t>
            </a:r>
            <a:r>
              <a:rPr lang="en-US" sz="1600" dirty="0">
                <a:latin typeface="Montserrat" panose="00000500000000000000" pitchFamily="2" charset="0"/>
              </a:rPr>
              <a:t>: if large differences between candidate means are expected, a greater credibility is assigned.</a:t>
            </a:r>
          </a:p>
          <a:p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Expected Value of the Process Variance (EVPV)</a:t>
            </a:r>
            <a:r>
              <a:rPr lang="en-US" sz="1600" dirty="0">
                <a:latin typeface="Montserrat" panose="00000500000000000000" pitchFamily="2" charset="0"/>
              </a:rPr>
              <a:t>: if the data generation process of a given candidate has high volatility, a lower credibility is assigned.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E0A42-2D62-8CE6-6808-CC6DF2E7B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07128"/>
            <a:ext cx="3705575" cy="2779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62DAF-F7DF-3A9B-1765-AE0B2DEA4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61" y="3707127"/>
            <a:ext cx="3705575" cy="2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D688-5244-DB9C-EA48-38C9E1936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97A77C-F1F3-244F-7EDD-31BD44DC2A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C020-FFE4-208A-341B-CE3405AC238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D17B24-EDFD-9017-F075-6C0E9B7E0F8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Performance Benchmarks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C778D-3163-3B1A-DA5E-FBADCC829097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MSE </a:t>
            </a:r>
            <a:r>
              <a:rPr lang="fr-CA" b="1" dirty="0" err="1">
                <a:latin typeface="Montserrat" panose="00000500000000000000" pitchFamily="2" charset="0"/>
              </a:rPr>
              <a:t>metrics</a:t>
            </a:r>
            <a:r>
              <a:rPr lang="fr-CA" b="1" dirty="0">
                <a:latin typeface="Montserrat" panose="00000500000000000000" pitchFamily="2" charset="0"/>
              </a:rPr>
              <a:t> on </a:t>
            </a:r>
            <a:r>
              <a:rPr lang="fr-CA" b="1" dirty="0" err="1">
                <a:latin typeface="Montserrat" panose="00000500000000000000" pitchFamily="2" charset="0"/>
              </a:rPr>
              <a:t>regression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fr-CA" b="1" dirty="0" err="1">
                <a:latin typeface="Montserrat" panose="00000500000000000000" pitchFamily="2" charset="0"/>
              </a:rPr>
              <a:t>problems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A70901-907B-AC40-F8AD-77D333602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04964"/>
              </p:ext>
            </p:extLst>
          </p:nvPr>
        </p:nvGraphicFramePr>
        <p:xfrm>
          <a:off x="1249841" y="2065800"/>
          <a:ext cx="5479384" cy="187955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0938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087718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3920984751"/>
                    </a:ext>
                  </a:extLst>
                </a:gridCol>
              </a:tblGrid>
              <a:tr h="31937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cred_var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cred_std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boston</a:t>
                      </a:r>
                      <a:endParaRPr lang="en-CA" sz="1400" b="0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6.3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5.71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5.43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msrank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yahoo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0.565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33B9D4-09D2-FC56-2E36-A40FD0066B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7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GPU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Montserrat" panose="00000500000000000000" pitchFamily="2" charset="0"/>
              </a:rPr>
              <a:t>SciML’s</a:t>
            </a:r>
            <a:r>
              <a:rPr lang="en-CA" dirty="0">
                <a:latin typeface="Montserrat" panose="00000500000000000000" pitchFamily="2" charset="0"/>
              </a:rPr>
              <a:t> small grant to bring GPU at 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 level (USD 1,500)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  <a:hlinkClick r:id="rId8"/>
              </a:rPr>
              <a:t>https://github.com/Evovest/EvoTrees.jl/issues/288</a:t>
            </a:r>
            <a:endParaRPr lang="en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Multi-target support</a:t>
            </a:r>
            <a:endParaRPr lang="en-CA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Tree structure where leaves generate a vector of predictions, one for each of the multiple target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0D1D3-6EE5-0060-602F-B53FB786FD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C5D14-9C40-D76A-1319-2D88FE70A6AD}"/>
              </a:ext>
            </a:extLst>
          </p:cNvPr>
          <p:cNvSpPr/>
          <p:nvPr/>
        </p:nvSpPr>
        <p:spPr>
          <a:xfrm>
            <a:off x="1040416" y="3613967"/>
            <a:ext cx="3358068" cy="15733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EvoTrees.fit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config,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dtrain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;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rgbClr val="4571A5"/>
                </a:solidFill>
                <a:latin typeface="Montserrat SemiBold" panose="00000700000000000000" pitchFamily="2" charset="0"/>
              </a:rPr>
              <a:t>target_name</a:t>
            </a:r>
            <a:r>
              <a:rPr lang="fr-CA" sz="1600" dirty="0">
                <a:solidFill>
                  <a:srgbClr val="4571A5"/>
                </a:solidFill>
                <a:latin typeface="Montserrat SemiBold" panose="00000700000000000000" pitchFamily="2" charset="0"/>
              </a:rPr>
              <a:t> = [y1, y2, y3]</a:t>
            </a:r>
            <a:r>
              <a:rPr lang="fr-CA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Key operations of the Boosted Trees learning algo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And Performance tricks used by EvoTrees.jl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Latest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Tree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Oblivious trees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Alternatives to gradient-based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mean-absolute-error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volatility-adjusted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Future development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Improved GPU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Multi-target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Enhanced support of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panose="00000500000000000000" pitchFamily="2" charset="0"/>
              </a:rPr>
              <a:t>Autodiff</a:t>
            </a:r>
            <a:r>
              <a:rPr lang="en-US" sz="1600" dirty="0">
                <a:latin typeface="Montserrat" panose="00000500000000000000" pitchFamily="2" charset="0"/>
              </a:rPr>
              <a:t> support</a:t>
            </a:r>
            <a:endParaRPr lang="en-CA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2857-B9C6-2677-6105-844E03094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768EF4-0235-3CB0-77C4-E5C0F898BD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CE957-0099-02D4-B7B7-17ECC13DDD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F5EB6-0AD8-DAC7-1A02-AA84BCD6D9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E6BD2C-96A6-57E3-90D2-B11799AECCC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4A947-6D06-85E6-C442-34C669524DD2}"/>
              </a:ext>
            </a:extLst>
          </p:cNvPr>
          <p:cNvSpPr txBox="1"/>
          <p:nvPr/>
        </p:nvSpPr>
        <p:spPr>
          <a:xfrm>
            <a:off x="0" y="2062844"/>
            <a:ext cx="9144000" cy="83099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Row │ Survived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Pclass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Sex     Age 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SibSp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Parch  Fare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Age_ismissing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 │ Int64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Cat…    Float64  Int64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Float64  Bool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─────┼─────────────────────────────────────────────────────────────────────────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1 │        0       1  male       29.0      0      0  30.0            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B9D5C-34CB-E37A-0622-711A4E8413E9}"/>
              </a:ext>
            </a:extLst>
          </p:cNvPr>
          <p:cNvSpPr txBox="1"/>
          <p:nvPr/>
        </p:nvSpPr>
        <p:spPr>
          <a:xfrm>
            <a:off x="0" y="3144715"/>
            <a:ext cx="9144000" cy="3160481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 =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EvoTreeRegressor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loss=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: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logloss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nrounds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early_stopping_rounds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eta=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0.05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max_depth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b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model =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EvoTrees.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fit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dtrain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target_name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feature_names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print_every_n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pred = 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model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BED1A-1472-F6E5-2091-F78E71E3AA77}"/>
              </a:ext>
            </a:extLst>
          </p:cNvPr>
          <p:cNvSpPr txBox="1"/>
          <p:nvPr/>
        </p:nvSpPr>
        <p:spPr>
          <a:xfrm>
            <a:off x="281616" y="1099671"/>
            <a:ext cx="82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MLJ compliant API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FF43B-4453-C276-5665-4484CE54F8CD}"/>
              </a:ext>
            </a:extLst>
          </p:cNvPr>
          <p:cNvSpPr txBox="1"/>
          <p:nvPr/>
        </p:nvSpPr>
        <p:spPr>
          <a:xfrm>
            <a:off x="3536893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feature_names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2D4C7-CA0F-49FE-C5AC-498032336275}"/>
              </a:ext>
            </a:extLst>
          </p:cNvPr>
          <p:cNvSpPr txBox="1"/>
          <p:nvPr/>
        </p:nvSpPr>
        <p:spPr>
          <a:xfrm>
            <a:off x="402775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target_name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685AC55-CC10-E7A4-0FCB-B79141060688}"/>
              </a:ext>
            </a:extLst>
          </p:cNvPr>
          <p:cNvSpPr/>
          <p:nvPr/>
        </p:nvSpPr>
        <p:spPr>
          <a:xfrm rot="5400000" flipH="1">
            <a:off x="1355355" y="1522293"/>
            <a:ext cx="144771" cy="1014007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3BDC6EE-B790-C969-4D68-863FEEDADCA0}"/>
              </a:ext>
            </a:extLst>
          </p:cNvPr>
          <p:cNvSpPr/>
          <p:nvPr/>
        </p:nvSpPr>
        <p:spPr>
          <a:xfrm rot="5400000" flipH="1">
            <a:off x="4489472" y="-564025"/>
            <a:ext cx="144773" cy="5163672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52D75A-0C40-2FA6-5D91-E4A81492E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60" y="3138292"/>
            <a:ext cx="4222540" cy="31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17C0-67E7-B18D-A2A7-6E75D85F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4848232-09FB-9FA1-0B80-2E956E6D0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86474-4D54-A0DC-8EDA-E313FBF6E9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25F3-45D0-E16E-E127-00F5194E0F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FBA846-DF9A-02F8-FAFB-8BEF40D68F8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3EF6-858A-AA1B-118E-DB6873E09E0F}"/>
              </a:ext>
            </a:extLst>
          </p:cNvPr>
          <p:cNvSpPr txBox="1"/>
          <p:nvPr/>
        </p:nvSpPr>
        <p:spPr>
          <a:xfrm>
            <a:off x="281616" y="1065131"/>
            <a:ext cx="8284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Montserrat SemiBold" panose="00000700000000000000" pitchFamily="2" charset="0"/>
              </a:rPr>
              <a:t>Boosted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E09-3540-42FB-557A-B1CBA80FB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8" y="1946552"/>
            <a:ext cx="4482352" cy="336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86222-D5FC-36CB-36EB-7CF381DBE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" y="1946553"/>
            <a:ext cx="4482352" cy="3361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F6C08-3062-6EBC-47DD-20F875E2D83C}"/>
              </a:ext>
            </a:extLst>
          </p:cNvPr>
          <p:cNvSpPr txBox="1"/>
          <p:nvPr/>
        </p:nvSpPr>
        <p:spPr>
          <a:xfrm>
            <a:off x="472141" y="55222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/>
              <a:t>tree</a:t>
            </a:r>
            <a:r>
              <a:rPr lang="fr-CA" b="1" dirty="0"/>
              <a:t> #1 = </a:t>
            </a:r>
            <a:r>
              <a:rPr lang="fr-CA" b="1" dirty="0" err="1"/>
              <a:t>bias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157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AC9E-E0A7-E46A-BCC5-532EE73B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8177324-6197-B0DE-0D5E-11844E0C45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14749-43F7-B63B-94CF-D415E2469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E89F-11CA-3D4D-26F2-CD47EFB9A2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C99A72-1D4A-FA25-3DAF-CEB73DF26B8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8872-C44D-9140-EA81-BFC552C58825}"/>
              </a:ext>
            </a:extLst>
          </p:cNvPr>
          <p:cNvSpPr txBox="1"/>
          <p:nvPr/>
        </p:nvSpPr>
        <p:spPr>
          <a:xfrm>
            <a:off x="281616" y="1241362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panose="00000500000000000000" pitchFamily="2" charset="0"/>
              </a:rPr>
              <a:t>A core methodology for fast training used by all performant implementations (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LightGBM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CatBoost</a:t>
            </a:r>
            <a:r>
              <a:rPr lang="en-CA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50824-8691-DEEC-B4A4-43ADA952F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949248"/>
            <a:ext cx="5715042" cy="4286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F1244-6F40-6079-11D2-1CD0F4620356}"/>
              </a:ext>
            </a:extLst>
          </p:cNvPr>
          <p:cNvSpPr txBox="1"/>
          <p:nvPr/>
        </p:nvSpPr>
        <p:spPr>
          <a:xfrm>
            <a:off x="6218013" y="3429000"/>
            <a:ext cx="234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 how the </a:t>
            </a:r>
            <a:r>
              <a:rPr lang="fr-CA" dirty="0" err="1"/>
              <a:t>binarization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in </a:t>
            </a:r>
            <a:r>
              <a:rPr lang="fr-CA" dirty="0" err="1"/>
              <a:t>features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scale</a:t>
            </a:r>
            <a:r>
              <a:rPr lang="fr-CA" dirty="0"/>
              <a:t> and distribution invariant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Training Speed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0016"/>
              </p:ext>
            </p:extLst>
          </p:nvPr>
        </p:nvGraphicFramePr>
        <p:xfrm>
          <a:off x="1130032" y="1718501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558934416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-39%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CPU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223F29-3AC2-AEDD-5C3A-A2C7399C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4410"/>
              </p:ext>
            </p:extLst>
          </p:nvPr>
        </p:nvGraphicFramePr>
        <p:xfrm>
          <a:off x="1124055" y="4189397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0.66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17.98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68%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3.53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3.19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8.58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55%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21.56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27.49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-11%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65.96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49.85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12%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A402C-A9C7-D6E5-A6F4-01023DB1309A}"/>
              </a:ext>
            </a:extLst>
          </p:cNvPr>
          <p:cNvSpPr txBox="1"/>
          <p:nvPr/>
        </p:nvSpPr>
        <p:spPr>
          <a:xfrm>
            <a:off x="457121" y="3764927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GPU</a:t>
            </a:r>
            <a:endParaRPr lang="en-CA" b="1" dirty="0"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D222A-E2B7-5A8E-40DE-1AB31226AE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840-8F45-D032-0A01-FC8F1190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D7D42E-2B33-C944-9523-A634D65323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86923-8C24-14E4-949D-548CF80B1A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657B-CF4C-6939-76F0-07E39330EE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BFAA0-4D58-99A0-034F-83248D86F81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A7A7-9DFE-3D46-EFF3-D28D4095F3C9}"/>
              </a:ext>
            </a:extLst>
          </p:cNvPr>
          <p:cNvSpPr txBox="1"/>
          <p:nvPr/>
        </p:nvSpPr>
        <p:spPr>
          <a:xfrm>
            <a:off x="281616" y="1236466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Tree</a:t>
            </a:r>
            <a:r>
              <a:rPr lang="fr-CA" dirty="0">
                <a:latin typeface="Montserrat" panose="00000500000000000000" pitchFamily="2" charset="0"/>
              </a:rPr>
              <a:t> bagging </a:t>
            </a:r>
            <a:r>
              <a:rPr lang="fr-CA" dirty="0" err="1">
                <a:latin typeface="Montserrat" panose="00000500000000000000" pitchFamily="2" charset="0"/>
              </a:rPr>
              <a:t>allows</a:t>
            </a:r>
            <a:r>
              <a:rPr lang="fr-CA" dirty="0">
                <a:latin typeface="Montserrat" panose="00000500000000000000" pitchFamily="2" charset="0"/>
              </a:rPr>
              <a:t> to train </a:t>
            </a:r>
            <a:r>
              <a:rPr lang="fr-CA" dirty="0" err="1">
                <a:latin typeface="Montserrat" panose="00000500000000000000" pitchFamily="2" charset="0"/>
              </a:rPr>
              <a:t>models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RandomForest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3506-8820-F946-2445-00B0DE79A293}"/>
              </a:ext>
            </a:extLst>
          </p:cNvPr>
          <p:cNvSpPr txBox="1"/>
          <p:nvPr/>
        </p:nvSpPr>
        <p:spPr>
          <a:xfrm>
            <a:off x="0" y="1851065"/>
            <a:ext cx="9144000" cy="1815882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tree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tree_size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for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bag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bag_size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subsample_row_cols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 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grow_tree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predict!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end</a:t>
            </a:r>
            <a:endParaRPr lang="en-CA" sz="140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DC9C5-8F28-4DED-D517-B42BB0597C26}"/>
              </a:ext>
            </a:extLst>
          </p:cNvPr>
          <p:cNvSpPr txBox="1"/>
          <p:nvPr/>
        </p:nvSpPr>
        <p:spPr>
          <a:xfrm>
            <a:off x="0" y="3975883"/>
            <a:ext cx="9144000" cy="2031325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bagging_size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eta=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row_sample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col_sample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loss=</a:t>
            </a:r>
            <a:r>
              <a:rPr lang="en-CA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95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E67-58A3-FBDC-65CE-AFCE681E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5B17F5-1C91-CEB0-1B96-8E8AC447D4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6787A-B57C-55D3-E251-7BB1374AA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9922-D209-90E7-6543-EDE18EBC319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8EDF4F-62E5-DF7E-23A5-6127BE30EF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F233-A6FD-06B2-3F09-3B4B5D3B043C}"/>
              </a:ext>
            </a:extLst>
          </p:cNvPr>
          <p:cNvSpPr txBox="1"/>
          <p:nvPr/>
        </p:nvSpPr>
        <p:spPr>
          <a:xfrm>
            <a:off x="281616" y="1241362"/>
            <a:ext cx="8284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	</a:t>
            </a:r>
            <a:r>
              <a:rPr lang="fr-CA" sz="1600" dirty="0" err="1">
                <a:latin typeface="Montserrat" panose="00000500000000000000" pitchFamily="2" charset="0"/>
              </a:rPr>
              <a:t>Only</a:t>
            </a:r>
            <a:r>
              <a:rPr lang="fr-CA" sz="1600" dirty="0">
                <a:latin typeface="Montserrat" panose="00000500000000000000" pitchFamily="2" charset="0"/>
              </a:rPr>
              <a:t> few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functions</a:t>
            </a:r>
            <a:r>
              <a:rPr lang="fr-CA" sz="1600" dirty="0">
                <a:latin typeface="Montserrat" panose="00000500000000000000" pitchFamily="2" charset="0"/>
              </a:rPr>
              <a:t> can return a good model </a:t>
            </a:r>
            <a:r>
              <a:rPr lang="fr-CA" sz="1600" dirty="0" err="1">
                <a:latin typeface="Montserrat" panose="00000500000000000000" pitchFamily="2" charset="0"/>
              </a:rPr>
              <a:t>with</a:t>
            </a:r>
            <a:r>
              <a:rPr lang="fr-CA" sz="1600" dirty="0">
                <a:latin typeface="Montserrat" panose="00000500000000000000" pitchFamily="2" charset="0"/>
              </a:rPr>
              <a:t> a </a:t>
            </a:r>
            <a:r>
              <a:rPr lang="fr-CA" sz="1600" dirty="0" err="1">
                <a:latin typeface="Montserrat" panose="00000500000000000000" pitchFamily="2" charset="0"/>
              </a:rPr>
              <a:t>RandomForest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emulation</a:t>
            </a:r>
            <a:r>
              <a:rPr lang="fr-CA" sz="1600" dirty="0">
                <a:latin typeface="Montserrat" panose="00000500000000000000" pitchFamily="2" charset="0"/>
              </a:rPr>
              <a:t>: </a:t>
            </a:r>
            <a:r>
              <a:rPr lang="fr-CA" sz="1600" i="1" dirty="0" err="1">
                <a:latin typeface="Montserrat" panose="00000500000000000000" pitchFamily="2" charset="0"/>
              </a:rPr>
              <a:t>nrounds</a:t>
            </a:r>
            <a:r>
              <a:rPr lang="fr-CA" sz="1600" i="1" dirty="0">
                <a:latin typeface="Montserrat" panose="00000500000000000000" pitchFamily="2" charset="0"/>
              </a:rPr>
              <a:t> = 1; </a:t>
            </a:r>
            <a:r>
              <a:rPr lang="fr-CA" sz="1600" i="1" dirty="0" err="1">
                <a:latin typeface="Montserrat" panose="00000500000000000000" pitchFamily="2" charset="0"/>
              </a:rPr>
              <a:t>eta</a:t>
            </a:r>
            <a:r>
              <a:rPr lang="fr-CA" sz="1600" i="1" dirty="0">
                <a:latin typeface="Montserrat" panose="00000500000000000000" pitchFamily="2" charset="0"/>
              </a:rPr>
              <a:t> = 1.0</a:t>
            </a:r>
          </a:p>
          <a:p>
            <a:endParaRPr lang="fr-CA" sz="1600" i="1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Limitation </a:t>
            </a:r>
            <a:r>
              <a:rPr lang="fr-CA" sz="1600" dirty="0" err="1">
                <a:latin typeface="Montserrat" panose="00000500000000000000" pitchFamily="2" charset="0"/>
              </a:rPr>
              <a:t>intrinsic</a:t>
            </a:r>
            <a:r>
              <a:rPr lang="fr-CA" sz="1600" dirty="0">
                <a:latin typeface="Montserrat" panose="00000500000000000000" pitchFamily="2" charset="0"/>
              </a:rPr>
              <a:t> to gradient </a:t>
            </a:r>
            <a:r>
              <a:rPr lang="fr-CA" sz="1600" dirty="0" err="1">
                <a:latin typeface="Montserrat" panose="00000500000000000000" pitchFamily="2" charset="0"/>
              </a:rPr>
              <a:t>learning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method</a:t>
            </a:r>
            <a:r>
              <a:rPr lang="fr-CA" sz="1600" dirty="0">
                <a:latin typeface="Montserrat" panose="00000500000000000000" pitchFamily="2" charset="0"/>
              </a:rPr>
              <a:t>. A single </a:t>
            </a:r>
            <a:r>
              <a:rPr lang="fr-CA" sz="1600" dirty="0" err="1">
                <a:latin typeface="Montserrat" panose="00000500000000000000" pitchFamily="2" charset="0"/>
              </a:rPr>
              <a:t>tree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limited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of second-</a:t>
            </a:r>
            <a:r>
              <a:rPr lang="fr-CA" sz="1600" dirty="0" err="1">
                <a:latin typeface="Montserrat" panose="00000500000000000000" pitchFamily="2" charset="0"/>
              </a:rPr>
              <a:t>order</a:t>
            </a:r>
            <a:r>
              <a:rPr lang="fr-CA" sz="1600" dirty="0">
                <a:latin typeface="Montserrat" panose="00000500000000000000" pitchFamily="2" charset="0"/>
              </a:rPr>
              <a:t> approximation vs. the original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curve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E80F2D20-B831-58F2-7595-CE3882BB2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305" y="1198388"/>
            <a:ext cx="412099" cy="41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AFE74D-1B00-8ADF-7D4F-67B745F00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9" y="2564801"/>
            <a:ext cx="5158461" cy="38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380D-0F54-DB87-731D-FCCEF11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D82F699-3513-832E-F7B6-D120A9306569}"/>
              </a:ext>
            </a:extLst>
          </p:cNvPr>
          <p:cNvSpPr/>
          <p:nvPr/>
        </p:nvSpPr>
        <p:spPr>
          <a:xfrm>
            <a:off x="4666967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Oblivious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oblivious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CA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E7221-DA05-7C18-5EAC-69AD87340CD5}"/>
              </a:ext>
            </a:extLst>
          </p:cNvPr>
          <p:cNvSpPr/>
          <p:nvPr/>
        </p:nvSpPr>
        <p:spPr>
          <a:xfrm>
            <a:off x="242556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Binary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sz="1600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binary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141F7-0575-1C2E-CEF8-5970F080B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F7CD6-E752-5095-6DFD-ED1C0CB4D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D8BF-624E-1C31-A4E4-AECE4AD3D7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56A1CE-D7B1-F8D3-3D96-F7766BE357A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Oblivious Tree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709E-E2A5-A24F-231F-EE269F5D24E6}"/>
              </a:ext>
            </a:extLst>
          </p:cNvPr>
          <p:cNvSpPr/>
          <p:nvPr/>
        </p:nvSpPr>
        <p:spPr>
          <a:xfrm>
            <a:off x="1814306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FF057-A878-1965-A5FD-1D09222B5698}"/>
              </a:ext>
            </a:extLst>
          </p:cNvPr>
          <p:cNvSpPr/>
          <p:nvPr/>
        </p:nvSpPr>
        <p:spPr>
          <a:xfrm>
            <a:off x="990781" y="2602234"/>
            <a:ext cx="823526" cy="416428"/>
          </a:xfrm>
          <a:prstGeom prst="rect">
            <a:avLst/>
          </a:prstGeom>
          <a:solidFill>
            <a:srgbClr val="2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feat-1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A0236-1D81-D374-66AD-8417CC4C6942}"/>
              </a:ext>
            </a:extLst>
          </p:cNvPr>
          <p:cNvSpPr/>
          <p:nvPr/>
        </p:nvSpPr>
        <p:spPr>
          <a:xfrm>
            <a:off x="2637832" y="2602234"/>
            <a:ext cx="823526" cy="416428"/>
          </a:xfrm>
          <a:prstGeom prst="rect">
            <a:avLst/>
          </a:prstGeom>
          <a:solidFill>
            <a:srgbClr val="E561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8A206-0C81-C537-77C2-44356360373E}"/>
              </a:ext>
            </a:extLst>
          </p:cNvPr>
          <p:cNvSpPr/>
          <p:nvPr/>
        </p:nvSpPr>
        <p:spPr>
          <a:xfrm>
            <a:off x="603139" y="3319507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D0AC8-B4AA-33E8-9C31-7D01E04B7428}"/>
              </a:ext>
            </a:extLst>
          </p:cNvPr>
          <p:cNvSpPr/>
          <p:nvPr/>
        </p:nvSpPr>
        <p:spPr>
          <a:xfrm>
            <a:off x="1451692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BFB3C-6BE2-9EBE-EC6E-313668A01BF1}"/>
              </a:ext>
            </a:extLst>
          </p:cNvPr>
          <p:cNvSpPr/>
          <p:nvPr/>
        </p:nvSpPr>
        <p:spPr>
          <a:xfrm>
            <a:off x="2300245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8460-EAF0-0971-20C5-BBD79D81C64F}"/>
              </a:ext>
            </a:extLst>
          </p:cNvPr>
          <p:cNvSpPr/>
          <p:nvPr/>
        </p:nvSpPr>
        <p:spPr>
          <a:xfrm>
            <a:off x="3148798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6EC668-EE88-333F-0AC6-DAF0ED4445E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402544" y="2298817"/>
            <a:ext cx="823525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9EFCA-AAA3-B448-403E-EE44BB8DF30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226069" y="2298817"/>
            <a:ext cx="823526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3D0E71-1E8F-DD77-8E26-A5CC16B5A9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049595" y="3018662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EBE6E-4408-EAA1-1273-C0A8E183931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40726" y="3018662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D357-4C3F-51B9-81E6-671C7A519B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02544" y="3018662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C2FF9-7FFA-E4B9-0D2E-C34365BE4D1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637832" y="3018662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C2FAF7-F919-BF6A-5381-54BF90B4518F}"/>
              </a:ext>
            </a:extLst>
          </p:cNvPr>
          <p:cNvSpPr/>
          <p:nvPr/>
        </p:nvSpPr>
        <p:spPr>
          <a:xfrm>
            <a:off x="6210163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A84F3A-9988-B629-F04D-13A231362127}"/>
              </a:ext>
            </a:extLst>
          </p:cNvPr>
          <p:cNvSpPr/>
          <p:nvPr/>
        </p:nvSpPr>
        <p:spPr>
          <a:xfrm>
            <a:off x="5386638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B6A24-583D-1E6A-B787-3AB84C653330}"/>
              </a:ext>
            </a:extLst>
          </p:cNvPr>
          <p:cNvSpPr/>
          <p:nvPr/>
        </p:nvSpPr>
        <p:spPr>
          <a:xfrm>
            <a:off x="7033689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A35AE8-958A-CFBC-3FA0-BFA694C45E66}"/>
              </a:ext>
            </a:extLst>
          </p:cNvPr>
          <p:cNvSpPr/>
          <p:nvPr/>
        </p:nvSpPr>
        <p:spPr>
          <a:xfrm>
            <a:off x="4998996" y="3311218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0848F-C011-4935-1EED-77A18E8490D0}"/>
              </a:ext>
            </a:extLst>
          </p:cNvPr>
          <p:cNvSpPr/>
          <p:nvPr/>
        </p:nvSpPr>
        <p:spPr>
          <a:xfrm>
            <a:off x="5847549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1296CE-6A77-38C1-560E-E550CB146520}"/>
              </a:ext>
            </a:extLst>
          </p:cNvPr>
          <p:cNvSpPr/>
          <p:nvPr/>
        </p:nvSpPr>
        <p:spPr>
          <a:xfrm>
            <a:off x="6696102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DE16E-0DF5-E09C-8AC4-E167291F97C0}"/>
              </a:ext>
            </a:extLst>
          </p:cNvPr>
          <p:cNvSpPr/>
          <p:nvPr/>
        </p:nvSpPr>
        <p:spPr>
          <a:xfrm>
            <a:off x="7544655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F1306-F42C-A626-8C4E-ED48F17D084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798401" y="2298817"/>
            <a:ext cx="823525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FA8B54-A516-CC1E-3471-1BA2016E18B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621926" y="2298817"/>
            <a:ext cx="823526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3A6519-A6BE-EF01-747A-A74831D8421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445452" y="3010373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33A1C-09F1-151D-8FAF-89EA556FC607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5336583" y="3010373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5C7D5B-E2C7-633F-A166-719FD6E9D39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798401" y="3010373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457C37-026D-0AED-3907-8CF1C8629DB6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7033689" y="3010373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5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40746</TotalTime>
  <Words>889</Words>
  <Application>Microsoft Office PowerPoint</Application>
  <PresentationFormat>On-screen Show (4:3)</PresentationFormat>
  <Paragraphs>283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Basics</vt:lpstr>
      <vt:lpstr>Algo Overview</vt:lpstr>
      <vt:lpstr>Algo – Histogram-based</vt:lpstr>
      <vt:lpstr>Training Speed</vt:lpstr>
      <vt:lpstr>Tree Bagging</vt:lpstr>
      <vt:lpstr>Tree Bagging</vt:lpstr>
      <vt:lpstr>Oblivious Tree Structure</vt:lpstr>
      <vt:lpstr>Loss Without Gradients - MAE</vt:lpstr>
      <vt:lpstr>Loss Without Gradients - Credibility</vt:lpstr>
      <vt:lpstr>Loss Without Gradients - Credibility</vt:lpstr>
      <vt:lpstr>Performance Benchmarks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1223</cp:revision>
  <cp:lastPrinted>2023-12-05T15:07:40Z</cp:lastPrinted>
  <dcterms:created xsi:type="dcterms:W3CDTF">2019-12-19T22:50:01Z</dcterms:created>
  <dcterms:modified xsi:type="dcterms:W3CDTF">2025-07-25T02:09:27Z</dcterms:modified>
</cp:coreProperties>
</file>