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445" r:id="rId3"/>
    <p:sldId id="444" r:id="rId4"/>
    <p:sldId id="447" r:id="rId5"/>
    <p:sldId id="446" r:id="rId6"/>
    <p:sldId id="448" r:id="rId7"/>
    <p:sldId id="450" r:id="rId8"/>
    <p:sldId id="449" r:id="rId9"/>
    <p:sldId id="443" r:id="rId10"/>
    <p:sldId id="452" r:id="rId11"/>
    <p:sldId id="451" r:id="rId1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anie Dee" initials="MD" lastIdx="3" clrIdx="0">
    <p:extLst>
      <p:ext uri="{19B8F6BF-5375-455C-9EA6-DF929625EA0E}">
        <p15:presenceInfo xmlns:p15="http://schemas.microsoft.com/office/powerpoint/2012/main" userId="f1f676bd50f64375" providerId="Windows Live"/>
      </p:ext>
    </p:extLst>
  </p:cmAuthor>
  <p:cmAuthor id="2" name="Carl Dussault" initials="CD" lastIdx="8" clrIdx="1">
    <p:extLst>
      <p:ext uri="{19B8F6BF-5375-455C-9EA6-DF929625EA0E}">
        <p15:presenceInfo xmlns:p15="http://schemas.microsoft.com/office/powerpoint/2012/main" userId="3538eeaead9616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572"/>
    <a:srgbClr val="FF3300"/>
    <a:srgbClr val="595959"/>
    <a:srgbClr val="FF9900"/>
    <a:srgbClr val="99FF99"/>
    <a:srgbClr val="CCFF99"/>
    <a:srgbClr val="CCFF33"/>
    <a:srgbClr val="FF6600"/>
    <a:srgbClr val="FFFF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0" autoAdjust="0"/>
    <p:restoredTop sz="95088" autoAdjust="0"/>
  </p:normalViewPr>
  <p:slideViewPr>
    <p:cSldViewPr snapToGrid="0">
      <p:cViewPr varScale="1">
        <p:scale>
          <a:sx n="110" d="100"/>
          <a:sy n="110" d="100"/>
        </p:scale>
        <p:origin x="18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C044A73-7DF2-4BE1-B866-7A3D71333E5E}" type="datetimeFigureOut">
              <a:rPr lang="en-CA" smtClean="0"/>
              <a:t>2020-07-16</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9688F5-EE26-4FC2-A712-24CB14AE8397}" type="slidenum">
              <a:rPr lang="en-CA" smtClean="0"/>
              <a:t>‹#›</a:t>
            </a:fld>
            <a:endParaRPr lang="en-CA"/>
          </a:p>
        </p:txBody>
      </p:sp>
    </p:spTree>
    <p:extLst>
      <p:ext uri="{BB962C8B-B14F-4D97-AF65-F5344CB8AC3E}">
        <p14:creationId xmlns:p14="http://schemas.microsoft.com/office/powerpoint/2010/main" val="241352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2</a:t>
            </a:fld>
            <a:endParaRPr lang="en-CA"/>
          </a:p>
        </p:txBody>
      </p:sp>
    </p:spTree>
    <p:extLst>
      <p:ext uri="{BB962C8B-B14F-4D97-AF65-F5344CB8AC3E}">
        <p14:creationId xmlns:p14="http://schemas.microsoft.com/office/powerpoint/2010/main" val="410799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11</a:t>
            </a:fld>
            <a:endParaRPr lang="en-CA"/>
          </a:p>
        </p:txBody>
      </p:sp>
    </p:spTree>
    <p:extLst>
      <p:ext uri="{BB962C8B-B14F-4D97-AF65-F5344CB8AC3E}">
        <p14:creationId xmlns:p14="http://schemas.microsoft.com/office/powerpoint/2010/main" val="6766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3</a:t>
            </a:fld>
            <a:endParaRPr lang="en-CA"/>
          </a:p>
        </p:txBody>
      </p:sp>
    </p:spTree>
    <p:extLst>
      <p:ext uri="{BB962C8B-B14F-4D97-AF65-F5344CB8AC3E}">
        <p14:creationId xmlns:p14="http://schemas.microsoft.com/office/powerpoint/2010/main" val="321273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4</a:t>
            </a:fld>
            <a:endParaRPr lang="en-CA"/>
          </a:p>
        </p:txBody>
      </p:sp>
    </p:spTree>
    <p:extLst>
      <p:ext uri="{BB962C8B-B14F-4D97-AF65-F5344CB8AC3E}">
        <p14:creationId xmlns:p14="http://schemas.microsoft.com/office/powerpoint/2010/main" val="208761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5</a:t>
            </a:fld>
            <a:endParaRPr lang="en-CA"/>
          </a:p>
        </p:txBody>
      </p:sp>
    </p:spTree>
    <p:extLst>
      <p:ext uri="{BB962C8B-B14F-4D97-AF65-F5344CB8AC3E}">
        <p14:creationId xmlns:p14="http://schemas.microsoft.com/office/powerpoint/2010/main" val="334029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6</a:t>
            </a:fld>
            <a:endParaRPr lang="en-CA"/>
          </a:p>
        </p:txBody>
      </p:sp>
    </p:spTree>
    <p:extLst>
      <p:ext uri="{BB962C8B-B14F-4D97-AF65-F5344CB8AC3E}">
        <p14:creationId xmlns:p14="http://schemas.microsoft.com/office/powerpoint/2010/main" val="157851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7</a:t>
            </a:fld>
            <a:endParaRPr lang="en-CA"/>
          </a:p>
        </p:txBody>
      </p:sp>
    </p:spTree>
    <p:extLst>
      <p:ext uri="{BB962C8B-B14F-4D97-AF65-F5344CB8AC3E}">
        <p14:creationId xmlns:p14="http://schemas.microsoft.com/office/powerpoint/2010/main" val="187997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8</a:t>
            </a:fld>
            <a:endParaRPr lang="en-CA"/>
          </a:p>
        </p:txBody>
      </p:sp>
    </p:spTree>
    <p:extLst>
      <p:ext uri="{BB962C8B-B14F-4D97-AF65-F5344CB8AC3E}">
        <p14:creationId xmlns:p14="http://schemas.microsoft.com/office/powerpoint/2010/main" val="974335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9</a:t>
            </a:fld>
            <a:endParaRPr lang="en-CA"/>
          </a:p>
        </p:txBody>
      </p:sp>
    </p:spTree>
    <p:extLst>
      <p:ext uri="{BB962C8B-B14F-4D97-AF65-F5344CB8AC3E}">
        <p14:creationId xmlns:p14="http://schemas.microsoft.com/office/powerpoint/2010/main" val="113369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10</a:t>
            </a:fld>
            <a:endParaRPr lang="en-CA"/>
          </a:p>
        </p:txBody>
      </p:sp>
    </p:spTree>
    <p:extLst>
      <p:ext uri="{BB962C8B-B14F-4D97-AF65-F5344CB8AC3E}">
        <p14:creationId xmlns:p14="http://schemas.microsoft.com/office/powerpoint/2010/main" val="163557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133519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55546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20709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28717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0B73-6DC8-4E42-84AC-14F799BA0D0E}" type="datetimeFigureOut">
              <a:rPr lang="en-CA" smtClean="0"/>
              <a:t>2020-07-16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03002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30B73-6DC8-4E42-84AC-14F799BA0D0E}" type="datetimeFigureOut">
              <a:rPr lang="en-CA" smtClean="0"/>
              <a:t>2020-07-16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66403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30B73-6DC8-4E42-84AC-14F799BA0D0E}" type="datetimeFigureOut">
              <a:rPr lang="en-CA" smtClean="0"/>
              <a:t>2020-07-16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64131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30B73-6DC8-4E42-84AC-14F799BA0D0E}" type="datetimeFigureOut">
              <a:rPr lang="en-CA" smtClean="0"/>
              <a:t>2020-07-16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128838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30B73-6DC8-4E42-84AC-14F799BA0D0E}" type="datetimeFigureOut">
              <a:rPr lang="en-CA" smtClean="0"/>
              <a:t>2020-07-16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90698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630B73-6DC8-4E42-84AC-14F799BA0D0E}" type="datetimeFigureOut">
              <a:rPr lang="en-CA" smtClean="0"/>
              <a:t>2020-07-16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04470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630B73-6DC8-4E42-84AC-14F799BA0D0E}" type="datetimeFigureOut">
              <a:rPr lang="en-CA" smtClean="0"/>
              <a:t>2020-07-16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60635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30B73-6DC8-4E42-84AC-14F799BA0D0E}" type="datetimeFigureOut">
              <a:rPr lang="en-CA" smtClean="0"/>
              <a:t>2020-07-16</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2F176-31C6-47A3-A156-EEB678E90E74}" type="slidenum">
              <a:rPr lang="en-CA" smtClean="0"/>
              <a:t>‹#›</a:t>
            </a:fld>
            <a:endParaRPr lang="en-CA"/>
          </a:p>
        </p:txBody>
      </p:sp>
    </p:spTree>
    <p:extLst>
      <p:ext uri="{BB962C8B-B14F-4D97-AF65-F5344CB8AC3E}">
        <p14:creationId xmlns:p14="http://schemas.microsoft.com/office/powerpoint/2010/main" val="1338881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6.xml"/><Relationship Id="rId7" Type="http://schemas.openxmlformats.org/officeDocument/2006/relationships/notesSlide" Target="../notesSlides/notesSlide9.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1.xml"/><Relationship Id="rId7" Type="http://schemas.openxmlformats.org/officeDocument/2006/relationships/notesSlide" Target="../notesSlides/notesSlide1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tags" Target="../tags/tag5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xml"/><Relationship Id="rId7" Type="http://schemas.openxmlformats.org/officeDocument/2006/relationships/notesSlide" Target="../notesSlides/notesSlide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hyperlink" Target="https://github.com/xiaodaigh/JLBoost.jl" TargetMode="External"/><Relationship Id="rId5" Type="http://schemas.openxmlformats.org/officeDocument/2006/relationships/tags" Target="../tags/tag8.xml"/><Relationship Id="rId10" Type="http://schemas.openxmlformats.org/officeDocument/2006/relationships/image" Target="../media/image4.png"/><Relationship Id="rId4" Type="http://schemas.openxmlformats.org/officeDocument/2006/relationships/tags" Target="../tags/tag7.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notesSlide" Target="../notesSlides/notesSlide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10" Type="http://schemas.openxmlformats.org/officeDocument/2006/relationships/image" Target="../media/image6.gif"/><Relationship Id="rId4" Type="http://schemas.openxmlformats.org/officeDocument/2006/relationships/tags" Target="../tags/tag12.xml"/><Relationship Id="rId9" Type="http://schemas.openxmlformats.org/officeDocument/2006/relationships/image" Target="../media/image5.gif"/></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notesSlide" Target="../notesSlides/notesSlide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xml"/><Relationship Id="rId7" Type="http://schemas.openxmlformats.org/officeDocument/2006/relationships/notesSlide" Target="../notesSlides/notesSlide4.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png"/><Relationship Id="rId3" Type="http://schemas.openxmlformats.org/officeDocument/2006/relationships/tags" Target="../tags/tag26.xml"/><Relationship Id="rId7" Type="http://schemas.openxmlformats.org/officeDocument/2006/relationships/notesSlide" Target="../notesSlides/notesSlide5.xml"/><Relationship Id="rId12" Type="http://schemas.openxmlformats.org/officeDocument/2006/relationships/image" Target="../media/image11.svg"/><Relationship Id="rId2" Type="http://schemas.openxmlformats.org/officeDocument/2006/relationships/tags" Target="../tags/tag25.xml"/><Relationship Id="rId16" Type="http://schemas.openxmlformats.org/officeDocument/2006/relationships/image" Target="../media/image15.svg"/><Relationship Id="rId1" Type="http://schemas.openxmlformats.org/officeDocument/2006/relationships/tags" Target="../tags/tag24.xml"/><Relationship Id="rId6" Type="http://schemas.openxmlformats.org/officeDocument/2006/relationships/slideLayout" Target="../slideLayouts/slideLayout2.xml"/><Relationship Id="rId11" Type="http://schemas.openxmlformats.org/officeDocument/2006/relationships/image" Target="../media/image10.png"/><Relationship Id="rId5" Type="http://schemas.openxmlformats.org/officeDocument/2006/relationships/tags" Target="../tags/tag28.xml"/><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tags" Target="../tags/tag27.xml"/><Relationship Id="rId9" Type="http://schemas.openxmlformats.org/officeDocument/2006/relationships/image" Target="../media/image8.pn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1.xml"/><Relationship Id="rId7" Type="http://schemas.openxmlformats.org/officeDocument/2006/relationships/notesSlide" Target="../notesSlides/notesSlide6.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2.xml"/><Relationship Id="rId5" Type="http://schemas.openxmlformats.org/officeDocument/2006/relationships/tags" Target="../tags/tag33.xml"/><Relationship Id="rId10" Type="http://schemas.openxmlformats.org/officeDocument/2006/relationships/image" Target="../media/image17.svg"/><Relationship Id="rId4" Type="http://schemas.openxmlformats.org/officeDocument/2006/relationships/tags" Target="../tags/tag32.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6.xml"/><Relationship Id="rId7" Type="http://schemas.openxmlformats.org/officeDocument/2006/relationships/notesSlide" Target="../notesSlides/notesSlide7.xml"/><Relationship Id="rId12" Type="http://schemas.openxmlformats.org/officeDocument/2006/relationships/image" Target="../media/image21.sv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11" Type="http://schemas.openxmlformats.org/officeDocument/2006/relationships/image" Target="../media/image20.png"/><Relationship Id="rId5" Type="http://schemas.openxmlformats.org/officeDocument/2006/relationships/tags" Target="../tags/tag38.xml"/><Relationship Id="rId10" Type="http://schemas.openxmlformats.org/officeDocument/2006/relationships/image" Target="../media/image19.svg"/><Relationship Id="rId4" Type="http://schemas.openxmlformats.org/officeDocument/2006/relationships/tags" Target="../tags/tag37.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1.xml"/><Relationship Id="rId7" Type="http://schemas.openxmlformats.org/officeDocument/2006/relationships/notesSlide" Target="../notesSlides/notesSlide8.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1235F-1D5A-488E-861A-5B857FCFD190}"/>
              </a:ext>
            </a:extLst>
          </p:cNvPr>
          <p:cNvSpPr/>
          <p:nvPr>
            <p:custDataLst>
              <p:tags r:id="rId1"/>
            </p:custDataLst>
          </p:nvPr>
        </p:nvSpPr>
        <p:spPr>
          <a:xfrm>
            <a:off x="275208" y="275208"/>
            <a:ext cx="8593584" cy="6312023"/>
          </a:xfrm>
          <a:prstGeom prst="rect">
            <a:avLst/>
          </a:prstGeom>
          <a:noFill/>
          <a:ln w="9525">
            <a:solidFill>
              <a:srgbClr val="033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Content Placeholder 2">
            <a:extLst>
              <a:ext uri="{FF2B5EF4-FFF2-40B4-BE49-F238E27FC236}">
                <a16:creationId xmlns:a16="http://schemas.microsoft.com/office/drawing/2014/main" id="{F62800DB-169A-4587-B4FA-ECCB2B6DFAC0}"/>
              </a:ext>
            </a:extLst>
          </p:cNvPr>
          <p:cNvSpPr txBox="1">
            <a:spLocks/>
          </p:cNvSpPr>
          <p:nvPr>
            <p:custDataLst>
              <p:tags r:id="rId2"/>
            </p:custDataLst>
          </p:nvPr>
        </p:nvSpPr>
        <p:spPr>
          <a:xfrm>
            <a:off x="3048378" y="6348278"/>
            <a:ext cx="3047244" cy="495664"/>
          </a:xfrm>
          <a:prstGeom prst="snip2Diag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033572"/>
                </a:solidFill>
                <a:latin typeface="Montserrat" panose="00000500000000000000" pitchFamily="2" charset="0"/>
              </a:rPr>
              <a:t>Engagement | Curiosity | Rigor </a:t>
            </a:r>
          </a:p>
        </p:txBody>
      </p:sp>
      <p:pic>
        <p:nvPicPr>
          <p:cNvPr id="7" name="Picture 6">
            <a:extLst>
              <a:ext uri="{FF2B5EF4-FFF2-40B4-BE49-F238E27FC236}">
                <a16:creationId xmlns:a16="http://schemas.microsoft.com/office/drawing/2014/main" id="{F1802757-C55C-4C35-84CE-A2D6A383EF68}"/>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3156661" y="5484637"/>
            <a:ext cx="2830675" cy="640001"/>
          </a:xfrm>
          <a:prstGeom prst="rect">
            <a:avLst/>
          </a:prstGeom>
          <a:ln>
            <a:noFill/>
          </a:ln>
        </p:spPr>
      </p:pic>
      <p:sp>
        <p:nvSpPr>
          <p:cNvPr id="3" name="TextBox 2">
            <a:extLst>
              <a:ext uri="{FF2B5EF4-FFF2-40B4-BE49-F238E27FC236}">
                <a16:creationId xmlns:a16="http://schemas.microsoft.com/office/drawing/2014/main" id="{3380358F-FDA9-4C5E-817D-286B1872AA74}"/>
              </a:ext>
            </a:extLst>
          </p:cNvPr>
          <p:cNvSpPr txBox="1"/>
          <p:nvPr/>
        </p:nvSpPr>
        <p:spPr>
          <a:xfrm>
            <a:off x="2326031" y="2951946"/>
            <a:ext cx="4605991" cy="954107"/>
          </a:xfrm>
          <a:prstGeom prst="rect">
            <a:avLst/>
          </a:prstGeom>
          <a:noFill/>
        </p:spPr>
        <p:txBody>
          <a:bodyPr wrap="square" rtlCol="0">
            <a:spAutoFit/>
          </a:bodyPr>
          <a:lstStyle/>
          <a:p>
            <a:pPr algn="ctr"/>
            <a:r>
              <a:rPr lang="en-US" sz="2800">
                <a:solidFill>
                  <a:srgbClr val="033572"/>
                </a:solidFill>
                <a:latin typeface="Montserrat" panose="00000500000000000000" pitchFamily="50" charset="0"/>
              </a:rPr>
              <a:t>EvoTrees for Flexible </a:t>
            </a:r>
          </a:p>
          <a:p>
            <a:pPr algn="ctr"/>
            <a:r>
              <a:rPr lang="en-US" sz="2800">
                <a:solidFill>
                  <a:srgbClr val="033572"/>
                </a:solidFill>
                <a:latin typeface="Montserrat" panose="00000500000000000000" pitchFamily="50" charset="0"/>
              </a:rPr>
              <a:t>Gradient Boosting Trees</a:t>
            </a:r>
          </a:p>
        </p:txBody>
      </p:sp>
    </p:spTree>
    <p:extLst>
      <p:ext uri="{BB962C8B-B14F-4D97-AF65-F5344CB8AC3E}">
        <p14:creationId xmlns:p14="http://schemas.microsoft.com/office/powerpoint/2010/main" val="249343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MLJ Integration</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10</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10" name="TextBox 9">
            <a:extLst>
              <a:ext uri="{FF2B5EF4-FFF2-40B4-BE49-F238E27FC236}">
                <a16:creationId xmlns:a16="http://schemas.microsoft.com/office/drawing/2014/main" id="{52DE749F-76F4-4931-AD0A-7B824A98D56F}"/>
              </a:ext>
            </a:extLst>
          </p:cNvPr>
          <p:cNvSpPr txBox="1"/>
          <p:nvPr/>
        </p:nvSpPr>
        <p:spPr>
          <a:xfrm>
            <a:off x="425454" y="1784171"/>
            <a:ext cx="8293091" cy="523220"/>
          </a:xfrm>
          <a:prstGeom prst="rect">
            <a:avLst/>
          </a:prstGeom>
          <a:noFill/>
        </p:spPr>
        <p:txBody>
          <a:bodyPr wrap="square" rtlCol="0">
            <a:spAutoFit/>
          </a:bodyPr>
          <a:lstStyle/>
          <a:p>
            <a:r>
              <a:rPr lang="en-CA" sz="1400">
                <a:latin typeface="Montserrat ExtraLight" panose="00000300000000000000" pitchFamily="50" charset="0"/>
              </a:rPr>
              <a:t>MLJModelInterface makes easy the adaption of an existing ML library to fit into the MLJ ecosystem. </a:t>
            </a:r>
            <a:endParaRPr lang="fr-CA" sz="1400">
              <a:latin typeface="Montserrat ExtraLight" panose="00000300000000000000" pitchFamily="50" charset="0"/>
            </a:endParaRPr>
          </a:p>
        </p:txBody>
      </p:sp>
      <p:sp>
        <p:nvSpPr>
          <p:cNvPr id="4" name="Rectangle 3">
            <a:extLst>
              <a:ext uri="{FF2B5EF4-FFF2-40B4-BE49-F238E27FC236}">
                <a16:creationId xmlns:a16="http://schemas.microsoft.com/office/drawing/2014/main" id="{F6AB1BDC-6119-4440-96C5-42B8A328DE56}"/>
              </a:ext>
            </a:extLst>
          </p:cNvPr>
          <p:cNvSpPr/>
          <p:nvPr/>
        </p:nvSpPr>
        <p:spPr>
          <a:xfrm>
            <a:off x="425454" y="2541814"/>
            <a:ext cx="8293091" cy="3416320"/>
          </a:xfrm>
          <a:prstGeom prst="rect">
            <a:avLst/>
          </a:prstGeom>
          <a:solidFill>
            <a:schemeClr val="bg1">
              <a:lumMod val="95000"/>
            </a:schemeClr>
          </a:solidFill>
        </p:spPr>
        <p:txBody>
          <a:bodyPr wrap="square">
            <a:spAutoFit/>
          </a:bodyPr>
          <a:lstStyle/>
          <a:p>
            <a:r>
              <a:rPr lang="fr-CA" sz="1200">
                <a:solidFill>
                  <a:schemeClr val="accent5">
                    <a:lumMod val="75000"/>
                  </a:schemeClr>
                </a:solidFill>
                <a:latin typeface="Courier New" panose="02070309020205020404" pitchFamily="49" charset="0"/>
                <a:cs typeface="Courier New" panose="02070309020205020404" pitchFamily="49" charset="0"/>
              </a:rPr>
              <a:t># configure model</a:t>
            </a:r>
          </a:p>
          <a:p>
            <a:r>
              <a:rPr lang="fr-CA" sz="1200">
                <a:latin typeface="Courier New" panose="02070309020205020404" pitchFamily="49" charset="0"/>
                <a:cs typeface="Courier New" panose="02070309020205020404" pitchFamily="49" charset="0"/>
              </a:rPr>
              <a:t>tree_model = EvoTreeRegressor(loss=:linear, max_depth=5, </a:t>
            </a:r>
            <a:r>
              <a:rPr lang="el-GR" sz="1200">
                <a:latin typeface="Courier New" panose="02070309020205020404" pitchFamily="49" charset="0"/>
                <a:cs typeface="Courier New" panose="02070309020205020404" pitchFamily="49" charset="0"/>
              </a:rPr>
              <a:t>η=0.05, </a:t>
            </a:r>
            <a:r>
              <a:rPr lang="fr-CA" sz="1200">
                <a:latin typeface="Courier New" panose="02070309020205020404" pitchFamily="49" charset="0"/>
                <a:cs typeface="Courier New" panose="02070309020205020404" pitchFamily="49" charset="0"/>
              </a:rPr>
              <a:t>nrounds=10)</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set machine</a:t>
            </a:r>
          </a:p>
          <a:p>
            <a:r>
              <a:rPr lang="fr-CA" sz="1200">
                <a:latin typeface="Courier New" panose="02070309020205020404" pitchFamily="49" charset="0"/>
                <a:cs typeface="Courier New" panose="02070309020205020404" pitchFamily="49" charset="0"/>
              </a:rPr>
              <a:t>mach = machine(tree_model, X, y)</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partition data</a:t>
            </a:r>
          </a:p>
          <a:p>
            <a:r>
              <a:rPr lang="fr-CA" sz="1200">
                <a:latin typeface="Courier New" panose="02070309020205020404" pitchFamily="49" charset="0"/>
                <a:cs typeface="Courier New" panose="02070309020205020404" pitchFamily="49" charset="0"/>
              </a:rPr>
              <a:t>train, test = partition(eachindex(y), 0.7, shuffle=true); # 70:30 split</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fit data</a:t>
            </a:r>
          </a:p>
          <a:p>
            <a:r>
              <a:rPr lang="fr-CA" sz="1200">
                <a:latin typeface="Courier New" panose="02070309020205020404" pitchFamily="49" charset="0"/>
                <a:cs typeface="Courier New" panose="02070309020205020404" pitchFamily="49" charset="0"/>
              </a:rPr>
              <a:t>fit!(mach, rows=train, verbosity=1)</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continue training</a:t>
            </a:r>
          </a:p>
          <a:p>
            <a:r>
              <a:rPr lang="fr-CA" sz="1200">
                <a:latin typeface="Courier New" panose="02070309020205020404" pitchFamily="49" charset="0"/>
                <a:cs typeface="Courier New" panose="02070309020205020404" pitchFamily="49" charset="0"/>
              </a:rPr>
              <a:t>mach.model.nrounds += 10</a:t>
            </a:r>
          </a:p>
          <a:p>
            <a:r>
              <a:rPr lang="fr-CA" sz="1200">
                <a:latin typeface="Courier New" panose="02070309020205020404" pitchFamily="49" charset="0"/>
                <a:cs typeface="Courier New" panose="02070309020205020404" pitchFamily="49" charset="0"/>
              </a:rPr>
              <a:t>fit!(mach, rows=train, verbosity=1)</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predict on train data</a:t>
            </a:r>
          </a:p>
          <a:p>
            <a:r>
              <a:rPr lang="fr-CA" sz="1200">
                <a:latin typeface="Courier New" panose="02070309020205020404" pitchFamily="49" charset="0"/>
                <a:cs typeface="Courier New" panose="02070309020205020404" pitchFamily="49" charset="0"/>
              </a:rPr>
              <a:t>pred_train = predict(mach, selectrows(X, train))</a:t>
            </a:r>
          </a:p>
        </p:txBody>
      </p:sp>
    </p:spTree>
    <p:extLst>
      <p:ext uri="{BB962C8B-B14F-4D97-AF65-F5344CB8AC3E}">
        <p14:creationId xmlns:p14="http://schemas.microsoft.com/office/powerpoint/2010/main" val="135841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Future Directions</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11</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4" name="TextBox 3">
            <a:extLst>
              <a:ext uri="{FF2B5EF4-FFF2-40B4-BE49-F238E27FC236}">
                <a16:creationId xmlns:a16="http://schemas.microsoft.com/office/drawing/2014/main" id="{CF0ECED4-90EF-4564-9B86-C840A675A4AB}"/>
              </a:ext>
            </a:extLst>
          </p:cNvPr>
          <p:cNvSpPr txBox="1"/>
          <p:nvPr/>
        </p:nvSpPr>
        <p:spPr>
          <a:xfrm>
            <a:off x="425452" y="1925547"/>
            <a:ext cx="7559040" cy="1674754"/>
          </a:xfrm>
          <a:prstGeom prst="rect">
            <a:avLst/>
          </a:prstGeom>
          <a:noFill/>
        </p:spPr>
        <p:txBody>
          <a:bodyPr wrap="square" rtlCol="0">
            <a:spAutoFit/>
          </a:bodyPr>
          <a:lstStyle/>
          <a:p>
            <a:pPr marL="285750" indent="-285750">
              <a:lnSpc>
                <a:spcPct val="150000"/>
              </a:lnSpc>
              <a:buFontTx/>
              <a:buChar char="-"/>
            </a:pPr>
            <a:r>
              <a:rPr lang="en-CA" sz="1400">
                <a:latin typeface="Montserrat ExtraLight" panose="00000300000000000000" pitchFamily="50" charset="0"/>
              </a:rPr>
              <a:t>GPU support</a:t>
            </a:r>
          </a:p>
          <a:p>
            <a:pPr marL="285750" indent="-285750">
              <a:lnSpc>
                <a:spcPct val="150000"/>
              </a:lnSpc>
              <a:buFontTx/>
              <a:buChar char="-"/>
            </a:pPr>
            <a:r>
              <a:rPr lang="en-CA" sz="1400">
                <a:latin typeface="Montserrat ExtraLight" panose="00000300000000000000" pitchFamily="50" charset="0"/>
              </a:rPr>
              <a:t>Support for categorical and sparse features</a:t>
            </a:r>
            <a:endParaRPr lang="fr-CA" sz="1400">
              <a:latin typeface="Montserrat ExtraLight" panose="00000300000000000000" pitchFamily="50" charset="0"/>
            </a:endParaRPr>
          </a:p>
          <a:p>
            <a:pPr marL="285750" indent="-285750">
              <a:lnSpc>
                <a:spcPct val="150000"/>
              </a:lnSpc>
              <a:buFontTx/>
              <a:buChar char="-"/>
            </a:pPr>
            <a:r>
              <a:rPr lang="en-CA" sz="1400">
                <a:latin typeface="Montserrat ExtraLight" panose="00000300000000000000" pitchFamily="50" charset="0"/>
              </a:rPr>
              <a:t>More general purpose function definition</a:t>
            </a:r>
          </a:p>
          <a:p>
            <a:pPr marL="742950" lvl="1" indent="-285750">
              <a:lnSpc>
                <a:spcPct val="150000"/>
              </a:lnSpc>
              <a:buFontTx/>
              <a:buChar char="-"/>
            </a:pPr>
            <a:r>
              <a:rPr lang="en-CA" sz="1400">
                <a:latin typeface="Montserrat ExtraLight" panose="00000300000000000000" pitchFamily="50" charset="0"/>
              </a:rPr>
              <a:t>Only provides the loss function and get gradients through Zygote.jl</a:t>
            </a:r>
          </a:p>
          <a:p>
            <a:pPr marL="742950" lvl="1" indent="-285750">
              <a:lnSpc>
                <a:spcPct val="150000"/>
              </a:lnSpc>
              <a:buFontTx/>
              <a:buChar char="-"/>
            </a:pPr>
            <a:r>
              <a:rPr lang="en-CA" sz="1400">
                <a:latin typeface="Montserrat ExtraLight" panose="00000300000000000000" pitchFamily="50" charset="0"/>
              </a:rPr>
              <a:t>Support multi-parameters distributions other than Gaussian</a:t>
            </a:r>
          </a:p>
        </p:txBody>
      </p:sp>
    </p:spTree>
    <p:extLst>
      <p:ext uri="{BB962C8B-B14F-4D97-AF65-F5344CB8AC3E}">
        <p14:creationId xmlns:p14="http://schemas.microsoft.com/office/powerpoint/2010/main" val="22826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Why a Julia Implementation?</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2</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606300"/>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The proverbial two-language challenge: </a:t>
            </a:r>
          </a:p>
        </p:txBody>
      </p:sp>
      <p:pic>
        <p:nvPicPr>
          <p:cNvPr id="4100" name="Picture 4">
            <a:extLst>
              <a:ext uri="{FF2B5EF4-FFF2-40B4-BE49-F238E27FC236}">
                <a16:creationId xmlns:a16="http://schemas.microsoft.com/office/drawing/2014/main" id="{643BC022-9F3F-4D5C-89B6-8C26FF18BE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452" y="2286523"/>
            <a:ext cx="8458200" cy="8286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6E45525-A61C-44CC-8BD1-DC37A2452F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452" y="3599021"/>
            <a:ext cx="8448675" cy="857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D66D033F-614E-442C-8C6E-CD61C46677A4}"/>
              </a:ext>
            </a:extLst>
          </p:cNvPr>
          <p:cNvGraphicFramePr>
            <a:graphicFrameLocks noGrp="1"/>
          </p:cNvGraphicFramePr>
          <p:nvPr>
            <p:extLst>
              <p:ext uri="{D42A27DB-BD31-4B8C-83A1-F6EECF244321}">
                <p14:modId xmlns:p14="http://schemas.microsoft.com/office/powerpoint/2010/main" val="1687746750"/>
              </p:ext>
            </p:extLst>
          </p:nvPr>
        </p:nvGraphicFramePr>
        <p:xfrm>
          <a:off x="425452" y="4931367"/>
          <a:ext cx="7886700" cy="1340412"/>
        </p:xfrm>
        <a:graphic>
          <a:graphicData uri="http://schemas.openxmlformats.org/drawingml/2006/table">
            <a:tbl>
              <a:tblPr/>
              <a:tblGrid>
                <a:gridCol w="1971675">
                  <a:extLst>
                    <a:ext uri="{9D8B030D-6E8A-4147-A177-3AD203B41FA5}">
                      <a16:colId xmlns:a16="http://schemas.microsoft.com/office/drawing/2014/main" val="1089904301"/>
                    </a:ext>
                  </a:extLst>
                </a:gridCol>
                <a:gridCol w="1971675">
                  <a:extLst>
                    <a:ext uri="{9D8B030D-6E8A-4147-A177-3AD203B41FA5}">
                      <a16:colId xmlns:a16="http://schemas.microsoft.com/office/drawing/2014/main" val="976248605"/>
                    </a:ext>
                  </a:extLst>
                </a:gridCol>
                <a:gridCol w="1971675">
                  <a:extLst>
                    <a:ext uri="{9D8B030D-6E8A-4147-A177-3AD203B41FA5}">
                      <a16:colId xmlns:a16="http://schemas.microsoft.com/office/drawing/2014/main" val="2411042439"/>
                    </a:ext>
                  </a:extLst>
                </a:gridCol>
                <a:gridCol w="1971675">
                  <a:extLst>
                    <a:ext uri="{9D8B030D-6E8A-4147-A177-3AD203B41FA5}">
                      <a16:colId xmlns:a16="http://schemas.microsoft.com/office/drawing/2014/main" val="2710435307"/>
                    </a:ext>
                  </a:extLst>
                </a:gridCol>
              </a:tblGrid>
              <a:tr h="335103">
                <a:tc>
                  <a:txBody>
                    <a:bodyPr/>
                    <a:lstStyle/>
                    <a:p>
                      <a:pPr algn="ctr" fontAlgn="ctr"/>
                      <a:r>
                        <a:rPr lang="fr-CA" sz="1400" b="0">
                          <a:effectLst/>
                          <a:latin typeface="Montserrat" panose="00000500000000000000" pitchFamily="50" charset="0"/>
                        </a:rPr>
                        <a:t>Dimensions / Algo</a:t>
                      </a:r>
                    </a:p>
                  </a:txBody>
                  <a:tcPr anchor="ctr">
                    <a:lnL>
                      <a:noFill/>
                    </a:lnL>
                    <a:lnR w="1905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b="0">
                          <a:effectLst/>
                          <a:latin typeface="Montserrat" panose="00000500000000000000" pitchFamily="50" charset="0"/>
                        </a:rPr>
                        <a:t>XGBoost Exact</a:t>
                      </a:r>
                    </a:p>
                  </a:txBody>
                  <a:tcPr anchor="ctr">
                    <a:lnL w="1905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b="0">
                          <a:effectLst/>
                          <a:latin typeface="Montserrat" panose="00000500000000000000" pitchFamily="50" charset="0"/>
                        </a:rPr>
                        <a:t>XGBoost Hist</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b="0">
                          <a:effectLst/>
                          <a:latin typeface="Montserrat" panose="00000500000000000000" pitchFamily="50" charset="0"/>
                        </a:rPr>
                        <a:t>EvoTrees</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397569"/>
                  </a:ext>
                </a:extLst>
              </a:tr>
              <a:tr h="335103">
                <a:tc>
                  <a:txBody>
                    <a:bodyPr/>
                    <a:lstStyle/>
                    <a:p>
                      <a:pPr algn="ctr" fontAlgn="ctr"/>
                      <a:r>
                        <a:rPr lang="fr-CA" sz="1400" b="1">
                          <a:effectLst/>
                          <a:latin typeface="Montserrat ExtraLight" panose="00000300000000000000" pitchFamily="50" charset="0"/>
                        </a:rPr>
                        <a:t>10K x 100</a:t>
                      </a: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1.18s</a:t>
                      </a: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2.15s</a:t>
                      </a:r>
                    </a:p>
                  </a:txBody>
                  <a:tcPr anchor="ctr">
                    <a:lnL>
                      <a:noFill/>
                    </a:lnL>
                    <a:lnR>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0.52s</a:t>
                      </a:r>
                    </a:p>
                  </a:txBody>
                  <a:tcPr anchor="ctr">
                    <a:lnL>
                      <a:noFill/>
                    </a:lnL>
                    <a:lnR>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061694"/>
                  </a:ext>
                </a:extLst>
              </a:tr>
              <a:tr h="335103">
                <a:tc>
                  <a:txBody>
                    <a:bodyPr/>
                    <a:lstStyle/>
                    <a:p>
                      <a:pPr algn="ctr" fontAlgn="ctr"/>
                      <a:r>
                        <a:rPr lang="fr-CA" sz="1400" b="1">
                          <a:effectLst/>
                          <a:latin typeface="Montserrat ExtraLight" panose="00000300000000000000" pitchFamily="50" charset="0"/>
                        </a:rPr>
                        <a:t>100K x 100</a:t>
                      </a:r>
                    </a:p>
                  </a:txBody>
                  <a:tcPr anchor="ctr">
                    <a:lnL>
                      <a:noFill/>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9.39s</a:t>
                      </a:r>
                    </a:p>
                  </a:txBody>
                  <a:tcPr anchor="ctr">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4.25s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2.02s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1392550"/>
                  </a:ext>
                </a:extLst>
              </a:tr>
              <a:tr h="335103">
                <a:tc>
                  <a:txBody>
                    <a:bodyPr/>
                    <a:lstStyle/>
                    <a:p>
                      <a:pPr algn="ctr" fontAlgn="ctr"/>
                      <a:r>
                        <a:rPr lang="fr-CA" sz="1400" b="1">
                          <a:effectLst/>
                          <a:latin typeface="Montserrat ExtraLight" panose="00000300000000000000" pitchFamily="50" charset="0"/>
                        </a:rPr>
                        <a:t>1M X 100</a:t>
                      </a:r>
                    </a:p>
                  </a:txBody>
                  <a:tcPr anchor="ctr">
                    <a:lnL>
                      <a:noFill/>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146.5s</a:t>
                      </a:r>
                    </a:p>
                  </a:txBody>
                  <a:tcPr anchor="ctr">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20.2s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21.5s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5997333"/>
                  </a:ext>
                </a:extLst>
              </a:tr>
            </a:tbl>
          </a:graphicData>
        </a:graphic>
      </p:graphicFrame>
      <p:sp>
        <p:nvSpPr>
          <p:cNvPr id="11" name="Rectangle 10">
            <a:extLst>
              <a:ext uri="{FF2B5EF4-FFF2-40B4-BE49-F238E27FC236}">
                <a16:creationId xmlns:a16="http://schemas.microsoft.com/office/drawing/2014/main" id="{223C0083-1175-4BFB-927B-3439D5B829FE}"/>
              </a:ext>
            </a:extLst>
          </p:cNvPr>
          <p:cNvSpPr/>
          <p:nvPr/>
        </p:nvSpPr>
        <p:spPr>
          <a:xfrm>
            <a:off x="425452" y="3170411"/>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EvoTrees.jl</a:t>
            </a:r>
          </a:p>
        </p:txBody>
      </p:sp>
      <p:sp>
        <p:nvSpPr>
          <p:cNvPr id="12" name="Rectangle 11">
            <a:extLst>
              <a:ext uri="{FF2B5EF4-FFF2-40B4-BE49-F238E27FC236}">
                <a16:creationId xmlns:a16="http://schemas.microsoft.com/office/drawing/2014/main" id="{FF6DA828-CFC2-4DC0-8152-71292E6FA29D}"/>
              </a:ext>
            </a:extLst>
          </p:cNvPr>
          <p:cNvSpPr/>
          <p:nvPr/>
        </p:nvSpPr>
        <p:spPr>
          <a:xfrm>
            <a:off x="425452" y="2007552"/>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XGBoost:</a:t>
            </a:r>
          </a:p>
        </p:txBody>
      </p:sp>
      <p:sp>
        <p:nvSpPr>
          <p:cNvPr id="13" name="Rectangle 12">
            <a:extLst>
              <a:ext uri="{FF2B5EF4-FFF2-40B4-BE49-F238E27FC236}">
                <a16:creationId xmlns:a16="http://schemas.microsoft.com/office/drawing/2014/main" id="{D755AC38-C382-46D7-B7F3-06F9A4568F5F}"/>
              </a:ext>
            </a:extLst>
          </p:cNvPr>
          <p:cNvSpPr/>
          <p:nvPr/>
        </p:nvSpPr>
        <p:spPr>
          <a:xfrm>
            <a:off x="425452" y="4423215"/>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Other Julia implementation: </a:t>
            </a:r>
            <a:r>
              <a:rPr lang="fr-CA" sz="1400">
                <a:hlinkClick r:id="rId11"/>
              </a:rPr>
              <a:t>https://github.com/xiaodaigh/JLBoost.jl</a:t>
            </a:r>
            <a:r>
              <a:rPr lang="en-CA" sz="1400" b="0" i="0">
                <a:solidFill>
                  <a:srgbClr val="333333"/>
                </a:solidFill>
                <a:effectLst/>
                <a:latin typeface="Montserrat ExtraLight" panose="00000300000000000000" pitchFamily="50" charset="0"/>
              </a:rPr>
              <a:t> </a:t>
            </a:r>
          </a:p>
        </p:txBody>
      </p:sp>
    </p:spTree>
    <p:extLst>
      <p:ext uri="{BB962C8B-B14F-4D97-AF65-F5344CB8AC3E}">
        <p14:creationId xmlns:p14="http://schemas.microsoft.com/office/powerpoint/2010/main" val="13854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What is Gradient Boosted Trees?</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3</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71862"/>
            <a:ext cx="8020416" cy="1600438"/>
          </a:xfrm>
          <a:prstGeom prst="rect">
            <a:avLst/>
          </a:prstGeom>
        </p:spPr>
        <p:txBody>
          <a:bodyPr wrap="square">
            <a:spAutoFit/>
          </a:bodyPr>
          <a:lstStyle/>
          <a:p>
            <a:pPr fontAlgn="base"/>
            <a:r>
              <a:rPr lang="fr-CA" sz="1400">
                <a:solidFill>
                  <a:srgbClr val="333333"/>
                </a:solidFill>
                <a:latin typeface="Montserrat" panose="00000500000000000000" pitchFamily="50" charset="0"/>
              </a:rPr>
              <a:t>GBT is an algorithm that performs regression tasks by stacking binary regression trees: </a:t>
            </a:r>
          </a:p>
          <a:p>
            <a:pPr marL="342900" indent="-342900" fontAlgn="base">
              <a:buAutoNum type="arabicPeriod"/>
            </a:pPr>
            <a:r>
              <a:rPr lang="fr-CA" sz="1400">
                <a:solidFill>
                  <a:srgbClr val="333333"/>
                </a:solidFill>
                <a:latin typeface="Montserrat ExtraLight" panose="00000300000000000000" pitchFamily="50" charset="0"/>
              </a:rPr>
              <a:t>Define a base prediction for each obserevation: </a:t>
            </a:r>
            <a:r>
              <a:rPr lang="fr-CA" sz="1400" i="1">
                <a:solidFill>
                  <a:srgbClr val="333333"/>
                </a:solidFill>
                <a:latin typeface="Montserrat ExtraLight" panose="00000300000000000000" pitchFamily="50" charset="0"/>
              </a:rPr>
              <a:t>pred = 0.0</a:t>
            </a:r>
          </a:p>
          <a:p>
            <a:pPr marL="342900" indent="-342900" fontAlgn="base">
              <a:buAutoNum type="arabicPeriod"/>
            </a:pPr>
            <a:r>
              <a:rPr lang="fr-CA" sz="1400">
                <a:solidFill>
                  <a:srgbClr val="333333"/>
                </a:solidFill>
                <a:latin typeface="Montserrat ExtraLight" panose="00000300000000000000" pitchFamily="50" charset="0"/>
              </a:rPr>
              <a:t>Build a decision regression tree (</a:t>
            </a:r>
            <a:r>
              <a:rPr lang="fr-CA" sz="1400" i="1">
                <a:solidFill>
                  <a:srgbClr val="333333"/>
                </a:solidFill>
                <a:latin typeface="Montserrat ExtraLight" panose="00000300000000000000" pitchFamily="50" charset="0"/>
              </a:rPr>
              <a:t>Ti) </a:t>
            </a:r>
            <a:r>
              <a:rPr lang="fr-CA" sz="1400">
                <a:solidFill>
                  <a:srgbClr val="333333"/>
                </a:solidFill>
                <a:latin typeface="Montserrat ExtraLight" panose="00000300000000000000" pitchFamily="50" charset="0"/>
              </a:rPr>
              <a:t>capturing the difference between current predictions and observed values </a:t>
            </a:r>
          </a:p>
          <a:p>
            <a:pPr marL="342900" indent="-342900" fontAlgn="base">
              <a:buAutoNum type="arabicPeriod"/>
            </a:pPr>
            <a:r>
              <a:rPr lang="fr-CA" sz="1400">
                <a:solidFill>
                  <a:srgbClr val="333333"/>
                </a:solidFill>
                <a:latin typeface="Montserrat ExtraLight" panose="00000300000000000000" pitchFamily="50" charset="0"/>
              </a:rPr>
              <a:t>Update predictions by adding the predictions from tree Ti to current predictions:    </a:t>
            </a:r>
            <a:r>
              <a:rPr lang="fr-CA" sz="1400" i="1">
                <a:solidFill>
                  <a:srgbClr val="333333"/>
                </a:solidFill>
                <a:latin typeface="Montserrat ExtraLight" panose="00000300000000000000" pitchFamily="50" charset="0"/>
              </a:rPr>
              <a:t>pred = pred + predict(Ti)</a:t>
            </a:r>
          </a:p>
          <a:p>
            <a:pPr marL="342900" indent="-342900" fontAlgn="base">
              <a:buAutoNum type="arabicPeriod"/>
            </a:pPr>
            <a:r>
              <a:rPr lang="fr-CA" sz="1400">
                <a:solidFill>
                  <a:srgbClr val="333333"/>
                </a:solidFill>
                <a:latin typeface="Montserrat ExtraLight" panose="00000300000000000000" pitchFamily="50" charset="0"/>
              </a:rPr>
              <a:t>Repeat 2. and 3. for N steps (or till no improvement on </a:t>
            </a:r>
            <a:r>
              <a:rPr lang="en-CA" sz="1400">
                <a:solidFill>
                  <a:srgbClr val="333333"/>
                </a:solidFill>
                <a:latin typeface="Montserrat ExtraLight" panose="00000300000000000000" pitchFamily="50" charset="0"/>
              </a:rPr>
              <a:t>evaluation data)</a:t>
            </a:r>
            <a:endParaRPr lang="fr-CA" sz="1400" b="0" i="0">
              <a:solidFill>
                <a:srgbClr val="333333"/>
              </a:solidFill>
              <a:effectLst/>
              <a:latin typeface="Montserrat ExtraLight" panose="00000300000000000000" pitchFamily="50" charset="0"/>
            </a:endParaRPr>
          </a:p>
        </p:txBody>
      </p:sp>
      <p:pic>
        <p:nvPicPr>
          <p:cNvPr id="4" name="Picture 3" descr="A close up of a map&#10;&#10;Description automatically generated">
            <a:extLst>
              <a:ext uri="{FF2B5EF4-FFF2-40B4-BE49-F238E27FC236}">
                <a16:creationId xmlns:a16="http://schemas.microsoft.com/office/drawing/2014/main" id="{32494C8F-A1CA-4B03-B6F4-4FBB33CC32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6215" y="3389920"/>
            <a:ext cx="4029869" cy="2686580"/>
          </a:xfrm>
          <a:prstGeom prst="rect">
            <a:avLst/>
          </a:prstGeom>
        </p:spPr>
      </p:pic>
      <p:pic>
        <p:nvPicPr>
          <p:cNvPr id="12" name="Picture 11" descr="A close up of a logo&#10;&#10;Description automatically generated">
            <a:extLst>
              <a:ext uri="{FF2B5EF4-FFF2-40B4-BE49-F238E27FC236}">
                <a16:creationId xmlns:a16="http://schemas.microsoft.com/office/drawing/2014/main" id="{AB1F7D9F-8FC3-431C-AFDB-9B3E71F3BB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5452" y="3389920"/>
            <a:ext cx="4029870" cy="2686580"/>
          </a:xfrm>
          <a:prstGeom prst="rect">
            <a:avLst/>
          </a:prstGeom>
        </p:spPr>
      </p:pic>
    </p:spTree>
    <p:extLst>
      <p:ext uri="{BB962C8B-B14F-4D97-AF65-F5344CB8AC3E}">
        <p14:creationId xmlns:p14="http://schemas.microsoft.com/office/powerpoint/2010/main" val="406139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Defining the Model Structure</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4</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1384995"/>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From GBT introduction, it can be observed that the resulting model consists in a collection of Trees. </a:t>
            </a:r>
          </a:p>
          <a:p>
            <a:pPr fontAlgn="base"/>
            <a:endParaRPr lang="en-CA" sz="1400" b="0" i="0">
              <a:solidFill>
                <a:srgbClr val="333333"/>
              </a:solidFill>
              <a:effectLst/>
              <a:latin typeface="Montserrat ExtraLight" panose="00000300000000000000" pitchFamily="50" charset="0"/>
            </a:endParaRPr>
          </a:p>
          <a:p>
            <a:pPr fontAlgn="base"/>
            <a:r>
              <a:rPr lang="en-CA" sz="1400">
                <a:solidFill>
                  <a:srgbClr val="333333"/>
                </a:solidFill>
                <a:latin typeface="Montserrat ExtraLight" panose="00000300000000000000" pitchFamily="50" charset="0"/>
              </a:rPr>
              <a:t>The structure holding the model can hence be defined as a Vector of Trees. In addition, hyper-parameters used to define the model as well as metrics tracking the model performing are added. </a:t>
            </a:r>
            <a:endParaRPr lang="fr-CA" sz="1400" b="0" i="0">
              <a:solidFill>
                <a:srgbClr val="333333"/>
              </a:solidFill>
              <a:effectLst/>
              <a:latin typeface="Montserrat ExtraLight" panose="00000300000000000000" pitchFamily="50" charset="0"/>
            </a:endParaRPr>
          </a:p>
        </p:txBody>
      </p:sp>
      <p:sp>
        <p:nvSpPr>
          <p:cNvPr id="4" name="Rectangle 3">
            <a:extLst>
              <a:ext uri="{FF2B5EF4-FFF2-40B4-BE49-F238E27FC236}">
                <a16:creationId xmlns:a16="http://schemas.microsoft.com/office/drawing/2014/main" id="{D0334B9A-DABD-48AA-8BD8-910F8834A538}"/>
              </a:ext>
            </a:extLst>
          </p:cNvPr>
          <p:cNvSpPr/>
          <p:nvPr/>
        </p:nvSpPr>
        <p:spPr>
          <a:xfrm>
            <a:off x="425452" y="3491643"/>
            <a:ext cx="4572000" cy="1015663"/>
          </a:xfrm>
          <a:prstGeom prst="rect">
            <a:avLst/>
          </a:prstGeom>
          <a:solidFill>
            <a:schemeClr val="bg1">
              <a:lumMod val="95000"/>
            </a:schemeClr>
          </a:solidFill>
        </p:spPr>
        <p:txBody>
          <a:bodyPr>
            <a:spAutoFit/>
          </a:bodyPr>
          <a:lstStyle/>
          <a:p>
            <a:r>
              <a:rPr lang="en-US" sz="1200" b="1">
                <a:solidFill>
                  <a:srgbClr val="333333"/>
                </a:solidFill>
                <a:latin typeface="Courier New" panose="02070309020205020404" pitchFamily="49" charset="0"/>
              </a:rPr>
              <a:t>struct</a:t>
            </a:r>
            <a:r>
              <a:rPr lang="en-US" sz="1200">
                <a:solidFill>
                  <a:srgbClr val="333333"/>
                </a:solidFill>
                <a:latin typeface="Courier New" panose="02070309020205020404" pitchFamily="49" charset="0"/>
              </a:rPr>
              <a:t> GBTree</a:t>
            </a:r>
          </a:p>
          <a:p>
            <a:r>
              <a:rPr lang="en-US" sz="1200">
                <a:solidFill>
                  <a:srgbClr val="333333"/>
                </a:solidFill>
                <a:latin typeface="Courier New" panose="02070309020205020404" pitchFamily="49" charset="0"/>
              </a:rPr>
              <a:t>	trees::</a:t>
            </a:r>
            <a:r>
              <a:rPr lang="en-US" sz="1200">
                <a:solidFill>
                  <a:srgbClr val="0086B3"/>
                </a:solidFill>
                <a:latin typeface="Courier New" panose="02070309020205020404" pitchFamily="49" charset="0"/>
              </a:rPr>
              <a:t>Vector</a:t>
            </a:r>
            <a:r>
              <a:rPr lang="en-US" sz="1200">
                <a:solidFill>
                  <a:srgbClr val="333333"/>
                </a:solidFill>
                <a:latin typeface="Courier New" panose="02070309020205020404" pitchFamily="49" charset="0"/>
              </a:rPr>
              <a:t>{Tree} </a:t>
            </a:r>
          </a:p>
          <a:p>
            <a:r>
              <a:rPr lang="en-US" sz="1200">
                <a:solidFill>
                  <a:srgbClr val="333333"/>
                </a:solidFill>
                <a:latin typeface="Courier New" panose="02070309020205020404" pitchFamily="49" charset="0"/>
              </a:rPr>
              <a:t>	params </a:t>
            </a:r>
          </a:p>
          <a:p>
            <a:r>
              <a:rPr lang="en-US" sz="1200">
                <a:solidFill>
                  <a:srgbClr val="333333"/>
                </a:solidFill>
                <a:latin typeface="Courier New" panose="02070309020205020404" pitchFamily="49" charset="0"/>
              </a:rPr>
              <a:t>	metric </a:t>
            </a:r>
          </a:p>
          <a:p>
            <a:r>
              <a:rPr lang="en-US" sz="1200" b="1">
                <a:solidFill>
                  <a:srgbClr val="333333"/>
                </a:solidFill>
                <a:latin typeface="Courier New" panose="02070309020205020404" pitchFamily="49" charset="0"/>
              </a:rPr>
              <a:t>end</a:t>
            </a:r>
            <a:endParaRPr lang="fr-CA" sz="1200"/>
          </a:p>
        </p:txBody>
      </p:sp>
    </p:spTree>
    <p:extLst>
      <p:ext uri="{BB962C8B-B14F-4D97-AF65-F5344CB8AC3E}">
        <p14:creationId xmlns:p14="http://schemas.microsoft.com/office/powerpoint/2010/main" val="375933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n animal&#10;&#10;Description automatically generated">
            <a:extLst>
              <a:ext uri="{FF2B5EF4-FFF2-40B4-BE49-F238E27FC236}">
                <a16:creationId xmlns:a16="http://schemas.microsoft.com/office/drawing/2014/main" id="{E0271895-B61A-4B8E-83E4-D74314B06A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4879" y="2384690"/>
            <a:ext cx="4685211" cy="3123474"/>
          </a:xfrm>
          <a:prstGeom prst="rect">
            <a:avLst/>
          </a:prstGeom>
        </p:spPr>
      </p:pic>
      <p:sp>
        <p:nvSpPr>
          <p:cNvPr id="5" name="Rectangle 4">
            <a:extLst>
              <a:ext uri="{FF2B5EF4-FFF2-40B4-BE49-F238E27FC236}">
                <a16:creationId xmlns:a16="http://schemas.microsoft.com/office/drawing/2014/main" id="{B58CC6FA-12B1-453A-9950-DB27B696F844}"/>
              </a:ext>
            </a:extLst>
          </p:cNvPr>
          <p:cNvSpPr/>
          <p:nvPr/>
        </p:nvSpPr>
        <p:spPr>
          <a:xfrm>
            <a:off x="425452" y="3619219"/>
            <a:ext cx="5113199" cy="1569660"/>
          </a:xfrm>
          <a:prstGeom prst="rect">
            <a:avLst/>
          </a:prstGeom>
          <a:solidFill>
            <a:schemeClr val="bg1">
              <a:lumMod val="95000"/>
            </a:schemeClr>
          </a:solidFill>
        </p:spPr>
        <p:txBody>
          <a:bodyPr wrap="square">
            <a:spAutoFit/>
          </a:bodyPr>
          <a:lstStyle/>
          <a:p>
            <a:r>
              <a:rPr lang="en-US" sz="1200" b="1">
                <a:solidFill>
                  <a:srgbClr val="333333"/>
                </a:solidFill>
                <a:latin typeface="Courier New" panose="02070309020205020404" pitchFamily="49" charset="0"/>
              </a:rPr>
              <a:t>struct</a:t>
            </a:r>
            <a:r>
              <a:rPr lang="en-US" sz="1200">
                <a:solidFill>
                  <a:srgbClr val="333333"/>
                </a:solidFill>
                <a:latin typeface="Courier New" panose="02070309020205020404" pitchFamily="49" charset="0"/>
              </a:rPr>
              <a:t> TreeNode{L, T&lt;:</a:t>
            </a:r>
            <a:r>
              <a:rPr lang="en-US" sz="1200">
                <a:solidFill>
                  <a:srgbClr val="0086B3"/>
                </a:solidFill>
                <a:latin typeface="Courier New" panose="02070309020205020404" pitchFamily="49" charset="0"/>
              </a:rPr>
              <a:t>AbstractFloat</a:t>
            </a:r>
            <a:r>
              <a:rPr lang="en-US" sz="1200">
                <a:solidFill>
                  <a:srgbClr val="333333"/>
                </a:solidFill>
                <a:latin typeface="Courier New" panose="02070309020205020404" pitchFamily="49" charset="0"/>
              </a:rPr>
              <a:t>, S&lt;:</a:t>
            </a:r>
            <a:r>
              <a:rPr lang="en-US" sz="1200">
                <a:solidFill>
                  <a:srgbClr val="0086B3"/>
                </a:solidFill>
                <a:latin typeface="Courier New" panose="02070309020205020404" pitchFamily="49" charset="0"/>
              </a:rPr>
              <a:t>Int</a:t>
            </a:r>
            <a:r>
              <a:rPr lang="en-US" sz="1200">
                <a:solidFill>
                  <a:srgbClr val="333333"/>
                </a:solidFill>
                <a:latin typeface="Courier New" panose="02070309020205020404" pitchFamily="49" charset="0"/>
              </a:rPr>
              <a:t>, B&lt;:</a:t>
            </a:r>
            <a:r>
              <a:rPr lang="en-US" sz="1200">
                <a:solidFill>
                  <a:srgbClr val="0086B3"/>
                </a:solidFill>
                <a:latin typeface="Courier New" panose="02070309020205020404" pitchFamily="49" charset="0"/>
              </a:rPr>
              <a:t>Bool</a:t>
            </a:r>
            <a:r>
              <a:rPr lang="en-US" sz="1200">
                <a:solidFill>
                  <a:srgbClr val="333333"/>
                </a:solidFill>
                <a:latin typeface="Courier New" panose="02070309020205020404" pitchFamily="49" charset="0"/>
              </a:rPr>
              <a:t>} </a:t>
            </a:r>
          </a:p>
          <a:p>
            <a:pPr lvl="1"/>
            <a:r>
              <a:rPr lang="en-US" sz="1200">
                <a:solidFill>
                  <a:srgbClr val="333333"/>
                </a:solidFill>
                <a:latin typeface="Courier New" panose="02070309020205020404" pitchFamily="49" charset="0"/>
              </a:rPr>
              <a:t>left::S </a:t>
            </a:r>
          </a:p>
          <a:p>
            <a:pPr lvl="1"/>
            <a:r>
              <a:rPr lang="en-US" sz="1200">
                <a:solidFill>
                  <a:srgbClr val="333333"/>
                </a:solidFill>
                <a:latin typeface="Courier New" panose="02070309020205020404" pitchFamily="49" charset="0"/>
              </a:rPr>
              <a:t>right::S </a:t>
            </a:r>
          </a:p>
          <a:p>
            <a:pPr lvl="1"/>
            <a:r>
              <a:rPr lang="en-US" sz="1200">
                <a:solidFill>
                  <a:srgbClr val="333333"/>
                </a:solidFill>
                <a:latin typeface="Courier New" panose="02070309020205020404" pitchFamily="49" charset="0"/>
              </a:rPr>
              <a:t>feat::S </a:t>
            </a:r>
          </a:p>
          <a:p>
            <a:pPr lvl="1"/>
            <a:r>
              <a:rPr lang="en-US" sz="1200">
                <a:solidFill>
                  <a:srgbClr val="333333"/>
                </a:solidFill>
                <a:latin typeface="Courier New" panose="02070309020205020404" pitchFamily="49" charset="0"/>
              </a:rPr>
              <a:t>cond::T </a:t>
            </a:r>
          </a:p>
          <a:p>
            <a:pPr lvl="1"/>
            <a:r>
              <a:rPr lang="en-US" sz="1200">
                <a:solidFill>
                  <a:srgbClr val="333333"/>
                </a:solidFill>
                <a:latin typeface="Courier New" panose="02070309020205020404" pitchFamily="49" charset="0"/>
              </a:rPr>
              <a:t>pred::SVector{L,T}</a:t>
            </a:r>
          </a:p>
          <a:p>
            <a:pPr lvl="1"/>
            <a:r>
              <a:rPr lang="en-US" sz="1200">
                <a:solidFill>
                  <a:srgbClr val="333333"/>
                </a:solidFill>
                <a:latin typeface="Courier New" panose="02070309020205020404" pitchFamily="49" charset="0"/>
              </a:rPr>
              <a:t>split::B </a:t>
            </a:r>
          </a:p>
          <a:p>
            <a:r>
              <a:rPr lang="en-US" sz="1200" b="1">
                <a:solidFill>
                  <a:srgbClr val="333333"/>
                </a:solidFill>
                <a:latin typeface="Courier New" panose="02070309020205020404" pitchFamily="49" charset="0"/>
              </a:rPr>
              <a:t>end</a:t>
            </a:r>
            <a:endParaRPr lang="fr-CA" sz="1200"/>
          </a:p>
        </p:txBody>
      </p:sp>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Defining the Tree Structure</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5</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9">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523220"/>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A tree consists of multiple binary split nodes ending with a terminal node (leaf) indicating the prediction associated with the given path. </a:t>
            </a:r>
            <a:endParaRPr lang="fr-CA" sz="1400" b="0" i="0">
              <a:solidFill>
                <a:srgbClr val="333333"/>
              </a:solidFill>
              <a:effectLst/>
              <a:latin typeface="Montserrat ExtraLight" panose="00000300000000000000" pitchFamily="50" charset="0"/>
            </a:endParaRPr>
          </a:p>
        </p:txBody>
      </p:sp>
      <p:sp>
        <p:nvSpPr>
          <p:cNvPr id="3" name="Rectangle 2">
            <a:extLst>
              <a:ext uri="{FF2B5EF4-FFF2-40B4-BE49-F238E27FC236}">
                <a16:creationId xmlns:a16="http://schemas.microsoft.com/office/drawing/2014/main" id="{2147C91D-3E27-495A-BE5A-4C17419FBFE9}"/>
              </a:ext>
            </a:extLst>
          </p:cNvPr>
          <p:cNvSpPr/>
          <p:nvPr/>
        </p:nvSpPr>
        <p:spPr>
          <a:xfrm>
            <a:off x="425452" y="2384690"/>
            <a:ext cx="5113199" cy="646331"/>
          </a:xfrm>
          <a:prstGeom prst="rect">
            <a:avLst/>
          </a:prstGeom>
          <a:solidFill>
            <a:schemeClr val="bg1">
              <a:lumMod val="95000"/>
            </a:schemeClr>
          </a:solidFill>
        </p:spPr>
        <p:txBody>
          <a:bodyPr wrap="square">
            <a:spAutoFit/>
          </a:bodyPr>
          <a:lstStyle/>
          <a:p>
            <a:r>
              <a:rPr lang="fr-CA" sz="1200" b="1">
                <a:solidFill>
                  <a:srgbClr val="333333"/>
                </a:solidFill>
                <a:latin typeface="Courier New" panose="02070309020205020404" pitchFamily="49" charset="0"/>
              </a:rPr>
              <a:t>struct</a:t>
            </a:r>
            <a:r>
              <a:rPr lang="fr-CA" sz="1200">
                <a:solidFill>
                  <a:srgbClr val="333333"/>
                </a:solidFill>
                <a:latin typeface="Courier New" panose="02070309020205020404" pitchFamily="49" charset="0"/>
              </a:rPr>
              <a:t> Tree{L, T&lt;:</a:t>
            </a:r>
            <a:r>
              <a:rPr lang="fr-CA" sz="1200">
                <a:solidFill>
                  <a:srgbClr val="0086B3"/>
                </a:solidFill>
                <a:latin typeface="Courier New" panose="02070309020205020404" pitchFamily="49" charset="0"/>
              </a:rPr>
              <a:t>AbstractFloat</a:t>
            </a:r>
            <a:r>
              <a:rPr lang="fr-CA" sz="1200">
                <a:solidFill>
                  <a:srgbClr val="333333"/>
                </a:solidFill>
                <a:latin typeface="Courier New" panose="02070309020205020404" pitchFamily="49" charset="0"/>
              </a:rPr>
              <a:t>, S&lt;:</a:t>
            </a:r>
            <a:r>
              <a:rPr lang="fr-CA" sz="1200">
                <a:solidFill>
                  <a:srgbClr val="0086B3"/>
                </a:solidFill>
                <a:latin typeface="Courier New" panose="02070309020205020404" pitchFamily="49" charset="0"/>
              </a:rPr>
              <a:t>Int</a:t>
            </a:r>
            <a:r>
              <a:rPr lang="fr-CA" sz="1200">
                <a:solidFill>
                  <a:srgbClr val="333333"/>
                </a:solidFill>
                <a:latin typeface="Courier New" panose="02070309020205020404" pitchFamily="49" charset="0"/>
              </a:rPr>
              <a:t>} 	</a:t>
            </a:r>
          </a:p>
          <a:p>
            <a:r>
              <a:rPr lang="fr-CA" sz="1200">
                <a:solidFill>
                  <a:srgbClr val="333333"/>
                </a:solidFill>
                <a:latin typeface="Courier New" panose="02070309020205020404" pitchFamily="49" charset="0"/>
              </a:rPr>
              <a:t>	nodes::</a:t>
            </a:r>
            <a:r>
              <a:rPr lang="fr-CA" sz="1200">
                <a:solidFill>
                  <a:srgbClr val="0086B3"/>
                </a:solidFill>
                <a:latin typeface="Courier New" panose="02070309020205020404" pitchFamily="49" charset="0"/>
              </a:rPr>
              <a:t>Vector</a:t>
            </a:r>
            <a:r>
              <a:rPr lang="fr-CA" sz="1200">
                <a:solidFill>
                  <a:srgbClr val="333333"/>
                </a:solidFill>
                <a:latin typeface="Courier New" panose="02070309020205020404" pitchFamily="49" charset="0"/>
              </a:rPr>
              <a:t>{TreeNode}</a:t>
            </a:r>
          </a:p>
          <a:p>
            <a:r>
              <a:rPr lang="fr-CA" sz="1200" b="1">
                <a:solidFill>
                  <a:srgbClr val="333333"/>
                </a:solidFill>
                <a:latin typeface="Courier New" panose="02070309020205020404" pitchFamily="49" charset="0"/>
              </a:rPr>
              <a:t>end</a:t>
            </a:r>
            <a:endParaRPr lang="fr-CA" sz="1200"/>
          </a:p>
        </p:txBody>
      </p:sp>
    </p:spTree>
    <p:extLst>
      <p:ext uri="{BB962C8B-B14F-4D97-AF65-F5344CB8AC3E}">
        <p14:creationId xmlns:p14="http://schemas.microsoft.com/office/powerpoint/2010/main" val="334590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Efficient Tree Building – Part 1</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6</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954107"/>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Parallelization: </a:t>
            </a:r>
          </a:p>
          <a:p>
            <a:pPr marL="285750" indent="-285750" fontAlgn="base">
              <a:buFontTx/>
              <a:buChar char="-"/>
            </a:pPr>
            <a:r>
              <a:rPr lang="en-CA" sz="1400" b="0" i="0">
                <a:solidFill>
                  <a:srgbClr val="333333"/>
                </a:solidFill>
                <a:effectLst/>
                <a:latin typeface="Montserrat ExtraLight" panose="00000300000000000000" pitchFamily="50" charset="0"/>
              </a:rPr>
              <a:t>Tree Stacking</a:t>
            </a:r>
            <a:r>
              <a:rPr lang="en-CA" sz="1400">
                <a:solidFill>
                  <a:srgbClr val="333333"/>
                </a:solidFill>
                <a:latin typeface="Montserrat ExtraLight" panose="00000300000000000000" pitchFamily="50" charset="0"/>
              </a:rPr>
              <a:t>:</a:t>
            </a:r>
            <a:r>
              <a:rPr lang="en-CA" sz="1400" b="0" i="0">
                <a:solidFill>
                  <a:srgbClr val="333333"/>
                </a:solidFill>
                <a:effectLst/>
                <a:latin typeface="Montserrat ExtraLight" panose="00000300000000000000" pitchFamily="50" charset="0"/>
              </a:rPr>
              <a:t> sequential process (dependency upon previous trees)</a:t>
            </a:r>
          </a:p>
          <a:p>
            <a:pPr marL="285750" indent="-285750" fontAlgn="base">
              <a:buFontTx/>
              <a:buChar char="-"/>
            </a:pPr>
            <a:r>
              <a:rPr lang="en-CA" sz="1400">
                <a:solidFill>
                  <a:srgbClr val="333333"/>
                </a:solidFill>
                <a:latin typeface="Montserrat ExtraLight" panose="00000300000000000000" pitchFamily="50" charset="0"/>
              </a:rPr>
              <a:t>Tree Growth: nodes depends upon their parent</a:t>
            </a:r>
            <a:endParaRPr lang="fr-CA" sz="1400">
              <a:solidFill>
                <a:srgbClr val="333333"/>
              </a:solidFill>
              <a:latin typeface="Montserrat ExtraLight" panose="00000300000000000000" pitchFamily="50" charset="0"/>
            </a:endParaRPr>
          </a:p>
          <a:p>
            <a:pPr marL="285750" indent="-285750" fontAlgn="base">
              <a:buFontTx/>
              <a:buChar char="-"/>
            </a:pPr>
            <a:r>
              <a:rPr lang="fr-CA" sz="1400">
                <a:solidFill>
                  <a:srgbClr val="333333"/>
                </a:solidFill>
                <a:latin typeface="Montserrat ExtraLight" panose="00000300000000000000" pitchFamily="50" charset="0"/>
              </a:rPr>
              <a:t>Find best split: each variable evaluation is independent</a:t>
            </a:r>
          </a:p>
        </p:txBody>
      </p:sp>
      <p:pic>
        <p:nvPicPr>
          <p:cNvPr id="4" name="Graphic 3">
            <a:extLst>
              <a:ext uri="{FF2B5EF4-FFF2-40B4-BE49-F238E27FC236}">
                <a16:creationId xmlns:a16="http://schemas.microsoft.com/office/drawing/2014/main" id="{AFF9E81B-949C-4BBD-B708-72FE265BBD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5453" y="3670293"/>
            <a:ext cx="3654459" cy="2436306"/>
          </a:xfrm>
          <a:prstGeom prst="rect">
            <a:avLst/>
          </a:prstGeom>
        </p:spPr>
      </p:pic>
      <p:pic>
        <p:nvPicPr>
          <p:cNvPr id="7" name="Graphic 6">
            <a:extLst>
              <a:ext uri="{FF2B5EF4-FFF2-40B4-BE49-F238E27FC236}">
                <a16:creationId xmlns:a16="http://schemas.microsoft.com/office/drawing/2014/main" id="{8EF51B50-B113-47E0-A280-B020011033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72002" y="3662314"/>
            <a:ext cx="3654458" cy="2436306"/>
          </a:xfrm>
          <a:prstGeom prst="rect">
            <a:avLst/>
          </a:prstGeom>
        </p:spPr>
      </p:pic>
      <p:sp>
        <p:nvSpPr>
          <p:cNvPr id="8" name="TextBox 7">
            <a:extLst>
              <a:ext uri="{FF2B5EF4-FFF2-40B4-BE49-F238E27FC236}">
                <a16:creationId xmlns:a16="http://schemas.microsoft.com/office/drawing/2014/main" id="{22853C42-2FDB-4AFE-A95A-AA82E1C1A57D}"/>
              </a:ext>
            </a:extLst>
          </p:cNvPr>
          <p:cNvSpPr txBox="1"/>
          <p:nvPr/>
        </p:nvSpPr>
        <p:spPr>
          <a:xfrm>
            <a:off x="425452" y="3290500"/>
            <a:ext cx="2829469" cy="276999"/>
          </a:xfrm>
          <a:prstGeom prst="rect">
            <a:avLst/>
          </a:prstGeom>
          <a:noFill/>
        </p:spPr>
        <p:txBody>
          <a:bodyPr wrap="square" rtlCol="0">
            <a:spAutoFit/>
          </a:bodyPr>
          <a:lstStyle/>
          <a:p>
            <a:r>
              <a:rPr lang="en-CA" sz="1200">
                <a:latin typeface="Montserrat" panose="00000500000000000000" pitchFamily="50" charset="0"/>
              </a:rPr>
              <a:t>Actual data: </a:t>
            </a:r>
            <a:endParaRPr lang="fr-CA" sz="1200">
              <a:latin typeface="Montserrat" panose="00000500000000000000" pitchFamily="50" charset="0"/>
            </a:endParaRPr>
          </a:p>
        </p:txBody>
      </p:sp>
      <p:sp>
        <p:nvSpPr>
          <p:cNvPr id="13" name="TextBox 12">
            <a:extLst>
              <a:ext uri="{FF2B5EF4-FFF2-40B4-BE49-F238E27FC236}">
                <a16:creationId xmlns:a16="http://schemas.microsoft.com/office/drawing/2014/main" id="{142706B6-5A12-435D-AD5E-8EFE16CE0B41}"/>
              </a:ext>
            </a:extLst>
          </p:cNvPr>
          <p:cNvSpPr txBox="1"/>
          <p:nvPr/>
        </p:nvSpPr>
        <p:spPr>
          <a:xfrm>
            <a:off x="4572001" y="3290499"/>
            <a:ext cx="2829469" cy="276999"/>
          </a:xfrm>
          <a:prstGeom prst="rect">
            <a:avLst/>
          </a:prstGeom>
          <a:noFill/>
        </p:spPr>
        <p:txBody>
          <a:bodyPr wrap="square" rtlCol="0">
            <a:spAutoFit/>
          </a:bodyPr>
          <a:lstStyle/>
          <a:p>
            <a:r>
              <a:rPr lang="en-CA" sz="1200">
                <a:latin typeface="Montserrat" panose="00000500000000000000" pitchFamily="50" charset="0"/>
              </a:rPr>
              <a:t>What the model sees: </a:t>
            </a:r>
            <a:endParaRPr lang="fr-CA" sz="1200">
              <a:latin typeface="Montserrat" panose="00000500000000000000" pitchFamily="50" charset="0"/>
            </a:endParaRPr>
          </a:p>
        </p:txBody>
      </p:sp>
      <p:sp>
        <p:nvSpPr>
          <p:cNvPr id="9" name="Rectangle 8">
            <a:extLst>
              <a:ext uri="{FF2B5EF4-FFF2-40B4-BE49-F238E27FC236}">
                <a16:creationId xmlns:a16="http://schemas.microsoft.com/office/drawing/2014/main" id="{1B5D4E0E-5477-48DE-AF8C-94B546C3B051}"/>
              </a:ext>
            </a:extLst>
          </p:cNvPr>
          <p:cNvSpPr/>
          <p:nvPr/>
        </p:nvSpPr>
        <p:spPr>
          <a:xfrm>
            <a:off x="759938" y="2476075"/>
            <a:ext cx="2985488" cy="738664"/>
          </a:xfrm>
          <a:prstGeom prst="rect">
            <a:avLst/>
          </a:prstGeom>
          <a:solidFill>
            <a:schemeClr val="bg1">
              <a:lumMod val="95000"/>
            </a:schemeClr>
          </a:solidFill>
        </p:spPr>
        <p:txBody>
          <a:bodyPr wrap="square">
            <a:spAutoFit/>
          </a:bodyPr>
          <a:lstStyle/>
          <a:p>
            <a:r>
              <a:rPr lang="en-US" sz="1400" b="1">
                <a:solidFill>
                  <a:srgbClr val="999999"/>
                </a:solidFill>
                <a:latin typeface="Courier New" panose="02070309020205020404" pitchFamily="49" charset="0"/>
              </a:rPr>
              <a:t>@threads</a:t>
            </a:r>
            <a:r>
              <a:rPr lang="en-US" sz="1400">
                <a:solidFill>
                  <a:srgbClr val="333333"/>
                </a:solidFill>
                <a:latin typeface="Courier New" panose="02070309020205020404" pitchFamily="49" charset="0"/>
              </a:rPr>
              <a:t> </a:t>
            </a:r>
            <a:r>
              <a:rPr lang="en-US" sz="1400" b="1">
                <a:solidFill>
                  <a:srgbClr val="333333"/>
                </a:solidFill>
                <a:latin typeface="Courier New" panose="02070309020205020404" pitchFamily="49" charset="0"/>
              </a:rPr>
              <a:t>for</a:t>
            </a:r>
            <a:r>
              <a:rPr lang="en-US" sz="1400">
                <a:solidFill>
                  <a:srgbClr val="333333"/>
                </a:solidFill>
                <a:latin typeface="Courier New" panose="02070309020205020404" pitchFamily="49" charset="0"/>
              </a:rPr>
              <a:t> j </a:t>
            </a:r>
            <a:r>
              <a:rPr lang="en-US" sz="1400" b="1">
                <a:solidFill>
                  <a:srgbClr val="333333"/>
                </a:solidFill>
                <a:latin typeface="Courier New" panose="02070309020205020404" pitchFamily="49" charset="0"/>
              </a:rPr>
              <a:t>in</a:t>
            </a:r>
            <a:r>
              <a:rPr lang="en-US" sz="1400">
                <a:solidFill>
                  <a:srgbClr val="333333"/>
                </a:solidFill>
                <a:latin typeface="Courier New" panose="02070309020205020404" pitchFamily="49" charset="0"/>
              </a:rPr>
              <a:t> cols 	find_best_split!(...)</a:t>
            </a:r>
          </a:p>
          <a:p>
            <a:r>
              <a:rPr lang="en-US" sz="1400" b="1">
                <a:solidFill>
                  <a:srgbClr val="333333"/>
                </a:solidFill>
                <a:latin typeface="Courier New" panose="02070309020205020404" pitchFamily="49" charset="0"/>
              </a:rPr>
              <a:t>end</a:t>
            </a:r>
            <a:endParaRPr lang="fr-CA" sz="1400"/>
          </a:p>
        </p:txBody>
      </p:sp>
      <p:pic>
        <p:nvPicPr>
          <p:cNvPr id="5" name="Graphic 4" descr="Checkmark">
            <a:extLst>
              <a:ext uri="{FF2B5EF4-FFF2-40B4-BE49-F238E27FC236}">
                <a16:creationId xmlns:a16="http://schemas.microsoft.com/office/drawing/2014/main" id="{859C4B4E-ED0D-40D3-91A8-47641F3B97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23605" y="2234083"/>
            <a:ext cx="219188" cy="219188"/>
          </a:xfrm>
          <a:prstGeom prst="rect">
            <a:avLst/>
          </a:prstGeom>
        </p:spPr>
      </p:pic>
      <p:pic>
        <p:nvPicPr>
          <p:cNvPr id="11" name="Graphic 10" descr="Close">
            <a:extLst>
              <a:ext uri="{FF2B5EF4-FFF2-40B4-BE49-F238E27FC236}">
                <a16:creationId xmlns:a16="http://schemas.microsoft.com/office/drawing/2014/main" id="{610E5513-BBEE-4DEA-902B-8B1A1B5594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02864" y="1807132"/>
            <a:ext cx="214223" cy="214223"/>
          </a:xfrm>
          <a:prstGeom prst="rect">
            <a:avLst/>
          </a:prstGeom>
        </p:spPr>
      </p:pic>
      <p:pic>
        <p:nvPicPr>
          <p:cNvPr id="17" name="Graphic 16" descr="Close">
            <a:extLst>
              <a:ext uri="{FF2B5EF4-FFF2-40B4-BE49-F238E27FC236}">
                <a16:creationId xmlns:a16="http://schemas.microsoft.com/office/drawing/2014/main" id="{906937B7-49DF-452B-AF3D-5AA0C7D6A9A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16319" y="2035294"/>
            <a:ext cx="214223" cy="214223"/>
          </a:xfrm>
          <a:prstGeom prst="rect">
            <a:avLst/>
          </a:prstGeom>
        </p:spPr>
      </p:pic>
    </p:spTree>
    <p:extLst>
      <p:ext uri="{BB962C8B-B14F-4D97-AF65-F5344CB8AC3E}">
        <p14:creationId xmlns:p14="http://schemas.microsoft.com/office/powerpoint/2010/main" val="54690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Efficient Tree Building – Part 2</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7</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1384995"/>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Histogram method: </a:t>
            </a:r>
          </a:p>
          <a:p>
            <a:pPr marL="285750" indent="-285750" fontAlgn="base">
              <a:buFontTx/>
              <a:buChar char="-"/>
            </a:pPr>
            <a:r>
              <a:rPr lang="fr-CA" sz="1400">
                <a:solidFill>
                  <a:srgbClr val="333333"/>
                </a:solidFill>
                <a:latin typeface="Montserrat ExtraLight" panose="00000300000000000000" pitchFamily="50" charset="0"/>
              </a:rPr>
              <a:t>Avoids the inefficient evaluation of the quality of the split at every point</a:t>
            </a:r>
          </a:p>
          <a:p>
            <a:pPr marL="285750" indent="-285750" fontAlgn="base">
              <a:buFontTx/>
              <a:buChar char="-"/>
            </a:pPr>
            <a:r>
              <a:rPr lang="fr-CA" sz="1400">
                <a:solidFill>
                  <a:srgbClr val="333333"/>
                </a:solidFill>
                <a:latin typeface="Montserrat ExtraLight" panose="00000300000000000000" pitchFamily="50" charset="0"/>
              </a:rPr>
              <a:t>No need for sorting the observations</a:t>
            </a:r>
          </a:p>
          <a:p>
            <a:pPr marL="285750" indent="-285750" fontAlgn="base">
              <a:buFontTx/>
              <a:buChar char="-"/>
            </a:pPr>
            <a:r>
              <a:rPr lang="fr-CA" sz="1400">
                <a:solidFill>
                  <a:srgbClr val="333333"/>
                </a:solidFill>
                <a:latin typeface="Montserrat ExtraLight" panose="00000300000000000000" pitchFamily="50" charset="0"/>
              </a:rPr>
              <a:t>Histogram can be built by accessing sequentially each observation</a:t>
            </a:r>
          </a:p>
          <a:p>
            <a:pPr marL="285750" indent="-285750" fontAlgn="base">
              <a:buFontTx/>
              <a:buChar char="-"/>
            </a:pPr>
            <a:r>
              <a:rPr lang="fr-CA" sz="1400">
                <a:solidFill>
                  <a:srgbClr val="333333"/>
                </a:solidFill>
                <a:latin typeface="Montserrat ExtraLight" panose="00000300000000000000" pitchFamily="50" charset="0"/>
              </a:rPr>
              <a:t>Right child histogram can be inferred: </a:t>
            </a:r>
          </a:p>
          <a:p>
            <a:pPr lvl="1" fontAlgn="base"/>
            <a:r>
              <a:rPr lang="fr-CA" sz="1400">
                <a:solidFill>
                  <a:srgbClr val="333333"/>
                </a:solidFill>
                <a:latin typeface="Courier New" panose="02070309020205020404" pitchFamily="49" charset="0"/>
                <a:cs typeface="Courier New" panose="02070309020205020404" pitchFamily="49" charset="0"/>
              </a:rPr>
              <a:t>right_hist = parent_hist – left_hist</a:t>
            </a:r>
          </a:p>
        </p:txBody>
      </p:sp>
      <p:pic>
        <p:nvPicPr>
          <p:cNvPr id="5" name="Graphic 4">
            <a:extLst>
              <a:ext uri="{FF2B5EF4-FFF2-40B4-BE49-F238E27FC236}">
                <a16:creationId xmlns:a16="http://schemas.microsoft.com/office/drawing/2014/main" id="{9EBBB346-9F77-44D7-83B8-DFBA6FC96F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5452" y="3776190"/>
            <a:ext cx="3850278" cy="2566852"/>
          </a:xfrm>
          <a:prstGeom prst="rect">
            <a:avLst/>
          </a:prstGeom>
        </p:spPr>
      </p:pic>
      <p:sp>
        <p:nvSpPr>
          <p:cNvPr id="10" name="Rectangle 9">
            <a:extLst>
              <a:ext uri="{FF2B5EF4-FFF2-40B4-BE49-F238E27FC236}">
                <a16:creationId xmlns:a16="http://schemas.microsoft.com/office/drawing/2014/main" id="{AC5F12A3-9CA1-4DAB-B278-DAA4313F9A94}"/>
              </a:ext>
            </a:extLst>
          </p:cNvPr>
          <p:cNvSpPr/>
          <p:nvPr/>
        </p:nvSpPr>
        <p:spPr>
          <a:xfrm>
            <a:off x="425452" y="3029398"/>
            <a:ext cx="4538434" cy="523220"/>
          </a:xfrm>
          <a:prstGeom prst="rect">
            <a:avLst/>
          </a:prstGeom>
          <a:solidFill>
            <a:schemeClr val="bg1">
              <a:lumMod val="95000"/>
            </a:schemeClr>
          </a:solidFill>
        </p:spPr>
        <p:txBody>
          <a:bodyPr wrap="square">
            <a:spAutoFit/>
          </a:bodyPr>
          <a:lstStyle/>
          <a:p>
            <a:r>
              <a:rPr lang="fr-CA" sz="1400">
                <a:solidFill>
                  <a:srgbClr val="333333"/>
                </a:solidFill>
                <a:latin typeface="Courier New" panose="02070309020205020404" pitchFamily="49" charset="0"/>
              </a:rPr>
              <a:t>edges = get_edges(X_train, params.nbins) </a:t>
            </a:r>
          </a:p>
          <a:p>
            <a:r>
              <a:rPr lang="fr-CA" sz="1400">
                <a:solidFill>
                  <a:srgbClr val="333333"/>
                </a:solidFill>
                <a:latin typeface="Courier New" panose="02070309020205020404" pitchFamily="49" charset="0"/>
              </a:rPr>
              <a:t>X_bin = binarize(X_train, edges)</a:t>
            </a:r>
            <a:endParaRPr lang="fr-CA" sz="1400"/>
          </a:p>
        </p:txBody>
      </p:sp>
    </p:spTree>
    <p:extLst>
      <p:ext uri="{BB962C8B-B14F-4D97-AF65-F5344CB8AC3E}">
        <p14:creationId xmlns:p14="http://schemas.microsoft.com/office/powerpoint/2010/main" val="383813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Defining a Loss Function</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8</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738664"/>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Part of the Gradient Boosted method efficiency and flexibility comes from the usage of the second order approximation of the loss function. </a:t>
            </a:r>
            <a:endParaRPr lang="fr-CA" sz="1400">
              <a:solidFill>
                <a:srgbClr val="333333"/>
              </a:solidFill>
              <a:latin typeface="Montserrat ExtraLight" panose="00000300000000000000" pitchFamily="50" charset="0"/>
            </a:endParaRPr>
          </a:p>
          <a:p>
            <a:pPr fontAlgn="base"/>
            <a:endParaRPr lang="en-CA" sz="1400">
              <a:solidFill>
                <a:srgbClr val="333333"/>
              </a:solidFill>
              <a:latin typeface="Montserrat ExtraLight" panose="00000300000000000000" pitchFamily="50" charset="0"/>
            </a:endParaRPr>
          </a:p>
        </p:txBody>
      </p:sp>
      <p:pic>
        <p:nvPicPr>
          <p:cNvPr id="7" name="Graphic 6">
            <a:extLst>
              <a:ext uri="{FF2B5EF4-FFF2-40B4-BE49-F238E27FC236}">
                <a16:creationId xmlns:a16="http://schemas.microsoft.com/office/drawing/2014/main" id="{55A6B4A4-8E3A-4D6D-9622-BF6FED146E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79761" y="4052961"/>
            <a:ext cx="3362777" cy="2241851"/>
          </a:xfrm>
          <a:prstGeom prst="rect">
            <a:avLst/>
          </a:prstGeom>
        </p:spPr>
      </p:pic>
      <p:pic>
        <p:nvPicPr>
          <p:cNvPr id="11" name="Graphic 10">
            <a:extLst>
              <a:ext uri="{FF2B5EF4-FFF2-40B4-BE49-F238E27FC236}">
                <a16:creationId xmlns:a16="http://schemas.microsoft.com/office/drawing/2014/main" id="{7A56D47E-C16A-41BF-BC0C-4FB0896C20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5537" y="4052960"/>
            <a:ext cx="3362777" cy="2241851"/>
          </a:xfrm>
          <a:prstGeom prst="rect">
            <a:avLst/>
          </a:prstGeom>
        </p:spPr>
      </p:pic>
      <p:sp>
        <p:nvSpPr>
          <p:cNvPr id="3" name="Rectangle 2">
            <a:extLst>
              <a:ext uri="{FF2B5EF4-FFF2-40B4-BE49-F238E27FC236}">
                <a16:creationId xmlns:a16="http://schemas.microsoft.com/office/drawing/2014/main" id="{072A44A3-C22D-434D-896C-C20758D75A2F}"/>
              </a:ext>
            </a:extLst>
          </p:cNvPr>
          <p:cNvSpPr/>
          <p:nvPr/>
        </p:nvSpPr>
        <p:spPr>
          <a:xfrm>
            <a:off x="425452" y="3497798"/>
            <a:ext cx="4451348" cy="461665"/>
          </a:xfrm>
          <a:prstGeom prst="rect">
            <a:avLst/>
          </a:prstGeom>
          <a:solidFill>
            <a:schemeClr val="bg1">
              <a:lumMod val="95000"/>
            </a:schemeClr>
          </a:solidFill>
        </p:spPr>
        <p:txBody>
          <a:bodyPr wrap="square">
            <a:spAutoFit/>
          </a:bodyPr>
          <a:lstStyle/>
          <a:p>
            <a:r>
              <a:rPr lang="fr-CA" sz="1200">
                <a:solidFill>
                  <a:srgbClr val="333333"/>
                </a:solidFill>
                <a:latin typeface="Courier New" panose="02070309020205020404" pitchFamily="49" charset="0"/>
              </a:rPr>
              <a:t>pred = -</a:t>
            </a:r>
            <a:r>
              <a:rPr lang="el-GR" sz="1200">
                <a:solidFill>
                  <a:srgbClr val="333333"/>
                </a:solidFill>
                <a:latin typeface="Courier New" panose="02070309020205020404" pitchFamily="49" charset="0"/>
              </a:rPr>
              <a:t>η .* </a:t>
            </a:r>
            <a:r>
              <a:rPr lang="fr-CA" sz="1200">
                <a:solidFill>
                  <a:srgbClr val="333333"/>
                </a:solidFill>
                <a:latin typeface="Courier New" panose="02070309020205020404" pitchFamily="49" charset="0"/>
              </a:rPr>
              <a:t>∑</a:t>
            </a:r>
            <a:r>
              <a:rPr lang="el-GR" sz="1200">
                <a:solidFill>
                  <a:srgbClr val="333333"/>
                </a:solidFill>
                <a:latin typeface="Courier New" panose="02070309020205020404" pitchFamily="49" charset="0"/>
              </a:rPr>
              <a:t>δ ./ (</a:t>
            </a:r>
            <a:r>
              <a:rPr lang="fr-CA" sz="1200">
                <a:solidFill>
                  <a:srgbClr val="333333"/>
                </a:solidFill>
                <a:latin typeface="Courier New" panose="02070309020205020404" pitchFamily="49" charset="0"/>
              </a:rPr>
              <a:t>∑</a:t>
            </a:r>
            <a:r>
              <a:rPr lang="el-GR" sz="1200">
                <a:solidFill>
                  <a:srgbClr val="333333"/>
                </a:solidFill>
                <a:latin typeface="Courier New" panose="02070309020205020404" pitchFamily="49" charset="0"/>
              </a:rPr>
              <a:t>δ² .+ λ .* </a:t>
            </a:r>
            <a:r>
              <a:rPr lang="fr-CA" sz="1200">
                <a:solidFill>
                  <a:srgbClr val="333333"/>
                </a:solidFill>
                <a:latin typeface="Courier New" panose="02070309020205020404" pitchFamily="49" charset="0"/>
              </a:rPr>
              <a:t>∑𝑤) </a:t>
            </a:r>
          </a:p>
          <a:p>
            <a:r>
              <a:rPr lang="fr-CA" sz="1200">
                <a:solidFill>
                  <a:srgbClr val="333333"/>
                </a:solidFill>
                <a:latin typeface="Courier New" panose="02070309020205020404" pitchFamily="49" charset="0"/>
              </a:rPr>
              <a:t>gain = sum((∑</a:t>
            </a:r>
            <a:r>
              <a:rPr lang="el-GR" sz="1200">
                <a:solidFill>
                  <a:srgbClr val="333333"/>
                </a:solidFill>
                <a:latin typeface="Courier New" panose="02070309020205020404" pitchFamily="49" charset="0"/>
              </a:rPr>
              <a:t>δ .^ </a:t>
            </a:r>
            <a:r>
              <a:rPr lang="el-GR" sz="1200">
                <a:solidFill>
                  <a:srgbClr val="008080"/>
                </a:solidFill>
                <a:latin typeface="Courier New" panose="02070309020205020404" pitchFamily="49" charset="0"/>
              </a:rPr>
              <a:t>2</a:t>
            </a:r>
            <a:r>
              <a:rPr lang="el-GR" sz="1200">
                <a:solidFill>
                  <a:srgbClr val="333333"/>
                </a:solidFill>
                <a:latin typeface="Courier New" panose="02070309020205020404" pitchFamily="49" charset="0"/>
              </a:rPr>
              <a:t> ./ (∑δ² .+ λ .* ∑𝑤)) ./ </a:t>
            </a:r>
            <a:r>
              <a:rPr lang="el-GR" sz="1200">
                <a:solidFill>
                  <a:srgbClr val="008080"/>
                </a:solidFill>
                <a:latin typeface="Courier New" panose="02070309020205020404" pitchFamily="49" charset="0"/>
              </a:rPr>
              <a:t>2</a:t>
            </a:r>
            <a:endParaRPr lang="fr-CA" sz="1200"/>
          </a:p>
        </p:txBody>
      </p:sp>
      <p:sp>
        <p:nvSpPr>
          <p:cNvPr id="4" name="Rectangle 3">
            <a:extLst>
              <a:ext uri="{FF2B5EF4-FFF2-40B4-BE49-F238E27FC236}">
                <a16:creationId xmlns:a16="http://schemas.microsoft.com/office/drawing/2014/main" id="{B1EDDF0C-3AA0-4163-896D-C0F7729D92F4}"/>
              </a:ext>
            </a:extLst>
          </p:cNvPr>
          <p:cNvSpPr/>
          <p:nvPr/>
        </p:nvSpPr>
        <p:spPr>
          <a:xfrm>
            <a:off x="425452" y="2179814"/>
            <a:ext cx="6235698" cy="1200329"/>
          </a:xfrm>
          <a:prstGeom prst="rect">
            <a:avLst/>
          </a:prstGeom>
          <a:solidFill>
            <a:schemeClr val="bg1">
              <a:lumMod val="95000"/>
            </a:schemeClr>
          </a:solidFill>
        </p:spPr>
        <p:txBody>
          <a:bodyPr wrap="square">
            <a:spAutoFit/>
          </a:bodyPr>
          <a:lstStyle/>
          <a:p>
            <a:r>
              <a:rPr lang="fr-CA" sz="1200">
                <a:latin typeface="Courier New" panose="02070309020205020404" pitchFamily="49" charset="0"/>
                <a:cs typeface="Courier New" panose="02070309020205020404" pitchFamily="49" charset="0"/>
              </a:rPr>
              <a:t>function update_grads!(loss::Linear, α, pred, target, δ, δ², 𝑤) </a:t>
            </a:r>
          </a:p>
          <a:p>
            <a:r>
              <a:rPr lang="fr-CA" sz="1200">
                <a:latin typeface="Courier New" panose="02070309020205020404" pitchFamily="49" charset="0"/>
                <a:cs typeface="Courier New" panose="02070309020205020404" pitchFamily="49" charset="0"/>
              </a:rPr>
              <a:t>@inbounds for i in eachindex(δ)</a:t>
            </a:r>
          </a:p>
          <a:p>
            <a:r>
              <a:rPr lang="fr-CA" sz="1200">
                <a:latin typeface="Courier New" panose="02070309020205020404" pitchFamily="49" charset="0"/>
                <a:cs typeface="Courier New" panose="02070309020205020404" pitchFamily="49" charset="0"/>
              </a:rPr>
              <a:t>        δ[i] = SVector(2 * (pred[i][1] - target[i]) * 𝑤[i][1])</a:t>
            </a:r>
          </a:p>
          <a:p>
            <a:r>
              <a:rPr lang="fr-CA" sz="1200">
                <a:latin typeface="Courier New" panose="02070309020205020404" pitchFamily="49" charset="0"/>
                <a:cs typeface="Courier New" panose="02070309020205020404" pitchFamily="49" charset="0"/>
              </a:rPr>
              <a:t>        δ²[i] = SVector(2 * 𝑤[i][1])</a:t>
            </a:r>
          </a:p>
          <a:p>
            <a:r>
              <a:rPr lang="fr-CA" sz="1200">
                <a:latin typeface="Courier New" panose="02070309020205020404" pitchFamily="49" charset="0"/>
                <a:cs typeface="Courier New" panose="02070309020205020404" pitchFamily="49" charset="0"/>
              </a:rPr>
              <a:t>    end</a:t>
            </a:r>
          </a:p>
          <a:p>
            <a:r>
              <a:rPr lang="fr-CA" sz="120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90916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Lightweight R Port</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9</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E61CEB60-03B2-4D64-960F-E4B7EDE54EA5}"/>
              </a:ext>
            </a:extLst>
          </p:cNvPr>
          <p:cNvSpPr/>
          <p:nvPr/>
        </p:nvSpPr>
        <p:spPr>
          <a:xfrm>
            <a:off x="427478" y="2771902"/>
            <a:ext cx="4144522" cy="1015663"/>
          </a:xfrm>
          <a:prstGeom prst="rect">
            <a:avLst/>
          </a:prstGeom>
          <a:solidFill>
            <a:schemeClr val="bg1">
              <a:lumMod val="95000"/>
            </a:schemeClr>
          </a:solidFill>
        </p:spPr>
        <p:txBody>
          <a:bodyPr wrap="square">
            <a:spAutoFit/>
          </a:bodyPr>
          <a:lstStyle/>
          <a:p>
            <a:r>
              <a:rPr lang="fr-CA" sz="1200">
                <a:latin typeface="Courier New" panose="02070309020205020404" pitchFamily="49" charset="0"/>
                <a:cs typeface="Courier New" panose="02070309020205020404" pitchFamily="49" charset="0"/>
              </a:rPr>
              <a:t>.onLoad &lt;- function(libname, pkgname) {</a:t>
            </a:r>
          </a:p>
          <a:p>
            <a:r>
              <a:rPr lang="fr-CA" sz="1200">
                <a:latin typeface="Courier New" panose="02070309020205020404" pitchFamily="49" charset="0"/>
                <a:cs typeface="Courier New" panose="02070309020205020404" pitchFamily="49" charset="0"/>
              </a:rPr>
              <a:t>  library(JuliaCall)</a:t>
            </a:r>
          </a:p>
          <a:p>
            <a:r>
              <a:rPr lang="fr-CA" sz="1200">
                <a:latin typeface="Courier New" panose="02070309020205020404" pitchFamily="49" charset="0"/>
                <a:cs typeface="Courier New" panose="02070309020205020404" pitchFamily="49" charset="0"/>
              </a:rPr>
              <a:t>  JuliaCall::julia_setup()</a:t>
            </a:r>
          </a:p>
          <a:p>
            <a:r>
              <a:rPr lang="fr-CA" sz="1200">
                <a:latin typeface="Courier New" panose="02070309020205020404" pitchFamily="49" charset="0"/>
                <a:cs typeface="Courier New" panose="02070309020205020404" pitchFamily="49" charset="0"/>
              </a:rPr>
              <a:t>  JuliaCall::julia_library("EvoTrees")</a:t>
            </a:r>
          </a:p>
          <a:p>
            <a:r>
              <a:rPr lang="fr-CA" sz="120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48F5EBE9-3560-41F4-9F5D-F58D3C431E2C}"/>
              </a:ext>
            </a:extLst>
          </p:cNvPr>
          <p:cNvSpPr/>
          <p:nvPr/>
        </p:nvSpPr>
        <p:spPr>
          <a:xfrm>
            <a:off x="425451" y="4467519"/>
            <a:ext cx="8187325" cy="1200329"/>
          </a:xfrm>
          <a:prstGeom prst="rect">
            <a:avLst/>
          </a:prstGeom>
          <a:solidFill>
            <a:schemeClr val="bg1">
              <a:lumMod val="95000"/>
            </a:schemeClr>
          </a:solidFill>
        </p:spPr>
        <p:txBody>
          <a:bodyPr wrap="square">
            <a:spAutoFit/>
          </a:bodyPr>
          <a:lstStyle/>
          <a:p>
            <a:r>
              <a:rPr lang="fr-CA" sz="1200">
                <a:latin typeface="Courier New" panose="02070309020205020404" pitchFamily="49" charset="0"/>
                <a:cs typeface="Courier New" panose="02070309020205020404" pitchFamily="49" charset="0"/>
              </a:rPr>
              <a:t>evo_train &lt;- function(data_train, target_train, params=set_params(), ...) {</a:t>
            </a:r>
          </a:p>
          <a:p>
            <a:r>
              <a:rPr lang="fr-CA" sz="1200">
                <a:latin typeface="Courier New" panose="02070309020205020404" pitchFamily="49" charset="0"/>
                <a:cs typeface="Courier New" panose="02070309020205020404" pitchFamily="49" charset="0"/>
              </a:rPr>
              <a:t>  params &lt;- do.call(set_params, params)</a:t>
            </a:r>
          </a:p>
          <a:p>
            <a:r>
              <a:rPr lang="fr-CA" sz="1200">
                <a:latin typeface="Courier New" panose="02070309020205020404" pitchFamily="49" charset="0"/>
                <a:cs typeface="Courier New" panose="02070309020205020404" pitchFamily="49" charset="0"/>
              </a:rPr>
              <a:t>  model &lt;- JuliaCall::julia_call("fit_evotree", params, data_train, target_train, ..., 						   need_return = "Julia")</a:t>
            </a:r>
          </a:p>
          <a:p>
            <a:r>
              <a:rPr lang="fr-CA" sz="1200">
                <a:latin typeface="Courier New" panose="02070309020205020404" pitchFamily="49" charset="0"/>
                <a:cs typeface="Courier New" panose="02070309020205020404" pitchFamily="49" charset="0"/>
              </a:rPr>
              <a:t>  return(model)</a:t>
            </a:r>
          </a:p>
          <a:p>
            <a:r>
              <a:rPr lang="fr-CA" sz="120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91D1F87B-0A34-4CFE-9D1C-B5E7412808E7}"/>
              </a:ext>
            </a:extLst>
          </p:cNvPr>
          <p:cNvSpPr txBox="1"/>
          <p:nvPr/>
        </p:nvSpPr>
        <p:spPr>
          <a:xfrm>
            <a:off x="425451" y="2406937"/>
            <a:ext cx="1681871" cy="276999"/>
          </a:xfrm>
          <a:prstGeom prst="rect">
            <a:avLst/>
          </a:prstGeom>
          <a:noFill/>
        </p:spPr>
        <p:txBody>
          <a:bodyPr wrap="none" rtlCol="0">
            <a:spAutoFit/>
          </a:bodyPr>
          <a:lstStyle/>
          <a:p>
            <a:r>
              <a:rPr lang="en-CA" sz="1200">
                <a:latin typeface="Montserrat" panose="00000500000000000000" pitchFamily="50" charset="0"/>
              </a:rPr>
              <a:t>Initialization (zzz.R)</a:t>
            </a:r>
            <a:endParaRPr lang="fr-CA" sz="1200">
              <a:latin typeface="Montserrat" panose="00000500000000000000" pitchFamily="50" charset="0"/>
            </a:endParaRPr>
          </a:p>
        </p:txBody>
      </p:sp>
      <p:sp>
        <p:nvSpPr>
          <p:cNvPr id="14" name="TextBox 13">
            <a:extLst>
              <a:ext uri="{FF2B5EF4-FFF2-40B4-BE49-F238E27FC236}">
                <a16:creationId xmlns:a16="http://schemas.microsoft.com/office/drawing/2014/main" id="{77C8A68D-88A3-4038-AB7E-824F8B478878}"/>
              </a:ext>
            </a:extLst>
          </p:cNvPr>
          <p:cNvSpPr txBox="1"/>
          <p:nvPr/>
        </p:nvSpPr>
        <p:spPr>
          <a:xfrm>
            <a:off x="425451" y="4098184"/>
            <a:ext cx="2776722" cy="276999"/>
          </a:xfrm>
          <a:prstGeom prst="rect">
            <a:avLst/>
          </a:prstGeom>
          <a:noFill/>
        </p:spPr>
        <p:txBody>
          <a:bodyPr wrap="none" rtlCol="0">
            <a:spAutoFit/>
          </a:bodyPr>
          <a:lstStyle/>
          <a:p>
            <a:r>
              <a:rPr lang="en-CA" sz="1200">
                <a:latin typeface="Montserrat" panose="00000500000000000000" pitchFamily="50" charset="0"/>
              </a:rPr>
              <a:t>Wrap the fit_evotree core routine:</a:t>
            </a:r>
            <a:endParaRPr lang="fr-CA" sz="1200">
              <a:latin typeface="Montserrat" panose="00000500000000000000" pitchFamily="50" charset="0"/>
            </a:endParaRPr>
          </a:p>
        </p:txBody>
      </p:sp>
      <p:sp>
        <p:nvSpPr>
          <p:cNvPr id="10" name="TextBox 9">
            <a:extLst>
              <a:ext uri="{FF2B5EF4-FFF2-40B4-BE49-F238E27FC236}">
                <a16:creationId xmlns:a16="http://schemas.microsoft.com/office/drawing/2014/main" id="{52DE749F-76F4-4931-AD0A-7B824A98D56F}"/>
              </a:ext>
            </a:extLst>
          </p:cNvPr>
          <p:cNvSpPr txBox="1"/>
          <p:nvPr/>
        </p:nvSpPr>
        <p:spPr>
          <a:xfrm>
            <a:off x="425451" y="1785257"/>
            <a:ext cx="8293091" cy="307777"/>
          </a:xfrm>
          <a:prstGeom prst="rect">
            <a:avLst/>
          </a:prstGeom>
          <a:noFill/>
        </p:spPr>
        <p:txBody>
          <a:bodyPr wrap="square" rtlCol="0">
            <a:spAutoFit/>
          </a:bodyPr>
          <a:lstStyle/>
          <a:p>
            <a:r>
              <a:rPr lang="en-CA" sz="1400">
                <a:latin typeface="Montserrat ExtraLight" panose="00000300000000000000" pitchFamily="50" charset="0"/>
              </a:rPr>
              <a:t>Thanks to JuliaCall, wrapping a Julia library into a R package requires very minimal efforts.</a:t>
            </a:r>
            <a:endParaRPr lang="fr-CA" sz="1400">
              <a:latin typeface="Montserrat ExtraLight" panose="00000300000000000000" pitchFamily="50" charset="0"/>
            </a:endParaRPr>
          </a:p>
        </p:txBody>
      </p:sp>
    </p:spTree>
    <p:extLst>
      <p:ext uri="{BB962C8B-B14F-4D97-AF65-F5344CB8AC3E}">
        <p14:creationId xmlns:p14="http://schemas.microsoft.com/office/powerpoint/2010/main" val="769049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5"/>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5"/>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5"/>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5"/>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4"/>
</p:tagLst>
</file>

<file path=ppt/tags/tag43.xml><?xml version="1.0" encoding="utf-8"?>
<p:tagLst xmlns:a="http://schemas.openxmlformats.org/drawingml/2006/main" xmlns:r="http://schemas.openxmlformats.org/officeDocument/2006/relationships" xmlns:p="http://schemas.openxmlformats.org/presentationml/2006/main">
  <p:tag name="NUM" val="5"/>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3906</Words>
  <Application>Microsoft Office PowerPoint</Application>
  <PresentationFormat>On-screen Show (4:3)</PresentationFormat>
  <Paragraphs>250</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Montserrat</vt:lpstr>
      <vt:lpstr>Montserrat ExtraLight</vt:lpstr>
      <vt:lpstr>Montserrat Medium</vt:lpstr>
      <vt:lpstr>Office Theme</vt:lpstr>
      <vt:lpstr>PowerPoint Presentation</vt:lpstr>
      <vt:lpstr>Why a Julia Implementation?</vt:lpstr>
      <vt:lpstr>What is Gradient Boosted Trees?</vt:lpstr>
      <vt:lpstr>Defining the Model Structure</vt:lpstr>
      <vt:lpstr>Defining the Tree Structure</vt:lpstr>
      <vt:lpstr>Efficient Tree Building – Part 1</vt:lpstr>
      <vt:lpstr>Efficient Tree Building – Part 2</vt:lpstr>
      <vt:lpstr>Defining a Loss Function</vt:lpstr>
      <vt:lpstr>Lightweight R Port</vt:lpstr>
      <vt:lpstr>MLJ Integration</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 Dussault</dc:creator>
  <cp:lastModifiedBy>Jeremie Desgagne-Bouchard</cp:lastModifiedBy>
  <cp:revision>512</cp:revision>
  <cp:lastPrinted>2020-01-27T22:08:02Z</cp:lastPrinted>
  <dcterms:created xsi:type="dcterms:W3CDTF">2019-12-19T22:50:01Z</dcterms:created>
  <dcterms:modified xsi:type="dcterms:W3CDTF">2020-07-16T14:43:17Z</dcterms:modified>
</cp:coreProperties>
</file>