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534" r:id="rId2"/>
    <p:sldId id="512" r:id="rId3"/>
    <p:sldId id="536" r:id="rId4"/>
    <p:sldId id="547" r:id="rId5"/>
    <p:sldId id="538" r:id="rId6"/>
    <p:sldId id="546" r:id="rId7"/>
    <p:sldId id="545" r:id="rId8"/>
    <p:sldId id="539" r:id="rId9"/>
    <p:sldId id="544" r:id="rId10"/>
    <p:sldId id="540" r:id="rId11"/>
    <p:sldId id="541" r:id="rId12"/>
    <p:sldId id="542" r:id="rId13"/>
    <p:sldId id="543" r:id="rId1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033572"/>
    <a:srgbClr val="EAEAEA"/>
    <a:srgbClr val="DAE3F3"/>
    <a:srgbClr val="A0CC82"/>
    <a:srgbClr val="DFF3FC"/>
    <a:srgbClr val="1D75B0"/>
    <a:srgbClr val="203864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2010" autoAdjust="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1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0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7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15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6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04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48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2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6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2024-06-07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2024-06-07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2024-06-07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207.08815" TargetMode="External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1FA07A-03D4-AC42-3C4D-A52850F6BAB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98066" y="2160815"/>
            <a:ext cx="5150233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 err="1">
                <a:latin typeface="Montserrat" panose="00000500000000000000" pitchFamily="2" charset="0"/>
              </a:rPr>
              <a:t>NeuroTree</a:t>
            </a:r>
            <a:endParaRPr lang="en-CA" sz="3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 differentiable tree operator for tabular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45310" y="2498535"/>
            <a:ext cx="2045904" cy="124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3196E-6A8A-0370-AB61-10562F81B9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98065" y="4267200"/>
            <a:ext cx="5150233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Montserrat" panose="00000500000000000000" pitchFamily="2" charset="0"/>
              </a:rPr>
              <a:t>Jérémie Desgagné-Bouchard</a:t>
            </a:r>
          </a:p>
          <a:p>
            <a:pPr marL="0" indent="0">
              <a:buNone/>
            </a:pPr>
            <a:r>
              <a:rPr lang="en-US" sz="1400" dirty="0">
                <a:latin typeface="Montserrat" panose="00000500000000000000" pitchFamily="2" charset="0"/>
              </a:rPr>
              <a:t>Head of Science - Evovest</a:t>
            </a:r>
            <a:endParaRPr lang="en-US" sz="19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Regression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51560"/>
              </p:ext>
            </p:extLst>
          </p:nvPr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Year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00785"/>
              </p:ext>
            </p:extLst>
          </p:nvPr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Boston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49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Classification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Higgs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Titanic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0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–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Ranking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(MSE)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Yahoo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MSRank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10207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solidFill>
                  <a:srgbClr val="033572"/>
                </a:solidFill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Tabular data is most common in many fields of practice, incl. finance and insurance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Why do tree-based models still outperform deep learning on tabular data?</a:t>
            </a:r>
            <a:r>
              <a:rPr lang="en-CA" i="1" dirty="0"/>
              <a:t> </a:t>
            </a:r>
            <a:r>
              <a:rPr lang="en-CA" dirty="0">
                <a:hlinkClick r:id="rId8"/>
              </a:rPr>
              <a:t>https://arxiv.org/pdf/2207.08815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Boosted tree based algos (</a:t>
            </a:r>
            <a:r>
              <a:rPr lang="en-CA" dirty="0" err="1"/>
              <a:t>XGBoost</a:t>
            </a:r>
            <a:r>
              <a:rPr lang="en-CA" dirty="0"/>
              <a:t>, </a:t>
            </a:r>
            <a:r>
              <a:rPr lang="en-CA" dirty="0" err="1"/>
              <a:t>CatBoost</a:t>
            </a:r>
            <a:r>
              <a:rPr lang="en-CA" dirty="0"/>
              <a:t>, </a:t>
            </a:r>
            <a:r>
              <a:rPr lang="en-CA" dirty="0" err="1"/>
              <a:t>LightGBM</a:t>
            </a:r>
            <a:r>
              <a:rPr lang="en-CA" dirty="0"/>
              <a:t>, EvoTrees.jl) have remained on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Tackle design shortcomings of trees: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Myopic view during tree construction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No foresight on future split opportunities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Hard splits: a sub efficient way to represent linear or smooth feature to predictions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Opportunity for signal diversification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Architecture - Back to trees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CF11E-B8FD-0854-F70E-C1EB93C89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59" y="1420151"/>
            <a:ext cx="6300882" cy="2408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1EA2D5-C754-0F0E-F722-271818AF6522}"/>
              </a:ext>
            </a:extLst>
          </p:cNvPr>
          <p:cNvSpPr txBox="1"/>
          <p:nvPr/>
        </p:nvSpPr>
        <p:spPr>
          <a:xfrm>
            <a:off x="166256" y="4299857"/>
            <a:ext cx="83490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/>
              <a:t>Different</a:t>
            </a:r>
            <a:r>
              <a:rPr lang="fr-CA" sz="1600" dirty="0"/>
              <a:t> perspectives on the nature of the </a:t>
            </a:r>
            <a:r>
              <a:rPr lang="fr-CA" sz="1600" dirty="0" err="1"/>
              <a:t>task</a:t>
            </a:r>
            <a:r>
              <a:rPr lang="fr-CA" sz="1600" dirty="0"/>
              <a:t> </a:t>
            </a:r>
            <a:r>
              <a:rPr lang="fr-CA" sz="1600" dirty="0" err="1"/>
              <a:t>performed</a:t>
            </a:r>
            <a:r>
              <a:rPr lang="fr-CA" sz="1600" dirty="0"/>
              <a:t> by </a:t>
            </a:r>
            <a:r>
              <a:rPr lang="fr-CA" sz="1600" dirty="0" err="1"/>
              <a:t>trees</a:t>
            </a:r>
            <a:r>
              <a:rPr lang="fr-CA" sz="1600" dirty="0"/>
              <a:t>:</a:t>
            </a:r>
          </a:p>
          <a:p>
            <a:endParaRPr lang="fr-CA" sz="1600" dirty="0"/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Associate an observation to a </a:t>
            </a:r>
            <a:r>
              <a:rPr lang="fr-CA" sz="1600" dirty="0" err="1"/>
              <a:t>leaf</a:t>
            </a:r>
            <a:r>
              <a:rPr lang="fr-CA" sz="1600" dirty="0"/>
              <a:t> index </a:t>
            </a:r>
            <a:r>
              <a:rPr lang="fr-CA" sz="1600" dirty="0" err="1"/>
              <a:t>based</a:t>
            </a:r>
            <a:r>
              <a:rPr lang="fr-CA" sz="1600" dirty="0"/>
              <a:t> on </a:t>
            </a:r>
            <a:r>
              <a:rPr lang="fr-CA" sz="1600" dirty="0" err="1"/>
              <a:t>its</a:t>
            </a:r>
            <a:r>
              <a:rPr lang="fr-CA" sz="1600" dirty="0"/>
              <a:t> </a:t>
            </a:r>
            <a:r>
              <a:rPr lang="fr-CA" sz="1600" dirty="0" err="1"/>
              <a:t>features</a:t>
            </a:r>
            <a:r>
              <a:rPr lang="fr-CA" sz="1600" dirty="0"/>
              <a:t> </a:t>
            </a:r>
            <a:r>
              <a:rPr lang="fr-CA" sz="1600" dirty="0" err="1"/>
              <a:t>using</a:t>
            </a:r>
            <a:r>
              <a:rPr lang="fr-CA" sz="1600" dirty="0"/>
              <a:t> « </a:t>
            </a:r>
            <a:r>
              <a:rPr lang="fr-CA" sz="1600" dirty="0" err="1"/>
              <a:t>depth</a:t>
            </a:r>
            <a:r>
              <a:rPr lang="fr-CA" sz="1600" dirty="0"/>
              <a:t> » </a:t>
            </a:r>
            <a:r>
              <a:rPr lang="fr-CA" sz="1600" dirty="0" err="1"/>
              <a:t>binary</a:t>
            </a:r>
            <a:r>
              <a:rPr lang="fr-CA" sz="1600" dirty="0"/>
              <a:t> conditions</a:t>
            </a:r>
          </a:p>
          <a:p>
            <a:pPr marL="800100" lvl="1" indent="-342900">
              <a:buFont typeface="+mj-lt"/>
              <a:buAutoNum type="arabicPeriod"/>
            </a:pPr>
            <a:endParaRPr lang="fr-CA" sz="1600" dirty="0"/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Associate an observation to a </a:t>
            </a:r>
            <a:r>
              <a:rPr lang="fr-CA" sz="1600" dirty="0" err="1"/>
              <a:t>probability</a:t>
            </a:r>
            <a:r>
              <a:rPr lang="fr-CA" sz="1600" dirty="0"/>
              <a:t> of </a:t>
            </a:r>
            <a:r>
              <a:rPr lang="fr-CA" sz="1600" dirty="0" err="1"/>
              <a:t>belonging</a:t>
            </a:r>
            <a:r>
              <a:rPr lang="fr-CA" sz="1600" dirty="0"/>
              <a:t> to </a:t>
            </a:r>
            <a:r>
              <a:rPr lang="fr-CA" sz="1600" dirty="0" err="1"/>
              <a:t>each</a:t>
            </a:r>
            <a:r>
              <a:rPr lang="fr-CA" sz="1600" dirty="0"/>
              <a:t> </a:t>
            </a:r>
            <a:r>
              <a:rPr lang="fr-CA" sz="1600" dirty="0" err="1"/>
              <a:t>leaf</a:t>
            </a:r>
            <a:r>
              <a:rPr lang="fr-CA" sz="1600" dirty="0"/>
              <a:t>, by </a:t>
            </a:r>
            <a:r>
              <a:rPr lang="fr-CA" sz="1600" dirty="0" err="1"/>
              <a:t>using</a:t>
            </a:r>
            <a:r>
              <a:rPr lang="fr-CA" sz="1600" dirty="0"/>
              <a:t> « </a:t>
            </a:r>
            <a:r>
              <a:rPr lang="fr-CA" sz="1600" dirty="0" err="1"/>
              <a:t>depth</a:t>
            </a:r>
            <a:r>
              <a:rPr lang="fr-CA" sz="1600" dirty="0"/>
              <a:t> » </a:t>
            </a:r>
            <a:r>
              <a:rPr lang="fr-CA" sz="1600" dirty="0" err="1"/>
              <a:t>binary</a:t>
            </a:r>
            <a:r>
              <a:rPr lang="fr-CA" sz="1600" dirty="0"/>
              <a:t> conditions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39415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</a:t>
            </a:r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Struct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93BB6-B077-E818-97DD-317EA1360D9C}"/>
              </a:ext>
            </a:extLst>
          </p:cNvPr>
          <p:cNvSpPr txBox="1"/>
          <p:nvPr/>
        </p:nvSpPr>
        <p:spPr>
          <a:xfrm>
            <a:off x="281616" y="3550334"/>
            <a:ext cx="82337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/>
              <a:t>Differentiable</a:t>
            </a:r>
            <a:r>
              <a:rPr lang="fr-CA" sz="1600" dirty="0"/>
              <a:t> </a:t>
            </a:r>
            <a:r>
              <a:rPr lang="fr-CA" sz="1600" dirty="0" err="1"/>
              <a:t>node</a:t>
            </a:r>
            <a:r>
              <a:rPr lang="fr-CA" sz="1600" dirty="0"/>
              <a:t> </a:t>
            </a:r>
            <a:r>
              <a:rPr lang="fr-CA" sz="1600" dirty="0" err="1"/>
              <a:t>weights</a:t>
            </a:r>
            <a:r>
              <a:rPr lang="fr-CA" sz="1600" dirty="0"/>
              <a:t> are </a:t>
            </a:r>
            <a:r>
              <a:rPr lang="fr-CA" sz="1600" dirty="0" err="1"/>
              <a:t>derived</a:t>
            </a:r>
            <a:r>
              <a:rPr lang="fr-CA" sz="1600" dirty="0"/>
              <a:t> by </a:t>
            </a:r>
            <a:r>
              <a:rPr lang="fr-CA" sz="1600" dirty="0" err="1"/>
              <a:t>emulating</a:t>
            </a:r>
            <a:r>
              <a:rPr lang="fr-CA" sz="1600" dirty="0"/>
              <a:t> the </a:t>
            </a:r>
            <a:r>
              <a:rPr lang="fr-CA" sz="1600" dirty="0" err="1"/>
              <a:t>two-steps</a:t>
            </a:r>
            <a:r>
              <a:rPr lang="fr-CA" sz="1600" dirty="0"/>
              <a:t> </a:t>
            </a:r>
            <a:r>
              <a:rPr lang="fr-CA" sz="1600" dirty="0" err="1"/>
              <a:t>procedure</a:t>
            </a:r>
            <a:r>
              <a:rPr lang="fr-CA" sz="1600" dirty="0"/>
              <a:t> </a:t>
            </a:r>
            <a:r>
              <a:rPr lang="fr-CA" sz="1600" dirty="0" err="1"/>
              <a:t>found</a:t>
            </a:r>
            <a:r>
              <a:rPr lang="fr-CA" sz="1600" dirty="0"/>
              <a:t> in </a:t>
            </a:r>
            <a:r>
              <a:rPr lang="fr-CA" sz="1600" dirty="0" err="1"/>
              <a:t>traditionnal</a:t>
            </a:r>
            <a:r>
              <a:rPr lang="fr-CA" sz="1600" dirty="0"/>
              <a:t> </a:t>
            </a:r>
            <a:r>
              <a:rPr lang="fr-CA" sz="1600" dirty="0" err="1"/>
              <a:t>trees</a:t>
            </a:r>
            <a:r>
              <a:rPr lang="fr-CA" sz="1600" dirty="0"/>
              <a:t>:</a:t>
            </a:r>
          </a:p>
          <a:p>
            <a:endParaRPr lang="en-CA" sz="1600" dirty="0"/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Select a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400" dirty="0"/>
              <a:t>dot product of (normalized) features with learnable weights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400" dirty="0"/>
              <a:t>Results in a linear reprojection of the features, not a hard single feature selection which wouldn’t be differentiable</a:t>
            </a:r>
          </a:p>
          <a:p>
            <a:pPr lvl="2"/>
            <a:endParaRPr lang="en-CA" sz="1600" dirty="0"/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Select a threshold for that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400" dirty="0"/>
              <a:t>Apply a sigmoid activation following the addition of a bias to the above feature reprojection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77387-B74A-4201-3D4B-3380BEE99F93}"/>
              </a:ext>
            </a:extLst>
          </p:cNvPr>
          <p:cNvSpPr/>
          <p:nvPr/>
        </p:nvSpPr>
        <p:spPr>
          <a:xfrm>
            <a:off x="3819802" y="170540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Feat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92A4C0-1873-8AFC-EC3F-43EE05D0DD03}"/>
              </a:ext>
            </a:extLst>
          </p:cNvPr>
          <p:cNvSpPr/>
          <p:nvPr/>
        </p:nvSpPr>
        <p:spPr>
          <a:xfrm>
            <a:off x="3819801" y="2273716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Feat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FC797-2500-356D-B67E-8AC691BF3D7A}"/>
              </a:ext>
            </a:extLst>
          </p:cNvPr>
          <p:cNvSpPr/>
          <p:nvPr/>
        </p:nvSpPr>
        <p:spPr>
          <a:xfrm>
            <a:off x="2161984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W1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00E72-4478-ED85-505E-0B63509AA696}"/>
              </a:ext>
            </a:extLst>
          </p:cNvPr>
          <p:cNvSpPr/>
          <p:nvPr/>
        </p:nvSpPr>
        <p:spPr>
          <a:xfrm>
            <a:off x="2731151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W2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A6625-2243-2279-F6A4-A8601DDBA903}"/>
              </a:ext>
            </a:extLst>
          </p:cNvPr>
          <p:cNvSpPr txBox="1"/>
          <p:nvPr/>
        </p:nvSpPr>
        <p:spPr>
          <a:xfrm>
            <a:off x="3418798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x</a:t>
            </a:r>
            <a:endParaRPr lang="en-C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F3C7BA-C091-98ED-019C-4573C1C5FE42}"/>
              </a:ext>
            </a:extLst>
          </p:cNvPr>
          <p:cNvSpPr txBox="1"/>
          <p:nvPr/>
        </p:nvSpPr>
        <p:spPr>
          <a:xfrm>
            <a:off x="4507065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+</a:t>
            </a:r>
            <a:endParaRPr lang="en-CA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BB5AA-9133-3C1A-BD57-FB96E29E13E3}"/>
              </a:ext>
            </a:extLst>
          </p:cNvPr>
          <p:cNvSpPr/>
          <p:nvPr/>
        </p:nvSpPr>
        <p:spPr>
          <a:xfrm>
            <a:off x="4853599" y="1989992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bg1"/>
                </a:solidFill>
              </a:rPr>
              <a:t>bias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C1099-2F8C-8A2E-10B4-0636BE4A592C}"/>
              </a:ext>
            </a:extLst>
          </p:cNvPr>
          <p:cNvSpPr txBox="1"/>
          <p:nvPr/>
        </p:nvSpPr>
        <p:spPr>
          <a:xfrm>
            <a:off x="5776327" y="2119825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=</a:t>
            </a:r>
            <a:endParaRPr lang="en-CA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BCF40-9FE4-8F51-DA71-91C79E8BB38F}"/>
              </a:ext>
            </a:extLst>
          </p:cNvPr>
          <p:cNvSpPr/>
          <p:nvPr/>
        </p:nvSpPr>
        <p:spPr>
          <a:xfrm>
            <a:off x="6122861" y="19899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5CBFAD35-0C37-6DB2-8253-08DF8FEF92F8}"/>
              </a:ext>
            </a:extLst>
          </p:cNvPr>
          <p:cNvSpPr/>
          <p:nvPr/>
        </p:nvSpPr>
        <p:spPr>
          <a:xfrm>
            <a:off x="5486776" y="1704977"/>
            <a:ext cx="225541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B91918C-C06E-8317-9026-2D9DBBBDB7B0}"/>
              </a:ext>
            </a:extLst>
          </p:cNvPr>
          <p:cNvSpPr/>
          <p:nvPr/>
        </p:nvSpPr>
        <p:spPr>
          <a:xfrm flipH="1">
            <a:off x="1866898" y="1705409"/>
            <a:ext cx="252530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28707-6F54-DA17-B5AB-74A84515C540}"/>
              </a:ext>
            </a:extLst>
          </p:cNvPr>
          <p:cNvSpPr txBox="1"/>
          <p:nvPr/>
        </p:nvSpPr>
        <p:spPr>
          <a:xfrm>
            <a:off x="1014485" y="2119826"/>
            <a:ext cx="80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/>
              <a:t>sigmoid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8628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</a:t>
            </a:r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rchitecture</a:t>
            </a:r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– Single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85B0E-8265-EBAC-343E-A5FC7CE80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85" y="1523848"/>
            <a:ext cx="6576630" cy="3505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B2D20-1C50-206A-83B1-54A0F169B70E}"/>
              </a:ext>
            </a:extLst>
          </p:cNvPr>
          <p:cNvSpPr txBox="1"/>
          <p:nvPr/>
        </p:nvSpPr>
        <p:spPr>
          <a:xfrm>
            <a:off x="281616" y="4953720"/>
            <a:ext cx="83490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 err="1"/>
              <a:t>From</a:t>
            </a:r>
            <a:r>
              <a:rPr lang="fr-CA" sz="1600" dirty="0"/>
              <a:t> </a:t>
            </a:r>
            <a:r>
              <a:rPr lang="fr-CA" sz="1600" dirty="0" err="1"/>
              <a:t>node</a:t>
            </a:r>
            <a:r>
              <a:rPr lang="fr-CA" sz="1600" dirty="0"/>
              <a:t> </a:t>
            </a:r>
            <a:r>
              <a:rPr lang="fr-CA" sz="1600" dirty="0" err="1"/>
              <a:t>weights</a:t>
            </a:r>
            <a:r>
              <a:rPr lang="fr-CA" sz="1600" dirty="0"/>
              <a:t> to </a:t>
            </a:r>
            <a:r>
              <a:rPr lang="fr-CA" sz="1600" dirty="0" err="1"/>
              <a:t>prediction</a:t>
            </a:r>
            <a:endParaRPr lang="fr-CA" sz="1600" dirty="0"/>
          </a:p>
          <a:p>
            <a:pPr marL="342900" indent="-342900">
              <a:buFont typeface="+mj-lt"/>
              <a:buAutoNum type="arabicPeriod"/>
            </a:pPr>
            <a:r>
              <a:rPr lang="fr-CA" sz="1400" dirty="0" err="1"/>
              <a:t>Cumulate</a:t>
            </a:r>
            <a:r>
              <a:rPr lang="fr-CA" sz="1400" dirty="0"/>
              <a:t> the </a:t>
            </a:r>
            <a:r>
              <a:rPr lang="fr-CA" sz="1400" dirty="0" err="1"/>
              <a:t>node</a:t>
            </a:r>
            <a:r>
              <a:rPr lang="fr-CA" sz="1400" dirty="0"/>
              <a:t> </a:t>
            </a:r>
            <a:r>
              <a:rPr lang="fr-CA" sz="1400" dirty="0" err="1"/>
              <a:t>weights</a:t>
            </a:r>
            <a:r>
              <a:rPr lang="fr-CA" sz="1400" dirty="0"/>
              <a:t>. The </a:t>
            </a:r>
            <a:r>
              <a:rPr lang="fr-CA" sz="1400" dirty="0" err="1"/>
              <a:t>latest</a:t>
            </a:r>
            <a:r>
              <a:rPr lang="fr-CA" sz="1400" dirty="0"/>
              <a:t> 2^depth </a:t>
            </a:r>
            <a:r>
              <a:rPr lang="fr-CA" sz="1400" dirty="0" err="1"/>
              <a:t>nodes</a:t>
            </a:r>
            <a:r>
              <a:rPr lang="fr-CA" sz="1400" dirty="0"/>
              <a:t> are the </a:t>
            </a:r>
            <a:r>
              <a:rPr lang="fr-CA" sz="1400" dirty="0" err="1"/>
              <a:t>leaf</a:t>
            </a:r>
            <a:r>
              <a:rPr lang="fr-CA" sz="1400" dirty="0"/>
              <a:t> </a:t>
            </a:r>
            <a:r>
              <a:rPr lang="fr-CA" sz="1400" dirty="0" err="1"/>
              <a:t>weights</a:t>
            </a:r>
            <a:endParaRPr lang="fr-CA" sz="1400" dirty="0"/>
          </a:p>
          <a:p>
            <a:pPr marL="342900" indent="-342900">
              <a:buFont typeface="+mj-lt"/>
              <a:buAutoNum type="arabicPeriod"/>
            </a:pPr>
            <a:r>
              <a:rPr lang="fr-CA" sz="1400" dirty="0"/>
              <a:t>The dot </a:t>
            </a:r>
            <a:r>
              <a:rPr lang="fr-CA" sz="1400" dirty="0" err="1"/>
              <a:t>product</a:t>
            </a:r>
            <a:r>
              <a:rPr lang="fr-CA" sz="1400" dirty="0"/>
              <a:t> of the </a:t>
            </a:r>
            <a:r>
              <a:rPr lang="fr-CA" sz="1400" dirty="0" err="1"/>
              <a:t>leaf</a:t>
            </a:r>
            <a:r>
              <a:rPr lang="fr-CA" sz="1400" dirty="0"/>
              <a:t> </a:t>
            </a:r>
            <a:r>
              <a:rPr lang="fr-CA" sz="1400" dirty="0" err="1"/>
              <a:t>weight</a:t>
            </a:r>
            <a:r>
              <a:rPr lang="fr-CA" sz="1400" dirty="0"/>
              <a:t> and </a:t>
            </a:r>
            <a:r>
              <a:rPr lang="fr-CA" sz="1400" dirty="0" err="1"/>
              <a:t>leaf</a:t>
            </a:r>
            <a:r>
              <a:rPr lang="fr-CA" sz="1400" dirty="0"/>
              <a:t> </a:t>
            </a:r>
            <a:r>
              <a:rPr lang="fr-CA" sz="1400" dirty="0" err="1"/>
              <a:t>predictions</a:t>
            </a:r>
            <a:r>
              <a:rPr lang="fr-CA" sz="1400" dirty="0"/>
              <a:t> </a:t>
            </a:r>
            <a:r>
              <a:rPr lang="fr-CA" sz="1400" dirty="0" err="1"/>
              <a:t>results</a:t>
            </a:r>
            <a:r>
              <a:rPr lang="fr-CA" sz="1400" dirty="0"/>
              <a:t> in the </a:t>
            </a:r>
            <a:r>
              <a:rPr lang="fr-CA" sz="1400" dirty="0" err="1"/>
              <a:t>tree</a:t>
            </a:r>
            <a:r>
              <a:rPr lang="fr-CA" sz="1400" dirty="0"/>
              <a:t> </a:t>
            </a:r>
            <a:r>
              <a:rPr lang="fr-CA" sz="1400" dirty="0" err="1"/>
              <a:t>prediction</a:t>
            </a:r>
            <a:endParaRPr lang="fr-CA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1400" dirty="0"/>
              <a:t>A single </a:t>
            </a:r>
            <a:r>
              <a:rPr lang="fr-CA" sz="1400" dirty="0" err="1"/>
              <a:t>leaf</a:t>
            </a:r>
            <a:r>
              <a:rPr lang="fr-CA" sz="1400" dirty="0"/>
              <a:t> </a:t>
            </a:r>
            <a:r>
              <a:rPr lang="fr-CA" sz="1400" dirty="0" err="1"/>
              <a:t>prediction</a:t>
            </a:r>
            <a:r>
              <a:rPr lang="fr-CA" sz="1400" dirty="0"/>
              <a:t> </a:t>
            </a:r>
            <a:r>
              <a:rPr lang="fr-CA" sz="1400" dirty="0" err="1"/>
              <a:t>is</a:t>
            </a:r>
            <a:r>
              <a:rPr lang="fr-CA" sz="1400" dirty="0"/>
              <a:t> a </a:t>
            </a:r>
            <a:r>
              <a:rPr lang="fr-CA" sz="1400" dirty="0" err="1"/>
              <a:t>vector</a:t>
            </a:r>
            <a:r>
              <a:rPr lang="fr-CA" sz="1400" dirty="0"/>
              <a:t> of values.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400" dirty="0"/>
              <a:t>For classification, </a:t>
            </a:r>
            <a:r>
              <a:rPr lang="fr-CA" sz="1400" dirty="0" err="1"/>
              <a:t>it</a:t>
            </a:r>
            <a:r>
              <a:rPr lang="fr-CA" sz="1400" dirty="0"/>
              <a:t> </a:t>
            </a:r>
            <a:r>
              <a:rPr lang="fr-CA" sz="1400" dirty="0" err="1"/>
              <a:t>would</a:t>
            </a:r>
            <a:r>
              <a:rPr lang="fr-CA" sz="1400" dirty="0"/>
              <a:t> </a:t>
            </a:r>
            <a:r>
              <a:rPr lang="fr-CA" sz="1400" dirty="0" err="1"/>
              <a:t>be</a:t>
            </a:r>
            <a:r>
              <a:rPr lang="fr-CA" sz="1400" dirty="0"/>
              <a:t> a </a:t>
            </a:r>
            <a:r>
              <a:rPr lang="fr-CA" sz="1400" dirty="0" err="1"/>
              <a:t>vector</a:t>
            </a:r>
            <a:r>
              <a:rPr lang="fr-CA" sz="1400" dirty="0"/>
              <a:t> of </a:t>
            </a:r>
            <a:r>
              <a:rPr lang="fr-CA" sz="1400" dirty="0" err="1"/>
              <a:t>length</a:t>
            </a:r>
            <a:r>
              <a:rPr lang="fr-CA" sz="1400" dirty="0"/>
              <a:t> K, </a:t>
            </a:r>
            <a:r>
              <a:rPr lang="fr-CA" sz="1400" dirty="0" err="1"/>
              <a:t>where</a:t>
            </a:r>
            <a:r>
              <a:rPr lang="fr-CA" sz="1400" dirty="0"/>
              <a:t> K </a:t>
            </a:r>
            <a:r>
              <a:rPr lang="fr-CA" sz="1400" dirty="0" err="1"/>
              <a:t>is</a:t>
            </a:r>
            <a:r>
              <a:rPr lang="fr-CA" sz="1400" dirty="0"/>
              <a:t> the </a:t>
            </a:r>
            <a:r>
              <a:rPr lang="fr-CA" sz="1400" dirty="0" err="1"/>
              <a:t>number</a:t>
            </a:r>
            <a:r>
              <a:rPr lang="fr-CA" sz="1400" dirty="0"/>
              <a:t> of classes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400" dirty="0"/>
              <a:t>For a </a:t>
            </a:r>
            <a:r>
              <a:rPr lang="fr-CA" sz="1400" dirty="0" err="1"/>
              <a:t>regression</a:t>
            </a:r>
            <a:r>
              <a:rPr lang="fr-CA" sz="1400" dirty="0"/>
              <a:t> </a:t>
            </a:r>
            <a:r>
              <a:rPr lang="fr-CA" sz="1400" dirty="0" err="1"/>
              <a:t>task</a:t>
            </a:r>
            <a:r>
              <a:rPr lang="fr-CA" sz="1400" dirty="0"/>
              <a:t>, </a:t>
            </a:r>
            <a:r>
              <a:rPr lang="fr-CA" sz="1400" dirty="0" err="1"/>
              <a:t>it</a:t>
            </a:r>
            <a:r>
              <a:rPr lang="fr-CA" sz="1400" dirty="0"/>
              <a:t> </a:t>
            </a:r>
            <a:r>
              <a:rPr lang="fr-CA" sz="1400" dirty="0" err="1"/>
              <a:t>would</a:t>
            </a:r>
            <a:r>
              <a:rPr lang="fr-CA" sz="1400" dirty="0"/>
              <a:t> </a:t>
            </a:r>
            <a:r>
              <a:rPr lang="fr-CA" sz="1400" dirty="0" err="1"/>
              <a:t>be</a:t>
            </a:r>
            <a:r>
              <a:rPr lang="fr-CA" sz="1400" dirty="0"/>
              <a:t> of </a:t>
            </a:r>
            <a:r>
              <a:rPr lang="fr-CA" sz="1400" dirty="0" err="1"/>
              <a:t>length</a:t>
            </a:r>
            <a:r>
              <a:rPr lang="fr-CA" sz="1400" dirty="0"/>
              <a:t> 1: single </a:t>
            </a:r>
            <a:r>
              <a:rPr lang="fr-CA" sz="1400" dirty="0" err="1"/>
              <a:t>regression</a:t>
            </a:r>
            <a:r>
              <a:rPr lang="fr-CA" sz="1400" dirty="0"/>
              <a:t> </a:t>
            </a:r>
            <a:r>
              <a:rPr lang="fr-CA" sz="1400" dirty="0" err="1"/>
              <a:t>estimate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69243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</a:t>
            </a:r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rchitecture</a:t>
            </a:r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– </a:t>
            </a:r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</a:t>
            </a:r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Struct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997E8D-46A9-E0CD-394F-42660ABAF591}"/>
              </a:ext>
            </a:extLst>
          </p:cNvPr>
          <p:cNvSpPr/>
          <p:nvPr/>
        </p:nvSpPr>
        <p:spPr>
          <a:xfrm>
            <a:off x="1056178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AC8CDE-CB44-F8D8-EEB2-076FB15F3492}"/>
              </a:ext>
            </a:extLst>
          </p:cNvPr>
          <p:cNvSpPr/>
          <p:nvPr/>
        </p:nvSpPr>
        <p:spPr>
          <a:xfrm>
            <a:off x="1056179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D8BFF7-5A73-30C1-1609-B8C1EEB07FC1}"/>
              </a:ext>
            </a:extLst>
          </p:cNvPr>
          <p:cNvSpPr/>
          <p:nvPr/>
        </p:nvSpPr>
        <p:spPr>
          <a:xfrm>
            <a:off x="218887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4152389-26B2-9DC7-EFF7-B403DC9C7F93}"/>
              </a:ext>
            </a:extLst>
          </p:cNvPr>
          <p:cNvSpPr/>
          <p:nvPr/>
        </p:nvSpPr>
        <p:spPr>
          <a:xfrm rot="10800000">
            <a:off x="832187" y="1696178"/>
            <a:ext cx="222795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0074B1-384B-886B-EB38-F911416C5D48}"/>
              </a:ext>
            </a:extLst>
          </p:cNvPr>
          <p:cNvSpPr/>
          <p:nvPr/>
        </p:nvSpPr>
        <p:spPr>
          <a:xfrm>
            <a:off x="162534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2B3140-D4FA-725B-7308-A5D85B0E77A6}"/>
              </a:ext>
            </a:extLst>
          </p:cNvPr>
          <p:cNvSpPr/>
          <p:nvPr/>
        </p:nvSpPr>
        <p:spPr>
          <a:xfrm>
            <a:off x="1625346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A46C13-6725-3123-8DA7-95F9BCC34280}"/>
              </a:ext>
            </a:extLst>
          </p:cNvPr>
          <p:cNvSpPr/>
          <p:nvPr/>
        </p:nvSpPr>
        <p:spPr>
          <a:xfrm>
            <a:off x="2758042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6843EA-CD41-F59B-16A3-D97F797417A3}"/>
              </a:ext>
            </a:extLst>
          </p:cNvPr>
          <p:cNvSpPr/>
          <p:nvPr/>
        </p:nvSpPr>
        <p:spPr>
          <a:xfrm>
            <a:off x="2188875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AA5899-3B91-FA8F-C10A-B76109F5114C}"/>
              </a:ext>
            </a:extLst>
          </p:cNvPr>
          <p:cNvSpPr/>
          <p:nvPr/>
        </p:nvSpPr>
        <p:spPr>
          <a:xfrm>
            <a:off x="2758041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06C958-07C5-BC78-1757-011C7B57EB0E}"/>
              </a:ext>
            </a:extLst>
          </p:cNvPr>
          <p:cNvSpPr/>
          <p:nvPr/>
        </p:nvSpPr>
        <p:spPr>
          <a:xfrm>
            <a:off x="3321570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39EBB3-EB77-EEC0-9BC8-044498AE1A1D}"/>
              </a:ext>
            </a:extLst>
          </p:cNvPr>
          <p:cNvSpPr/>
          <p:nvPr/>
        </p:nvSpPr>
        <p:spPr>
          <a:xfrm>
            <a:off x="3890737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CDFF32-9111-7D98-F5EF-8D28B0B8CF49}"/>
              </a:ext>
            </a:extLst>
          </p:cNvPr>
          <p:cNvSpPr/>
          <p:nvPr/>
        </p:nvSpPr>
        <p:spPr>
          <a:xfrm>
            <a:off x="3321570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A59C45-5550-1621-A338-5877011E4F90}"/>
              </a:ext>
            </a:extLst>
          </p:cNvPr>
          <p:cNvSpPr/>
          <p:nvPr/>
        </p:nvSpPr>
        <p:spPr>
          <a:xfrm>
            <a:off x="3890736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AC0972B-E658-0252-24C2-424E91AC5CCC}"/>
              </a:ext>
            </a:extLst>
          </p:cNvPr>
          <p:cNvSpPr/>
          <p:nvPr/>
        </p:nvSpPr>
        <p:spPr>
          <a:xfrm rot="16200000">
            <a:off x="1808814" y="741590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E636E0-42F0-F167-FC6A-3CC19FD2BA79}"/>
              </a:ext>
            </a:extLst>
          </p:cNvPr>
          <p:cNvSpPr/>
          <p:nvPr/>
        </p:nvSpPr>
        <p:spPr>
          <a:xfrm>
            <a:off x="1056178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N1T1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4BA45F-86D0-E2C7-79B9-C06813F5D741}"/>
              </a:ext>
            </a:extLst>
          </p:cNvPr>
          <p:cNvSpPr/>
          <p:nvPr/>
        </p:nvSpPr>
        <p:spPr>
          <a:xfrm>
            <a:off x="1625345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N2T1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777B69-8DF0-FE4C-F6C7-EB6CA01B6346}"/>
              </a:ext>
            </a:extLst>
          </p:cNvPr>
          <p:cNvSpPr/>
          <p:nvPr/>
        </p:nvSpPr>
        <p:spPr>
          <a:xfrm>
            <a:off x="2188874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7C78FA-BA6D-BC09-9496-2E232C3F279D}"/>
              </a:ext>
            </a:extLst>
          </p:cNvPr>
          <p:cNvSpPr/>
          <p:nvPr/>
        </p:nvSpPr>
        <p:spPr>
          <a:xfrm>
            <a:off x="2758040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D9D04A-B367-99B8-28CF-0ACD2EDEB6EF}"/>
              </a:ext>
            </a:extLst>
          </p:cNvPr>
          <p:cNvSpPr/>
          <p:nvPr/>
        </p:nvSpPr>
        <p:spPr>
          <a:xfrm>
            <a:off x="3321569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786E92-64AE-F36F-D03F-659FFE63F0DE}"/>
              </a:ext>
            </a:extLst>
          </p:cNvPr>
          <p:cNvSpPr/>
          <p:nvPr/>
        </p:nvSpPr>
        <p:spPr>
          <a:xfrm>
            <a:off x="3890735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EFD49BEC-524D-2ECD-BF35-8CD6F9F3939E}"/>
              </a:ext>
            </a:extLst>
          </p:cNvPr>
          <p:cNvSpPr/>
          <p:nvPr/>
        </p:nvSpPr>
        <p:spPr>
          <a:xfrm rot="10800000">
            <a:off x="832187" y="3393307"/>
            <a:ext cx="222794" cy="56916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4D4EEC-0851-1B70-5A3E-7E8A12E79CD5}"/>
              </a:ext>
            </a:extLst>
          </p:cNvPr>
          <p:cNvSpPr/>
          <p:nvPr/>
        </p:nvSpPr>
        <p:spPr>
          <a:xfrm>
            <a:off x="1048602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57ED7FB-6181-9E67-C0B0-79A78FD019C9}"/>
              </a:ext>
            </a:extLst>
          </p:cNvPr>
          <p:cNvSpPr/>
          <p:nvPr/>
        </p:nvSpPr>
        <p:spPr>
          <a:xfrm>
            <a:off x="1048603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C51BF5-FA44-2E3C-26AE-E1BC53AF3FC8}"/>
              </a:ext>
            </a:extLst>
          </p:cNvPr>
          <p:cNvSpPr/>
          <p:nvPr/>
        </p:nvSpPr>
        <p:spPr>
          <a:xfrm>
            <a:off x="218129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558A723F-0AEF-766B-2631-353E6599D026}"/>
              </a:ext>
            </a:extLst>
          </p:cNvPr>
          <p:cNvSpPr/>
          <p:nvPr/>
        </p:nvSpPr>
        <p:spPr>
          <a:xfrm rot="10800000">
            <a:off x="826496" y="4531999"/>
            <a:ext cx="229681" cy="1092051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C2DC63-6F22-D262-3987-4FCDD3A7D3F6}"/>
              </a:ext>
            </a:extLst>
          </p:cNvPr>
          <p:cNvSpPr/>
          <p:nvPr/>
        </p:nvSpPr>
        <p:spPr>
          <a:xfrm>
            <a:off x="161776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84ED0EC-D619-EB49-7158-A9953A5A4E89}"/>
              </a:ext>
            </a:extLst>
          </p:cNvPr>
          <p:cNvSpPr/>
          <p:nvPr/>
        </p:nvSpPr>
        <p:spPr>
          <a:xfrm>
            <a:off x="1617770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217D3D-7FCD-CD52-E06A-1A0F3B57BCA6}"/>
              </a:ext>
            </a:extLst>
          </p:cNvPr>
          <p:cNvSpPr/>
          <p:nvPr/>
        </p:nvSpPr>
        <p:spPr>
          <a:xfrm>
            <a:off x="2750466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118A97-15D3-3470-0223-C238BC45BE86}"/>
              </a:ext>
            </a:extLst>
          </p:cNvPr>
          <p:cNvSpPr/>
          <p:nvPr/>
        </p:nvSpPr>
        <p:spPr>
          <a:xfrm>
            <a:off x="2181299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7124DC0-CF52-1DBA-0BC3-7E521BE7B6D4}"/>
              </a:ext>
            </a:extLst>
          </p:cNvPr>
          <p:cNvSpPr/>
          <p:nvPr/>
        </p:nvSpPr>
        <p:spPr>
          <a:xfrm>
            <a:off x="2750465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572FE3-1E61-73B4-9198-858E1BF81535}"/>
              </a:ext>
            </a:extLst>
          </p:cNvPr>
          <p:cNvSpPr/>
          <p:nvPr/>
        </p:nvSpPr>
        <p:spPr>
          <a:xfrm>
            <a:off x="3313994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E49F7C-B661-19E0-0F84-BFD6C6A6D249}"/>
              </a:ext>
            </a:extLst>
          </p:cNvPr>
          <p:cNvSpPr/>
          <p:nvPr/>
        </p:nvSpPr>
        <p:spPr>
          <a:xfrm>
            <a:off x="3883161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F4F73-C446-C1F9-648D-753C6B6AF1F7}"/>
              </a:ext>
            </a:extLst>
          </p:cNvPr>
          <p:cNvSpPr/>
          <p:nvPr/>
        </p:nvSpPr>
        <p:spPr>
          <a:xfrm>
            <a:off x="331399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C2381D-184D-F82C-8E10-A392A5305071}"/>
              </a:ext>
            </a:extLst>
          </p:cNvPr>
          <p:cNvSpPr/>
          <p:nvPr/>
        </p:nvSpPr>
        <p:spPr>
          <a:xfrm>
            <a:off x="3883160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993C9555-D35D-830D-5DE5-709ED1EEA994}"/>
              </a:ext>
            </a:extLst>
          </p:cNvPr>
          <p:cNvSpPr/>
          <p:nvPr/>
        </p:nvSpPr>
        <p:spPr>
          <a:xfrm rot="16200000">
            <a:off x="2072934" y="3290936"/>
            <a:ext cx="223110" cy="2259015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3BA932E-F5B8-1C77-E528-86E993F65DEC}"/>
              </a:ext>
            </a:extLst>
          </p:cNvPr>
          <p:cNvSpPr/>
          <p:nvPr/>
        </p:nvSpPr>
        <p:spPr>
          <a:xfrm>
            <a:off x="4446688" y="1706980"/>
            <a:ext cx="202120" cy="548116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F352D3-A1C6-61C1-5F8D-B63EC1F7BA23}"/>
              </a:ext>
            </a:extLst>
          </p:cNvPr>
          <p:cNvSpPr txBox="1"/>
          <p:nvPr/>
        </p:nvSpPr>
        <p:spPr>
          <a:xfrm>
            <a:off x="1134321" y="1244155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E06379-808D-4874-E1FB-17DB95618217}"/>
              </a:ext>
            </a:extLst>
          </p:cNvPr>
          <p:cNvSpPr txBox="1"/>
          <p:nvPr/>
        </p:nvSpPr>
        <p:spPr>
          <a:xfrm rot="16200000">
            <a:off x="44573" y="2058414"/>
            <a:ext cx="138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Weights</a:t>
            </a:r>
            <a:endParaRPr lang="en-CA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B04B35-FD0E-EFEA-BEFB-EEC684811CFE}"/>
              </a:ext>
            </a:extLst>
          </p:cNvPr>
          <p:cNvSpPr txBox="1"/>
          <p:nvPr/>
        </p:nvSpPr>
        <p:spPr>
          <a:xfrm rot="16200000">
            <a:off x="174891" y="3503001"/>
            <a:ext cx="108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Biases</a:t>
            </a:r>
            <a:endParaRPr lang="en-CA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244EF-FD76-33D7-46AF-4B6C14E5A23E}"/>
              </a:ext>
            </a:extLst>
          </p:cNvPr>
          <p:cNvSpPr txBox="1"/>
          <p:nvPr/>
        </p:nvSpPr>
        <p:spPr>
          <a:xfrm rot="16200000">
            <a:off x="21455" y="4941951"/>
            <a:ext cx="138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Predictions</a:t>
            </a:r>
            <a:endParaRPr lang="en-CA" sz="12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360A67-50F9-1506-57CE-328EF84BF3B1}"/>
              </a:ext>
            </a:extLst>
          </p:cNvPr>
          <p:cNvSpPr/>
          <p:nvPr/>
        </p:nvSpPr>
        <p:spPr>
          <a:xfrm>
            <a:off x="4446688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31BA73-B2A5-F4B0-FC01-DC78E073A5E0}"/>
              </a:ext>
            </a:extLst>
          </p:cNvPr>
          <p:cNvSpPr/>
          <p:nvPr/>
        </p:nvSpPr>
        <p:spPr>
          <a:xfrm>
            <a:off x="5015855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773249-B1A3-1E14-3BAB-03537550BCEF}"/>
              </a:ext>
            </a:extLst>
          </p:cNvPr>
          <p:cNvSpPr/>
          <p:nvPr/>
        </p:nvSpPr>
        <p:spPr>
          <a:xfrm>
            <a:off x="4446688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04AA3F-05D3-E385-F03B-AD9FC831791D}"/>
              </a:ext>
            </a:extLst>
          </p:cNvPr>
          <p:cNvSpPr/>
          <p:nvPr/>
        </p:nvSpPr>
        <p:spPr>
          <a:xfrm>
            <a:off x="501585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D59BC8-C9A2-4870-A6A4-77DAEC393BB6}"/>
              </a:ext>
            </a:extLst>
          </p:cNvPr>
          <p:cNvSpPr txBox="1"/>
          <p:nvPr/>
        </p:nvSpPr>
        <p:spPr>
          <a:xfrm rot="5400000">
            <a:off x="4361409" y="1837694"/>
            <a:ext cx="85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Feature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3E4F3C47-ED22-C18C-8C72-C835D2F96580}"/>
              </a:ext>
            </a:extLst>
          </p:cNvPr>
          <p:cNvSpPr/>
          <p:nvPr/>
        </p:nvSpPr>
        <p:spPr>
          <a:xfrm rot="16200000">
            <a:off x="1808814" y="2446204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402759-13CC-2CC0-74E5-FE30EB9ABD97}"/>
              </a:ext>
            </a:extLst>
          </p:cNvPr>
          <p:cNvSpPr txBox="1"/>
          <p:nvPr/>
        </p:nvSpPr>
        <p:spPr>
          <a:xfrm>
            <a:off x="1134321" y="2948769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F540BA-527A-5695-03F3-BAE783A1C103}"/>
              </a:ext>
            </a:extLst>
          </p:cNvPr>
          <p:cNvSpPr txBox="1"/>
          <p:nvPr/>
        </p:nvSpPr>
        <p:spPr>
          <a:xfrm>
            <a:off x="1413266" y="4088550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60534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Computing node and leaf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0" y="1659285"/>
            <a:ext cx="9144000" cy="353943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leaf_weights</a:t>
            </a:r>
            <a:r>
              <a:rPr lang="en-CA" sz="1400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ones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eltype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)[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]...)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batch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tree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[i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-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@views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:,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</a:t>
            </a:r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rchitecture</a:t>
            </a:r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– Stack of Trees</a:t>
            </a:r>
          </a:p>
        </p:txBody>
      </p:sp>
    </p:spTree>
    <p:extLst>
      <p:ext uri="{BB962C8B-B14F-4D97-AF65-F5344CB8AC3E}">
        <p14:creationId xmlns:p14="http://schemas.microsoft.com/office/powerpoint/2010/main" val="159168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NeuroTreeModels.jl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 Light" panose="00000400000000000000" pitchFamily="2" charset="0"/>
              </a:rPr>
              <a:t>Recipes</a:t>
            </a:r>
            <a:r>
              <a:rPr lang="fr-CA" dirty="0">
                <a:latin typeface="Montserrat Light" panose="00000400000000000000" pitchFamily="2" charset="0"/>
              </a:rPr>
              <a:t> to </a:t>
            </a:r>
            <a:r>
              <a:rPr lang="fr-CA" dirty="0" err="1">
                <a:latin typeface="Montserrat Light" panose="00000400000000000000" pitchFamily="2" charset="0"/>
              </a:rPr>
              <a:t>build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NeuroTree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based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models</a:t>
            </a:r>
            <a:r>
              <a:rPr lang="fr-CA" dirty="0">
                <a:latin typeface="Montserrat Light" panose="00000400000000000000" pitchFamily="2" charset="0"/>
              </a:rPr>
              <a:t>.</a:t>
            </a:r>
          </a:p>
          <a:p>
            <a:endParaRPr lang="en-US" dirty="0">
              <a:latin typeface="Montserrat Light" panose="00000400000000000000" pitchFamily="2" charset="0"/>
            </a:endParaRPr>
          </a:p>
          <a:p>
            <a:r>
              <a:rPr lang="en-US" dirty="0">
                <a:latin typeface="Montserrat Light" panose="00000400000000000000" pitchFamily="2" charset="0"/>
              </a:rPr>
              <a:t>Chain(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BatchNorm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NeuroTree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Dense</a:t>
            </a:r>
          </a:p>
          <a:p>
            <a:r>
              <a:rPr lang="en-US" dirty="0">
                <a:latin typeface="Montserrat Light" panose="00000400000000000000" pitchFamily="2" charset="0"/>
              </a:rPr>
              <a:t>)</a:t>
            </a:r>
          </a:p>
          <a:p>
            <a:r>
              <a:rPr lang="en-US" dirty="0">
                <a:latin typeface="Montserrat Light" panose="00000400000000000000" pitchFamily="2" charset="0"/>
              </a:rPr>
              <a:t>Chain(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BatchNorm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NeuroTree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SkipConnexion</a:t>
            </a:r>
            <a:r>
              <a:rPr lang="en-US" dirty="0">
                <a:latin typeface="Montserrat Light" panose="00000400000000000000" pitchFamily="2" charset="0"/>
              </a:rPr>
              <a:t>(</a:t>
            </a:r>
            <a:r>
              <a:rPr lang="en-US" dirty="0" err="1">
                <a:latin typeface="Montserrat Light" panose="00000400000000000000" pitchFamily="2" charset="0"/>
              </a:rPr>
              <a:t>NeuroTree</a:t>
            </a:r>
            <a:r>
              <a:rPr lang="en-US" dirty="0">
                <a:latin typeface="Montserrat Light" panose="00000400000000000000" pitchFamily="2" charset="0"/>
              </a:rPr>
              <a:t>, +),</a:t>
            </a:r>
          </a:p>
          <a:p>
            <a:r>
              <a:rPr lang="en-US" dirty="0">
                <a:latin typeface="Montserrat Light" panose="00000400000000000000" pitchFamily="2" charset="0"/>
              </a:rPr>
              <a:t>)</a:t>
            </a:r>
          </a:p>
          <a:p>
            <a:endParaRPr lang="en-CA" dirty="0">
              <a:latin typeface="Montserrat Light" panose="00000400000000000000" pitchFamily="2" charset="0"/>
            </a:endParaRPr>
          </a:p>
          <a:p>
            <a:r>
              <a:rPr lang="en-CA" dirty="0">
                <a:latin typeface="Montserrat Light" panose="00000400000000000000" pitchFamily="2" charset="0"/>
              </a:rPr>
              <a:t>MLJ Integration</a:t>
            </a:r>
          </a:p>
        </p:txBody>
      </p:sp>
    </p:spTree>
    <p:extLst>
      <p:ext uri="{BB962C8B-B14F-4D97-AF65-F5344CB8AC3E}">
        <p14:creationId xmlns:p14="http://schemas.microsoft.com/office/powerpoint/2010/main" val="2312499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32927</TotalTime>
  <Words>818</Words>
  <Application>Microsoft Office PowerPoint</Application>
  <PresentationFormat>On-screen Show (4:3)</PresentationFormat>
  <Paragraphs>303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Montserrat</vt:lpstr>
      <vt:lpstr>Montserrat ExtraLight</vt:lpstr>
      <vt:lpstr>Montserrat Light</vt:lpstr>
      <vt:lpstr>Office Theme</vt:lpstr>
      <vt:lpstr>PowerPoint Presentation</vt:lpstr>
      <vt:lpstr>Motivation</vt:lpstr>
      <vt:lpstr>Architecture - Back to trees</vt:lpstr>
      <vt:lpstr>NeuroTree Struct</vt:lpstr>
      <vt:lpstr>Architecture – Single Tree</vt:lpstr>
      <vt:lpstr>Architecture – NeuroTree Struct</vt:lpstr>
      <vt:lpstr>Computing node and leaf weights</vt:lpstr>
      <vt:lpstr>Architecture – Stack of Trees</vt:lpstr>
      <vt:lpstr>NeuroTreeModels.jl</vt:lpstr>
      <vt:lpstr>Benchmarks - Regression</vt:lpstr>
      <vt:lpstr>Benchmarks - Classification</vt:lpstr>
      <vt:lpstr>Benchmarks – Ranking (MSE)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1136</cp:revision>
  <cp:lastPrinted>2023-12-05T15:07:40Z</cp:lastPrinted>
  <dcterms:created xsi:type="dcterms:W3CDTF">2019-12-19T22:50:01Z</dcterms:created>
  <dcterms:modified xsi:type="dcterms:W3CDTF">2024-06-08T02:14:39Z</dcterms:modified>
</cp:coreProperties>
</file>