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9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534" r:id="rId2"/>
    <p:sldId id="512" r:id="rId3"/>
    <p:sldId id="536" r:id="rId4"/>
    <p:sldId id="538" r:id="rId5"/>
    <p:sldId id="539" r:id="rId6"/>
    <p:sldId id="544" r:id="rId7"/>
    <p:sldId id="540" r:id="rId8"/>
    <p:sldId id="541" r:id="rId9"/>
    <p:sldId id="542" r:id="rId10"/>
    <p:sldId id="543" r:id="rId11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572"/>
    <a:srgbClr val="EAEAEA"/>
    <a:srgbClr val="DAE3F3"/>
    <a:srgbClr val="A0CC82"/>
    <a:srgbClr val="DFF3FC"/>
    <a:srgbClr val="1D75B0"/>
    <a:srgbClr val="203864"/>
    <a:srgbClr val="F0F0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8" d="100"/>
          <a:sy n="88" d="100"/>
        </p:scale>
        <p:origin x="1095" y="5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2024-05-24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572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166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03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869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12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605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2024-05-24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2024-05-24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2024-05-24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2024-05-24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2024-05-24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pdf/2207.08815" TargetMode="External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image" Target="../media/image2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1FA07A-03D4-AC42-3C4D-A52850F6BAB0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98066" y="2160815"/>
            <a:ext cx="5150233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 err="1">
                <a:latin typeface="Montserrat" panose="00000500000000000000" pitchFamily="2" charset="0"/>
              </a:rPr>
              <a:t>NeuroTree</a:t>
            </a:r>
            <a:endParaRPr lang="en-CA" sz="36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A differentiable tree operator for tabular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745310" y="2498535"/>
            <a:ext cx="2045904" cy="12480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3196E-6A8A-0370-AB61-10562F81B9B1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298065" y="4267200"/>
            <a:ext cx="5150233" cy="2106385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400" dirty="0">
              <a:latin typeface="Montserrat" panose="00000500000000000000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Montserrat" panose="00000500000000000000" pitchFamily="2" charset="0"/>
              </a:rPr>
              <a:t>Jérémie Desgagné-Bouchard</a:t>
            </a:r>
          </a:p>
          <a:p>
            <a:pPr marL="0" indent="0">
              <a:buNone/>
            </a:pPr>
            <a:r>
              <a:rPr lang="en-US" sz="1400" dirty="0">
                <a:latin typeface="Montserrat" panose="00000500000000000000" pitchFamily="2" charset="0"/>
              </a:rPr>
              <a:t>Head of Science at Evovest</a:t>
            </a:r>
            <a:endParaRPr lang="en-US" sz="19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10207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solidFill>
                  <a:srgbClr val="033572"/>
                </a:solidFill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i="1" dirty="0"/>
              <a:t>Why do tree-based models still outperform deep learning on tabular data?</a:t>
            </a:r>
            <a:endParaRPr lang="en-CA" i="1" dirty="0"/>
          </a:p>
          <a:p>
            <a:r>
              <a:rPr lang="en-CA" dirty="0">
                <a:hlinkClick r:id="rId8"/>
              </a:rPr>
              <a:t>https://arxiv.org/pdf/2207.08815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Tabular data is most common in many fields of practice, incl. finance and insurance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Boosted tree based algos (</a:t>
            </a:r>
            <a:r>
              <a:rPr lang="en-CA" dirty="0" err="1"/>
              <a:t>XGBoost</a:t>
            </a:r>
            <a:r>
              <a:rPr lang="en-CA" dirty="0"/>
              <a:t>, </a:t>
            </a:r>
            <a:r>
              <a:rPr lang="en-CA" dirty="0" err="1"/>
              <a:t>CatBoost</a:t>
            </a:r>
            <a:r>
              <a:rPr lang="en-CA" dirty="0"/>
              <a:t>, </a:t>
            </a:r>
            <a:r>
              <a:rPr lang="en-CA" dirty="0" err="1"/>
              <a:t>LightGBM</a:t>
            </a:r>
            <a:r>
              <a:rPr lang="en-CA" dirty="0"/>
              <a:t>, EvoTrees.jl</a:t>
            </a:r>
            <a:r>
              <a:rPr lang="en-CA"/>
              <a:t>) have remained on top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Back to trees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3CF11E-B8FD-0854-F70E-C1EB93C89C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43" y="1608889"/>
            <a:ext cx="5303980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5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rchitecture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85B0E-8265-EBAC-343E-A5FC7CE800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685" y="1523848"/>
            <a:ext cx="6576630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</a:t>
            </a:r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rchitecture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168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NeuroTreeModels.jl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 Light" panose="00000400000000000000" pitchFamily="2" charset="0"/>
              </a:rPr>
              <a:t>Recipes</a:t>
            </a:r>
            <a:r>
              <a:rPr lang="fr-CA" dirty="0">
                <a:latin typeface="Montserrat Light" panose="00000400000000000000" pitchFamily="2" charset="0"/>
              </a:rPr>
              <a:t> to </a:t>
            </a:r>
            <a:r>
              <a:rPr lang="fr-CA" dirty="0" err="1">
                <a:latin typeface="Montserrat Light" panose="00000400000000000000" pitchFamily="2" charset="0"/>
              </a:rPr>
              <a:t>build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NeuroTree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based</a:t>
            </a:r>
            <a:r>
              <a:rPr lang="fr-CA" dirty="0">
                <a:latin typeface="Montserrat Light" panose="00000400000000000000" pitchFamily="2" charset="0"/>
              </a:rPr>
              <a:t> </a:t>
            </a:r>
            <a:r>
              <a:rPr lang="fr-CA" dirty="0" err="1">
                <a:latin typeface="Montserrat Light" panose="00000400000000000000" pitchFamily="2" charset="0"/>
              </a:rPr>
              <a:t>models</a:t>
            </a:r>
            <a:r>
              <a:rPr lang="fr-CA" dirty="0">
                <a:latin typeface="Montserrat Light" panose="00000400000000000000" pitchFamily="2" charset="0"/>
              </a:rPr>
              <a:t>.</a:t>
            </a:r>
          </a:p>
          <a:p>
            <a:endParaRPr lang="en-US" dirty="0">
              <a:latin typeface="Montserrat Light" panose="00000400000000000000" pitchFamily="2" charset="0"/>
            </a:endParaRPr>
          </a:p>
          <a:p>
            <a:r>
              <a:rPr lang="en-US" dirty="0">
                <a:latin typeface="Montserrat Light" panose="00000400000000000000" pitchFamily="2" charset="0"/>
              </a:rPr>
              <a:t>Chain(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BatchNorm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Dense</a:t>
            </a:r>
          </a:p>
          <a:p>
            <a:r>
              <a:rPr lang="en-US" dirty="0">
                <a:latin typeface="Montserrat Light" panose="00000400000000000000" pitchFamily="2" charset="0"/>
              </a:rPr>
              <a:t>)</a:t>
            </a:r>
          </a:p>
          <a:p>
            <a:r>
              <a:rPr lang="en-US" dirty="0">
                <a:latin typeface="Montserrat Light" panose="00000400000000000000" pitchFamily="2" charset="0"/>
              </a:rPr>
              <a:t>Chain(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BatchNorm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</a:t>
            </a:r>
          </a:p>
          <a:p>
            <a:r>
              <a:rPr lang="en-US" dirty="0">
                <a:latin typeface="Montserrat Light" panose="00000400000000000000" pitchFamily="2" charset="0"/>
              </a:rPr>
              <a:t>	</a:t>
            </a:r>
            <a:r>
              <a:rPr lang="en-US" dirty="0" err="1">
                <a:latin typeface="Montserrat Light" panose="00000400000000000000" pitchFamily="2" charset="0"/>
              </a:rPr>
              <a:t>SkipConnexion</a:t>
            </a:r>
            <a:r>
              <a:rPr lang="en-US" dirty="0">
                <a:latin typeface="Montserrat Light" panose="00000400000000000000" pitchFamily="2" charset="0"/>
              </a:rPr>
              <a:t>(</a:t>
            </a:r>
            <a:r>
              <a:rPr lang="en-US" dirty="0" err="1">
                <a:latin typeface="Montserrat Light" panose="00000400000000000000" pitchFamily="2" charset="0"/>
              </a:rPr>
              <a:t>NeuroTree</a:t>
            </a:r>
            <a:r>
              <a:rPr lang="en-US" dirty="0">
                <a:latin typeface="Montserrat Light" panose="00000400000000000000" pitchFamily="2" charset="0"/>
              </a:rPr>
              <a:t>, +),</a:t>
            </a:r>
          </a:p>
          <a:p>
            <a:r>
              <a:rPr lang="en-US" dirty="0">
                <a:latin typeface="Montserrat Light" panose="00000400000000000000" pitchFamily="2" charset="0"/>
              </a:rPr>
              <a:t>)</a:t>
            </a:r>
          </a:p>
          <a:p>
            <a:endParaRPr lang="en-CA" dirty="0">
              <a:latin typeface="Montserrat Light" panose="00000400000000000000" pitchFamily="2" charset="0"/>
            </a:endParaRPr>
          </a:p>
          <a:p>
            <a:r>
              <a:rPr lang="en-CA" dirty="0">
                <a:latin typeface="Montserrat Light" panose="00000400000000000000" pitchFamily="2" charset="0"/>
              </a:rPr>
              <a:t>MLJ Integration</a:t>
            </a:r>
          </a:p>
        </p:txBody>
      </p:sp>
    </p:spTree>
    <p:extLst>
      <p:ext uri="{BB962C8B-B14F-4D97-AF65-F5344CB8AC3E}">
        <p14:creationId xmlns:p14="http://schemas.microsoft.com/office/powerpoint/2010/main" val="23124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Regression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51560"/>
              </p:ext>
            </p:extLst>
          </p:nvPr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Year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00785"/>
              </p:ext>
            </p:extLst>
          </p:nvPr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Boston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44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- Classification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Higgs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Titanic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605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model_type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train_time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12.8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18.9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0.947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evotrees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0.206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xgboost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0.0648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19.4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0.865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25.4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0.926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catboost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0.0511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13.9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0.946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153181E-4376-513E-9D8E-ED4CEEAAD738}"/>
              </a:ext>
            </a:extLst>
          </p:cNvPr>
          <p:cNvSpPr txBox="1"/>
          <p:nvPr/>
        </p:nvSpPr>
        <p:spPr>
          <a:xfrm>
            <a:off x="582386" y="3934325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Yahoo</a:t>
            </a:r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6FB335-4528-0971-931A-87AAA5FE401A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737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</a:rPr>
                        <a:t>model_type</a:t>
                      </a:r>
                      <a:endParaRPr lang="en-CA" sz="1400" b="1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train_time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mse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gini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neurotrees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280.0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76.4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>
                          <a:effectLst/>
                        </a:rPr>
                        <a:t>0.652</a:t>
                      </a:r>
                      <a:endParaRPr lang="en-CA" sz="1400">
                        <a:effectLst/>
                      </a:endParaRP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evotrees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18.6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xgboost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17.2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lightgbm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8.11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0.624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>
                          <a:effectLst/>
                        </a:rPr>
                        <a:t>catboost</a:t>
                      </a:r>
                      <a:endParaRPr lang="en-CA" sz="1400" dirty="0">
                        <a:effectLst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80.0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>
                          <a:effectLst/>
                        </a:rPr>
                        <a:t>79.2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>
                          <a:effectLst/>
                        </a:rPr>
                        <a:t>0.635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582386" y="1431471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MSRank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32352</TotalTime>
  <Words>323</Words>
  <Application>Microsoft Office PowerPoint</Application>
  <PresentationFormat>On-screen Show (4:3)</PresentationFormat>
  <Paragraphs>203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Montserrat ExtraLight</vt:lpstr>
      <vt:lpstr>Montserrat Light</vt:lpstr>
      <vt:lpstr>Office Theme</vt:lpstr>
      <vt:lpstr>PowerPoint Presentation</vt:lpstr>
      <vt:lpstr>Motivation</vt:lpstr>
      <vt:lpstr>Back to trees</vt:lpstr>
      <vt:lpstr>Architecture</vt:lpstr>
      <vt:lpstr>Architecture</vt:lpstr>
      <vt:lpstr>NeuroTreeModels.jl</vt:lpstr>
      <vt:lpstr>Benchmarks - Regression</vt:lpstr>
      <vt:lpstr>Benchmarks - Classification</vt:lpstr>
      <vt:lpstr>Benchmarks – Ranking (MSE)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1125</cp:revision>
  <cp:lastPrinted>2023-12-05T15:07:40Z</cp:lastPrinted>
  <dcterms:created xsi:type="dcterms:W3CDTF">2019-12-19T22:50:01Z</dcterms:created>
  <dcterms:modified xsi:type="dcterms:W3CDTF">2024-05-24T17:15:11Z</dcterms:modified>
</cp:coreProperties>
</file>