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34" r:id="rId2"/>
    <p:sldId id="512" r:id="rId3"/>
    <p:sldId id="536" r:id="rId4"/>
    <p:sldId id="538" r:id="rId5"/>
    <p:sldId id="547" r:id="rId6"/>
    <p:sldId id="546" r:id="rId7"/>
    <p:sldId id="545" r:id="rId8"/>
    <p:sldId id="544" r:id="rId9"/>
    <p:sldId id="550" r:id="rId10"/>
    <p:sldId id="540" r:id="rId11"/>
    <p:sldId id="541" r:id="rId12"/>
    <p:sldId id="542" r:id="rId13"/>
    <p:sldId id="548" r:id="rId14"/>
    <p:sldId id="549" r:id="rId15"/>
    <p:sldId id="543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DFF3FC"/>
    <a:srgbClr val="033572"/>
    <a:srgbClr val="EAEAEA"/>
    <a:srgbClr val="DAE3F3"/>
    <a:srgbClr val="A0CC82"/>
    <a:srgbClr val="1D75B0"/>
    <a:srgbClr val="203864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1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0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92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5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04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48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6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30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2024-06-21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2024-06-21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2024-06-21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0.xml"/><Relationship Id="rId7" Type="http://schemas.openxmlformats.org/officeDocument/2006/relationships/image" Target="../media/image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51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7.08815" TargetMode="External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1FA07A-03D4-AC42-3C4D-A52850F6BAB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98066" y="2160815"/>
            <a:ext cx="5447244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500" dirty="0" err="1">
                <a:latin typeface="Montserrat" panose="00000500000000000000" pitchFamily="2" charset="0"/>
              </a:rPr>
              <a:t>NeuroTree</a:t>
            </a:r>
            <a:endParaRPr lang="en-CA" sz="3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 differentiable tree operator for tabular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5310" y="2590007"/>
            <a:ext cx="2045904" cy="124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3196E-6A8A-0370-AB61-10562F81B9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98065" y="4267200"/>
            <a:ext cx="5447245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" panose="00000500000000000000" pitchFamily="2" charset="0"/>
              </a:rPr>
              <a:t>Head of Science - Evovest</a:t>
            </a:r>
            <a:endParaRPr lang="en-US" sz="19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Regression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1560"/>
              </p:ext>
            </p:extLst>
          </p:nvPr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Year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00785"/>
              </p:ext>
            </p:extLst>
          </p:nvPr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Boston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49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Classification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Higgs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Titanic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0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Yahoo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MSRank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A7FC37-00E0-4777-3278-BD89AF6C9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2" y="3726904"/>
            <a:ext cx="3845128" cy="2746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D4FD-39C0-CF47-5C7A-8D34591F4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3776960"/>
            <a:ext cx="3845130" cy="2746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76430-EA0F-B5CF-CDB5-D3370842D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1102126"/>
            <a:ext cx="3845129" cy="274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544E4-342B-4A3F-F441-E6BFEBAD8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4" y="1102126"/>
            <a:ext cx="3845128" cy="2746520"/>
          </a:xfrm>
          <a:prstGeom prst="rect">
            <a:avLst/>
          </a:prstGeom>
        </p:spPr>
      </p:pic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Signal Diversification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DBA8F-770A-4253-3FAA-ABE416524515}"/>
              </a:ext>
            </a:extLst>
          </p:cNvPr>
          <p:cNvSpPr txBox="1"/>
          <p:nvPr/>
        </p:nvSpPr>
        <p:spPr>
          <a:xfrm>
            <a:off x="281616" y="1220683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/>
              <a:t>Boston</a:t>
            </a:r>
          </a:p>
          <a:p>
            <a:pPr algn="ctr"/>
            <a:r>
              <a:rPr lang="fr-CA" dirty="0"/>
              <a:t>Titanic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89F5E-9DB0-2571-BB06-BD71ABFACA2C}"/>
              </a:ext>
            </a:extLst>
          </p:cNvPr>
          <p:cNvSpPr txBox="1"/>
          <p:nvPr/>
        </p:nvSpPr>
        <p:spPr>
          <a:xfrm>
            <a:off x="277676" y="3930032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 err="1"/>
              <a:t>Year</a:t>
            </a:r>
            <a:endParaRPr lang="fr-CA" dirty="0"/>
          </a:p>
          <a:p>
            <a:pPr algn="ctr"/>
            <a:r>
              <a:rPr lang="fr-CA" dirty="0" err="1"/>
              <a:t>MSRank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0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Performance optimisation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Current parallelization, both on CPU and GPU, is currently fairly naïve.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Support categorical features through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Integration with </a:t>
            </a:r>
            <a:r>
              <a:rPr lang="en-CA" sz="2000" dirty="0" err="1"/>
              <a:t>Enzyme.jl</a:t>
            </a:r>
            <a:endParaRPr lang="en-CA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dirty="0"/>
              <a:t>Avoiding the need to manually implement the backward rules while maintaining forward implementation performance is a key target feature for Julia’s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Expand the scope of the </a:t>
            </a:r>
            <a:r>
              <a:rPr lang="en-CA" sz="2000" dirty="0" err="1"/>
              <a:t>NeuroTree</a:t>
            </a:r>
            <a:r>
              <a:rPr lang="en-CA" sz="2000" dirty="0"/>
              <a:t> model to support generic tabular oriented differentiable models (MLP, </a:t>
            </a:r>
            <a:r>
              <a:rPr lang="en-CA" sz="2000" dirty="0" err="1"/>
              <a:t>TabNet</a:t>
            </a:r>
            <a:r>
              <a:rPr lang="en-CA" sz="2000" dirty="0"/>
              <a:t>…)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Tabular data is most common in many fields of practice, incl. finance and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Boosted tree based algos (</a:t>
            </a:r>
            <a:r>
              <a:rPr lang="en-CA" dirty="0" err="1"/>
              <a:t>XGBoost</a:t>
            </a:r>
            <a:r>
              <a:rPr lang="en-CA" dirty="0"/>
              <a:t>, </a:t>
            </a:r>
            <a:r>
              <a:rPr lang="en-CA" dirty="0" err="1"/>
              <a:t>CatBoost</a:t>
            </a:r>
            <a:r>
              <a:rPr lang="en-CA" dirty="0"/>
              <a:t>, </a:t>
            </a:r>
            <a:r>
              <a:rPr lang="en-CA" dirty="0" err="1"/>
              <a:t>LightGBM</a:t>
            </a:r>
            <a:r>
              <a:rPr lang="en-CA" dirty="0"/>
              <a:t>, EvoTrees.jl) have been top performing models for almost a decade: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Why do tree-based models still outperform deep learning on tabular data?</a:t>
            </a:r>
            <a:r>
              <a:rPr lang="en-CA" i="1" dirty="0"/>
              <a:t> </a:t>
            </a:r>
            <a:r>
              <a:rPr lang="en-CA" dirty="0">
                <a:hlinkClick r:id="rId8"/>
              </a:rPr>
              <a:t>https://arxiv.org/pdf/2207.08815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Tackle design shortcomings of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Myopic view during tree construction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No foresight on future split opportunities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Hard splits: a sub efficient way to represent linear or smooth features to predictions relationships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Opportunity for signal 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Trees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CF11E-B8FD-0854-F70E-C1EB93C89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59" y="1420151"/>
            <a:ext cx="6300882" cy="2408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EA2D5-C754-0F0E-F722-271818AF6522}"/>
              </a:ext>
            </a:extLst>
          </p:cNvPr>
          <p:cNvSpPr txBox="1"/>
          <p:nvPr/>
        </p:nvSpPr>
        <p:spPr>
          <a:xfrm>
            <a:off x="166256" y="4299857"/>
            <a:ext cx="8349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Different</a:t>
            </a:r>
            <a:r>
              <a:rPr lang="fr-CA" sz="1600" dirty="0"/>
              <a:t> perspectives on the nature of the </a:t>
            </a:r>
            <a:r>
              <a:rPr lang="fr-CA" sz="1600" dirty="0" err="1"/>
              <a:t>task</a:t>
            </a:r>
            <a:r>
              <a:rPr lang="fr-CA" sz="1600" dirty="0"/>
              <a:t> </a:t>
            </a:r>
            <a:r>
              <a:rPr lang="fr-CA" sz="1600" dirty="0" err="1"/>
              <a:t>performed</a:t>
            </a:r>
            <a:r>
              <a:rPr lang="fr-CA" sz="1600" dirty="0"/>
              <a:t> by </a:t>
            </a:r>
            <a:r>
              <a:rPr lang="fr-CA" sz="1600" dirty="0" err="1"/>
              <a:t>trees</a:t>
            </a:r>
            <a:r>
              <a:rPr lang="fr-CA" sz="1600" dirty="0"/>
              <a:t>:</a:t>
            </a:r>
          </a:p>
          <a:p>
            <a:endParaRPr lang="fr-CA" sz="16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Associate an observation to a </a:t>
            </a:r>
            <a:r>
              <a:rPr lang="fr-CA" sz="1600" dirty="0" err="1"/>
              <a:t>leaf</a:t>
            </a:r>
            <a:r>
              <a:rPr lang="fr-CA" sz="1600" dirty="0"/>
              <a:t> index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its</a:t>
            </a:r>
            <a:r>
              <a:rPr lang="fr-CA" sz="1600" dirty="0"/>
              <a:t> </a:t>
            </a:r>
            <a:r>
              <a:rPr lang="fr-CA" sz="1600" dirty="0" err="1"/>
              <a:t>features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« </a:t>
            </a:r>
            <a:r>
              <a:rPr lang="fr-CA" sz="1600" dirty="0" err="1"/>
              <a:t>depth</a:t>
            </a:r>
            <a:r>
              <a:rPr lang="fr-CA" sz="1600" dirty="0"/>
              <a:t> » </a:t>
            </a:r>
            <a:r>
              <a:rPr lang="fr-CA" sz="1600" dirty="0" err="1"/>
              <a:t>binary</a:t>
            </a:r>
            <a:r>
              <a:rPr lang="fr-CA" sz="1600" dirty="0"/>
              <a:t> conditions</a:t>
            </a:r>
          </a:p>
          <a:p>
            <a:pPr marL="800100" lvl="1" indent="-342900">
              <a:buFont typeface="+mj-lt"/>
              <a:buAutoNum type="arabicPeriod"/>
            </a:pPr>
            <a:endParaRPr lang="fr-CA" sz="16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Associate an observation to a </a:t>
            </a:r>
            <a:r>
              <a:rPr lang="fr-CA" sz="1600" dirty="0" err="1"/>
              <a:t>probability</a:t>
            </a:r>
            <a:r>
              <a:rPr lang="fr-CA" sz="1600" dirty="0"/>
              <a:t> of </a:t>
            </a:r>
            <a:r>
              <a:rPr lang="fr-CA" sz="1600" dirty="0" err="1"/>
              <a:t>belonging</a:t>
            </a:r>
            <a:r>
              <a:rPr lang="fr-CA" sz="1600" dirty="0"/>
              <a:t> to </a:t>
            </a:r>
            <a:r>
              <a:rPr lang="fr-CA" sz="1600" dirty="0" err="1"/>
              <a:t>each</a:t>
            </a:r>
            <a:r>
              <a:rPr lang="fr-CA" sz="1600" dirty="0"/>
              <a:t> </a:t>
            </a:r>
            <a:r>
              <a:rPr lang="fr-CA" sz="1600" dirty="0" err="1"/>
              <a:t>leaf</a:t>
            </a:r>
            <a:r>
              <a:rPr lang="fr-CA" sz="1600" dirty="0"/>
              <a:t>, by </a:t>
            </a:r>
            <a:r>
              <a:rPr lang="fr-CA" sz="1600" dirty="0" err="1"/>
              <a:t>using</a:t>
            </a:r>
            <a:r>
              <a:rPr lang="fr-CA" sz="1600" dirty="0"/>
              <a:t> « </a:t>
            </a:r>
            <a:r>
              <a:rPr lang="fr-CA" sz="1600" dirty="0" err="1"/>
              <a:t>depth</a:t>
            </a:r>
            <a:r>
              <a:rPr lang="fr-CA" sz="1600" dirty="0"/>
              <a:t> » </a:t>
            </a:r>
            <a:r>
              <a:rPr lang="fr-CA" sz="1600" dirty="0" err="1"/>
              <a:t>binary</a:t>
            </a:r>
            <a:r>
              <a:rPr lang="fr-CA" sz="1600" dirty="0"/>
              <a:t> conditions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941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Single Tree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B2D20-1C50-206A-83B1-54A0F169B70E}"/>
              </a:ext>
            </a:extLst>
          </p:cNvPr>
          <p:cNvSpPr txBox="1"/>
          <p:nvPr/>
        </p:nvSpPr>
        <p:spPr>
          <a:xfrm>
            <a:off x="281616" y="5087714"/>
            <a:ext cx="83490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node</a:t>
            </a:r>
            <a:r>
              <a:rPr lang="fr-CA" dirty="0"/>
              <a:t> </a:t>
            </a:r>
            <a:r>
              <a:rPr lang="fr-CA" dirty="0" err="1"/>
              <a:t>weights</a:t>
            </a:r>
            <a:r>
              <a:rPr lang="fr-CA" dirty="0"/>
              <a:t> to </a:t>
            </a:r>
            <a:r>
              <a:rPr lang="fr-CA" dirty="0" err="1"/>
              <a:t>prediction</a:t>
            </a:r>
            <a:endParaRPr lang="fr-CA" dirty="0"/>
          </a:p>
          <a:p>
            <a:pPr marL="342900" indent="-342900">
              <a:buFont typeface="+mj-lt"/>
              <a:buAutoNum type="arabicPeriod"/>
            </a:pPr>
            <a:r>
              <a:rPr lang="fr-CA" sz="1200" dirty="0" err="1"/>
              <a:t>Cumulate</a:t>
            </a:r>
            <a:r>
              <a:rPr lang="fr-CA" sz="1200" dirty="0"/>
              <a:t> the </a:t>
            </a:r>
            <a:r>
              <a:rPr lang="fr-CA" sz="1200" dirty="0" err="1"/>
              <a:t>node</a:t>
            </a:r>
            <a:r>
              <a:rPr lang="fr-CA" sz="1200" dirty="0"/>
              <a:t> </a:t>
            </a:r>
            <a:r>
              <a:rPr lang="fr-CA" sz="1200" dirty="0" err="1"/>
              <a:t>weights</a:t>
            </a:r>
            <a:r>
              <a:rPr lang="fr-CA" sz="1200" dirty="0"/>
              <a:t>. The </a:t>
            </a:r>
            <a:r>
              <a:rPr lang="fr-CA" sz="1200" dirty="0" err="1"/>
              <a:t>latest</a:t>
            </a:r>
            <a:r>
              <a:rPr lang="fr-CA" sz="1200" dirty="0"/>
              <a:t> 2^depth </a:t>
            </a:r>
            <a:r>
              <a:rPr lang="fr-CA" sz="1200" dirty="0" err="1"/>
              <a:t>nodes</a:t>
            </a:r>
            <a:r>
              <a:rPr lang="fr-CA" sz="1200" dirty="0"/>
              <a:t> are the </a:t>
            </a:r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weights</a:t>
            </a:r>
            <a:endParaRPr lang="fr-CA" sz="1200" dirty="0"/>
          </a:p>
          <a:p>
            <a:pPr marL="342900" indent="-342900">
              <a:buFont typeface="+mj-lt"/>
              <a:buAutoNum type="arabicPeriod"/>
            </a:pPr>
            <a:r>
              <a:rPr lang="fr-CA" sz="1200" dirty="0"/>
              <a:t>The dot </a:t>
            </a:r>
            <a:r>
              <a:rPr lang="fr-CA" sz="1200" dirty="0" err="1"/>
              <a:t>product</a:t>
            </a:r>
            <a:r>
              <a:rPr lang="fr-CA" sz="1200" dirty="0"/>
              <a:t> of the </a:t>
            </a:r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weight</a:t>
            </a:r>
            <a:r>
              <a:rPr lang="fr-CA" sz="1200" dirty="0"/>
              <a:t> and </a:t>
            </a:r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predictions</a:t>
            </a:r>
            <a:r>
              <a:rPr lang="fr-CA" sz="1200" dirty="0"/>
              <a:t> </a:t>
            </a:r>
            <a:r>
              <a:rPr lang="fr-CA" sz="1200" dirty="0" err="1"/>
              <a:t>results</a:t>
            </a:r>
            <a:r>
              <a:rPr lang="fr-CA" sz="1200" dirty="0"/>
              <a:t> in the </a:t>
            </a:r>
            <a:r>
              <a:rPr lang="fr-CA" sz="1200" dirty="0" err="1"/>
              <a:t>tree</a:t>
            </a:r>
            <a:r>
              <a:rPr lang="fr-CA" sz="1200" dirty="0"/>
              <a:t> </a:t>
            </a:r>
            <a:r>
              <a:rPr lang="fr-CA" sz="1200" dirty="0" err="1"/>
              <a:t>prediction</a:t>
            </a:r>
            <a:endParaRPr lang="fr-CA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200" dirty="0"/>
              <a:t>A single </a:t>
            </a:r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</a:t>
            </a:r>
            <a:r>
              <a:rPr lang="fr-CA" sz="1200" dirty="0"/>
              <a:t> </a:t>
            </a:r>
            <a:r>
              <a:rPr lang="fr-CA" sz="1200" dirty="0" err="1"/>
              <a:t>is</a:t>
            </a:r>
            <a:r>
              <a:rPr lang="fr-CA" sz="1200" dirty="0"/>
              <a:t> a </a:t>
            </a:r>
            <a:r>
              <a:rPr lang="fr-CA" sz="1200" dirty="0" err="1"/>
              <a:t>vector</a:t>
            </a:r>
            <a:r>
              <a:rPr lang="fr-CA" sz="1200" dirty="0"/>
              <a:t> of values.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/>
              <a:t>For classification, a </a:t>
            </a:r>
            <a:r>
              <a:rPr lang="fr-CA" sz="1200" dirty="0" err="1"/>
              <a:t>vector</a:t>
            </a:r>
            <a:r>
              <a:rPr lang="fr-CA" sz="1200" dirty="0"/>
              <a:t> of </a:t>
            </a:r>
            <a:r>
              <a:rPr lang="fr-CA" sz="1200" dirty="0" err="1"/>
              <a:t>length</a:t>
            </a:r>
            <a:r>
              <a:rPr lang="fr-CA" sz="1200" dirty="0"/>
              <a:t> K, </a:t>
            </a:r>
            <a:r>
              <a:rPr lang="fr-CA" sz="1200" dirty="0" err="1"/>
              <a:t>where</a:t>
            </a:r>
            <a:r>
              <a:rPr lang="fr-CA" sz="1200" dirty="0"/>
              <a:t> K </a:t>
            </a:r>
            <a:r>
              <a:rPr lang="fr-CA" sz="1200" dirty="0" err="1"/>
              <a:t>is</a:t>
            </a:r>
            <a:r>
              <a:rPr lang="fr-CA" sz="1200" dirty="0"/>
              <a:t> the </a:t>
            </a:r>
            <a:r>
              <a:rPr lang="fr-CA" sz="1200" dirty="0" err="1"/>
              <a:t>number</a:t>
            </a:r>
            <a:r>
              <a:rPr lang="fr-CA" sz="1200" dirty="0"/>
              <a:t>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/>
              <a:t>For a </a:t>
            </a:r>
            <a:r>
              <a:rPr lang="fr-CA" sz="1200" dirty="0" err="1"/>
              <a:t>regression</a:t>
            </a:r>
            <a:r>
              <a:rPr lang="fr-CA" sz="1200" dirty="0"/>
              <a:t> </a:t>
            </a:r>
            <a:r>
              <a:rPr lang="fr-CA" sz="1200" dirty="0" err="1"/>
              <a:t>task</a:t>
            </a:r>
            <a:r>
              <a:rPr lang="fr-CA" sz="1200" dirty="0"/>
              <a:t>, a </a:t>
            </a:r>
            <a:r>
              <a:rPr lang="fr-CA" sz="1200" dirty="0" err="1"/>
              <a:t>vector</a:t>
            </a:r>
            <a:r>
              <a:rPr lang="fr-CA" sz="1200" dirty="0"/>
              <a:t> of </a:t>
            </a:r>
            <a:r>
              <a:rPr lang="fr-CA" sz="1200" dirty="0" err="1"/>
              <a:t>length</a:t>
            </a:r>
            <a:r>
              <a:rPr lang="fr-CA" sz="1200" dirty="0"/>
              <a:t> 1: single </a:t>
            </a:r>
            <a:r>
              <a:rPr lang="fr-CA" sz="1200" dirty="0" err="1"/>
              <a:t>regression</a:t>
            </a:r>
            <a:r>
              <a:rPr lang="fr-CA" sz="1200" dirty="0"/>
              <a:t> </a:t>
            </a:r>
            <a:r>
              <a:rPr lang="fr-CA" sz="1200" dirty="0" err="1"/>
              <a:t>estimate</a:t>
            </a:r>
            <a:endParaRPr lang="fr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BBB062-1DDF-A338-D0A6-8E17A174BD66}"/>
              </a:ext>
            </a:extLst>
          </p:cNvPr>
          <p:cNvSpPr/>
          <p:nvPr/>
        </p:nvSpPr>
        <p:spPr>
          <a:xfrm>
            <a:off x="4648153" y="280050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ADE50E-279A-9E45-7B5A-FCA73F2CACFB}"/>
              </a:ext>
            </a:extLst>
          </p:cNvPr>
          <p:cNvSpPr/>
          <p:nvPr/>
        </p:nvSpPr>
        <p:spPr>
          <a:xfrm>
            <a:off x="4648153" y="336670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93B7E3-59F4-89A2-1A23-ADD9802A99D7}"/>
              </a:ext>
            </a:extLst>
          </p:cNvPr>
          <p:cNvSpPr/>
          <p:nvPr/>
        </p:nvSpPr>
        <p:spPr>
          <a:xfrm>
            <a:off x="4648153" y="393290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A2A98D-920B-B776-2082-3D1A2A938B58}"/>
              </a:ext>
            </a:extLst>
          </p:cNvPr>
          <p:cNvSpPr/>
          <p:nvPr/>
        </p:nvSpPr>
        <p:spPr>
          <a:xfrm>
            <a:off x="4648153" y="4502047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7D4AF4-C4B4-E16A-0F03-E18D66FCBE62}"/>
              </a:ext>
            </a:extLst>
          </p:cNvPr>
          <p:cNvSpPr/>
          <p:nvPr/>
        </p:nvSpPr>
        <p:spPr>
          <a:xfrm>
            <a:off x="664247" y="223431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8757DF-28D8-AA68-EE97-90AE83ECB465}"/>
              </a:ext>
            </a:extLst>
          </p:cNvPr>
          <p:cNvSpPr/>
          <p:nvPr/>
        </p:nvSpPr>
        <p:spPr>
          <a:xfrm>
            <a:off x="664248" y="280381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8493C5-62A6-DE83-39E4-E9F8AD58B8C1}"/>
              </a:ext>
            </a:extLst>
          </p:cNvPr>
          <p:cNvSpPr/>
          <p:nvPr/>
        </p:nvSpPr>
        <p:spPr>
          <a:xfrm>
            <a:off x="664247" y="337331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DE78DD-65C0-29F8-4A3E-E30571483C9D}"/>
              </a:ext>
            </a:extLst>
          </p:cNvPr>
          <p:cNvSpPr txBox="1"/>
          <p:nvPr/>
        </p:nvSpPr>
        <p:spPr>
          <a:xfrm>
            <a:off x="2564910" y="4100315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NW3 x CNW3</a:t>
            </a:r>
            <a:endParaRPr lang="en-CA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78C770-BF80-1F3F-7021-C89599FDEDAC}"/>
              </a:ext>
            </a:extLst>
          </p:cNvPr>
          <p:cNvSpPr txBox="1"/>
          <p:nvPr/>
        </p:nvSpPr>
        <p:spPr>
          <a:xfrm>
            <a:off x="2573858" y="4686485"/>
            <a:ext cx="13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NW3) x CNW3</a:t>
            </a:r>
            <a:endParaRPr lang="en-CA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46FB5C-E0DC-A185-C535-D4E5C1E01182}"/>
              </a:ext>
            </a:extLst>
          </p:cNvPr>
          <p:cNvSpPr txBox="1"/>
          <p:nvPr/>
        </p:nvSpPr>
        <p:spPr>
          <a:xfrm>
            <a:off x="2564910" y="3526043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NW2) x CNW2</a:t>
            </a:r>
            <a:endParaRPr lang="en-CA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648098-2678-9051-B765-45A3D46BB1FE}"/>
              </a:ext>
            </a:extLst>
          </p:cNvPr>
          <p:cNvSpPr txBox="1"/>
          <p:nvPr/>
        </p:nvSpPr>
        <p:spPr>
          <a:xfrm>
            <a:off x="2564910" y="2956876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NW2 x CNW2</a:t>
            </a:r>
            <a:endParaRPr lang="en-CA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7233EC-3B16-B645-DA12-28A1E600D46A}"/>
              </a:ext>
            </a:extLst>
          </p:cNvPr>
          <p:cNvSpPr/>
          <p:nvPr/>
        </p:nvSpPr>
        <p:spPr>
          <a:xfrm>
            <a:off x="2004699" y="111085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674C68-4ABB-1E03-F956-AC45764AF068}"/>
              </a:ext>
            </a:extLst>
          </p:cNvPr>
          <p:cNvSpPr/>
          <p:nvPr/>
        </p:nvSpPr>
        <p:spPr>
          <a:xfrm>
            <a:off x="2004695" y="167474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65A331-AEC0-7F63-E7F1-A909213DEA1D}"/>
              </a:ext>
            </a:extLst>
          </p:cNvPr>
          <p:cNvSpPr/>
          <p:nvPr/>
        </p:nvSpPr>
        <p:spPr>
          <a:xfrm>
            <a:off x="2004695" y="224391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64A59A-2797-12B1-16EE-D36FF45D247B}"/>
              </a:ext>
            </a:extLst>
          </p:cNvPr>
          <p:cNvSpPr/>
          <p:nvPr/>
        </p:nvSpPr>
        <p:spPr>
          <a:xfrm>
            <a:off x="2004694" y="280780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271B86-5B40-F7F5-1456-8CD79B245276}"/>
              </a:ext>
            </a:extLst>
          </p:cNvPr>
          <p:cNvSpPr/>
          <p:nvPr/>
        </p:nvSpPr>
        <p:spPr>
          <a:xfrm>
            <a:off x="2004694" y="3376297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5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C7A92F-AB7C-FAA4-2707-AFB938567A96}"/>
              </a:ext>
            </a:extLst>
          </p:cNvPr>
          <p:cNvSpPr/>
          <p:nvPr/>
        </p:nvSpPr>
        <p:spPr>
          <a:xfrm>
            <a:off x="2004693" y="394479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6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69B8A-7371-56EE-6C46-0342C77ECEE6}"/>
              </a:ext>
            </a:extLst>
          </p:cNvPr>
          <p:cNvSpPr/>
          <p:nvPr/>
        </p:nvSpPr>
        <p:spPr>
          <a:xfrm>
            <a:off x="2004691" y="450801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7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22364B-CDE8-EFA9-FCD9-0B0054660AC2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1233415" y="3088397"/>
            <a:ext cx="771279" cy="39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CCC8C8-F453-EFF7-1C9F-B03636FC0BB9}"/>
              </a:ext>
            </a:extLst>
          </p:cNvPr>
          <p:cNvCxnSpPr>
            <a:cxnSpLocks/>
            <a:stCxn id="49" idx="3"/>
            <a:endCxn id="59" idx="1"/>
          </p:cNvCxnSpPr>
          <p:nvPr/>
        </p:nvCxnSpPr>
        <p:spPr>
          <a:xfrm>
            <a:off x="1233415" y="3088397"/>
            <a:ext cx="771279" cy="572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BDE672-3110-260F-B77E-8E06A766EF26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>
            <a:off x="1233414" y="3657900"/>
            <a:ext cx="771279" cy="5714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D1F89C-EE6D-BF85-9319-80E4BD0DDD1A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1233414" y="3657900"/>
            <a:ext cx="771277" cy="1134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48D462-CB38-E346-6C6F-6F6350F217E1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 flipV="1">
            <a:off x="1233414" y="1959328"/>
            <a:ext cx="771281" cy="5595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6DED7-E9BD-8863-9AC1-F84F4A183C02}"/>
              </a:ext>
            </a:extLst>
          </p:cNvPr>
          <p:cNvCxnSpPr>
            <a:cxnSpLocks/>
            <a:stCxn id="48" idx="3"/>
            <a:endCxn id="57" idx="1"/>
          </p:cNvCxnSpPr>
          <p:nvPr/>
        </p:nvCxnSpPr>
        <p:spPr>
          <a:xfrm>
            <a:off x="1233414" y="2518894"/>
            <a:ext cx="771281" cy="9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F3D07FE-63C9-68EA-6A2C-595BFF652B0D}"/>
              </a:ext>
            </a:extLst>
          </p:cNvPr>
          <p:cNvSpPr txBox="1"/>
          <p:nvPr/>
        </p:nvSpPr>
        <p:spPr>
          <a:xfrm>
            <a:off x="2564910" y="1346693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== 1.0</a:t>
            </a:r>
            <a:endParaRPr lang="en-CA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9B88F5-9A8B-B3E8-9EF9-F896B765D0E3}"/>
              </a:ext>
            </a:extLst>
          </p:cNvPr>
          <p:cNvSpPr txBox="1"/>
          <p:nvPr/>
        </p:nvSpPr>
        <p:spPr>
          <a:xfrm>
            <a:off x="2564910" y="1844981"/>
            <a:ext cx="12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CNW1</a:t>
            </a:r>
            <a:endParaRPr lang="en-CA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108BAD-C2E1-40A0-60A0-B6F042746A77}"/>
              </a:ext>
            </a:extLst>
          </p:cNvPr>
          <p:cNvSpPr txBox="1"/>
          <p:nvPr/>
        </p:nvSpPr>
        <p:spPr>
          <a:xfrm>
            <a:off x="2564910" y="2354787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– NW1) x CNW1 </a:t>
            </a:r>
            <a:endParaRPr lang="en-CA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30B3BD-9878-3C9B-C4A3-4A70E1C0BCAC}"/>
              </a:ext>
            </a:extLst>
          </p:cNvPr>
          <p:cNvSpPr/>
          <p:nvPr/>
        </p:nvSpPr>
        <p:spPr>
          <a:xfrm>
            <a:off x="6698666" y="2803477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1</a:t>
            </a:r>
            <a:endParaRPr lang="en-CA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07A99F-4A6D-9F08-ED07-4B1AEBBA96BC}"/>
              </a:ext>
            </a:extLst>
          </p:cNvPr>
          <p:cNvSpPr/>
          <p:nvPr/>
        </p:nvSpPr>
        <p:spPr>
          <a:xfrm>
            <a:off x="6698666" y="336967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2</a:t>
            </a:r>
            <a:endParaRPr lang="en-CA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285D62-5990-0668-CAEE-A37F449CC4ED}"/>
              </a:ext>
            </a:extLst>
          </p:cNvPr>
          <p:cNvSpPr/>
          <p:nvPr/>
        </p:nvSpPr>
        <p:spPr>
          <a:xfrm>
            <a:off x="6698666" y="3935873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3</a:t>
            </a:r>
            <a:endParaRPr lang="en-CA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D5F4D4-09D8-5ED5-4B4A-FBBBEBC2D09E}"/>
              </a:ext>
            </a:extLst>
          </p:cNvPr>
          <p:cNvSpPr/>
          <p:nvPr/>
        </p:nvSpPr>
        <p:spPr>
          <a:xfrm>
            <a:off x="6698666" y="4505016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4</a:t>
            </a:r>
            <a:endParaRPr lang="en-CA" sz="1000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75BC0CA3-B8B0-5632-8964-9BEE11435604}"/>
              </a:ext>
            </a:extLst>
          </p:cNvPr>
          <p:cNvSpPr/>
          <p:nvPr/>
        </p:nvSpPr>
        <p:spPr>
          <a:xfrm>
            <a:off x="3543660" y="2803477"/>
            <a:ext cx="356412" cy="227070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Double Bracket 75">
            <a:extLst>
              <a:ext uri="{FF2B5EF4-FFF2-40B4-BE49-F238E27FC236}">
                <a16:creationId xmlns:a16="http://schemas.microsoft.com/office/drawing/2014/main" id="{9FFDE93F-A0F7-9BC4-CD2D-F3412CFA7E1C}"/>
              </a:ext>
            </a:extLst>
          </p:cNvPr>
          <p:cNvSpPr/>
          <p:nvPr/>
        </p:nvSpPr>
        <p:spPr>
          <a:xfrm>
            <a:off x="4199605" y="2691318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Double Bracket 76">
            <a:extLst>
              <a:ext uri="{FF2B5EF4-FFF2-40B4-BE49-F238E27FC236}">
                <a16:creationId xmlns:a16="http://schemas.microsoft.com/office/drawing/2014/main" id="{3312D622-A96C-CF14-BD17-9C1F6BFEE046}"/>
              </a:ext>
            </a:extLst>
          </p:cNvPr>
          <p:cNvSpPr/>
          <p:nvPr/>
        </p:nvSpPr>
        <p:spPr>
          <a:xfrm>
            <a:off x="6250118" y="2691318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33388F-2828-A369-49DC-CC4AE1837086}"/>
              </a:ext>
            </a:extLst>
          </p:cNvPr>
          <p:cNvSpPr txBox="1"/>
          <p:nvPr/>
        </p:nvSpPr>
        <p:spPr>
          <a:xfrm>
            <a:off x="5816730" y="3779015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ECDCF2-D5BE-C940-B98A-62C1606FE7BD}"/>
              </a:ext>
            </a:extLst>
          </p:cNvPr>
          <p:cNvSpPr txBox="1"/>
          <p:nvPr/>
        </p:nvSpPr>
        <p:spPr>
          <a:xfrm>
            <a:off x="7867244" y="3779015"/>
            <a:ext cx="96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   </a:t>
            </a:r>
            <a:r>
              <a:rPr lang="fr-CA" sz="1400" dirty="0" err="1"/>
              <a:t>pred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6924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Soft Node Weights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93BB6-B077-E818-97DD-317EA1360D9C}"/>
              </a:ext>
            </a:extLst>
          </p:cNvPr>
          <p:cNvSpPr txBox="1"/>
          <p:nvPr/>
        </p:nvSpPr>
        <p:spPr>
          <a:xfrm>
            <a:off x="281616" y="3550334"/>
            <a:ext cx="8233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Differentiable</a:t>
            </a:r>
            <a:r>
              <a:rPr lang="fr-CA" sz="1600" dirty="0"/>
              <a:t> </a:t>
            </a:r>
            <a:r>
              <a:rPr lang="fr-CA" sz="1600" dirty="0" err="1"/>
              <a:t>node</a:t>
            </a:r>
            <a:r>
              <a:rPr lang="fr-CA" sz="1600" dirty="0"/>
              <a:t> </a:t>
            </a:r>
            <a:r>
              <a:rPr lang="fr-CA" sz="1600" dirty="0" err="1"/>
              <a:t>weights</a:t>
            </a:r>
            <a:r>
              <a:rPr lang="fr-CA" sz="1600" dirty="0"/>
              <a:t> are </a:t>
            </a:r>
            <a:r>
              <a:rPr lang="fr-CA" sz="1600" dirty="0" err="1"/>
              <a:t>derived</a:t>
            </a:r>
            <a:r>
              <a:rPr lang="fr-CA" sz="1600" dirty="0"/>
              <a:t> by </a:t>
            </a:r>
            <a:r>
              <a:rPr lang="fr-CA" sz="1600" dirty="0" err="1"/>
              <a:t>emulating</a:t>
            </a:r>
            <a:r>
              <a:rPr lang="fr-CA" sz="1600" dirty="0"/>
              <a:t> the </a:t>
            </a:r>
            <a:r>
              <a:rPr lang="fr-CA" sz="1600" dirty="0" err="1"/>
              <a:t>two-steps</a:t>
            </a:r>
            <a:r>
              <a:rPr lang="fr-CA" sz="1600" dirty="0"/>
              <a:t> </a:t>
            </a:r>
            <a:r>
              <a:rPr lang="fr-CA" sz="1600" dirty="0" err="1"/>
              <a:t>procedure</a:t>
            </a:r>
            <a:r>
              <a:rPr lang="fr-CA" sz="1600" dirty="0"/>
              <a:t> </a:t>
            </a:r>
            <a:r>
              <a:rPr lang="fr-CA" sz="1600" dirty="0" err="1"/>
              <a:t>found</a:t>
            </a:r>
            <a:r>
              <a:rPr lang="fr-CA" sz="1600" dirty="0"/>
              <a:t> in </a:t>
            </a:r>
            <a:r>
              <a:rPr lang="fr-CA" sz="1600" dirty="0" err="1"/>
              <a:t>traditionnal</a:t>
            </a:r>
            <a:r>
              <a:rPr lang="fr-CA" sz="1600" dirty="0"/>
              <a:t> </a:t>
            </a:r>
            <a:r>
              <a:rPr lang="fr-CA" sz="1600" dirty="0" err="1"/>
              <a:t>trees</a:t>
            </a:r>
            <a:r>
              <a:rPr lang="fr-CA" sz="1600" dirty="0"/>
              <a:t>:</a:t>
            </a:r>
          </a:p>
          <a:p>
            <a:endParaRPr lang="en-CA" sz="1600" dirty="0"/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Select a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dot product of (normalized) features with learnable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Results in a linear reprojection of the features, not a hard single feature selection which wouldn’t be differentiable</a:t>
            </a:r>
          </a:p>
          <a:p>
            <a:pPr lvl="2"/>
            <a:endParaRPr lang="en-CA" sz="1600" dirty="0"/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Select a threshold for that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Apply a sigmoid activation following the addition of a bias to the above feature reprojection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77387-B74A-4201-3D4B-3380BEE99F93}"/>
              </a:ext>
            </a:extLst>
          </p:cNvPr>
          <p:cNvSpPr/>
          <p:nvPr/>
        </p:nvSpPr>
        <p:spPr>
          <a:xfrm>
            <a:off x="3819802" y="1705409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Feat 1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92A4C0-1873-8AFC-EC3F-43EE05D0DD03}"/>
              </a:ext>
            </a:extLst>
          </p:cNvPr>
          <p:cNvSpPr/>
          <p:nvPr/>
        </p:nvSpPr>
        <p:spPr>
          <a:xfrm>
            <a:off x="3819801" y="2273716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Feat 2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FC797-2500-356D-B67E-8AC691BF3D7A}"/>
              </a:ext>
            </a:extLst>
          </p:cNvPr>
          <p:cNvSpPr/>
          <p:nvPr/>
        </p:nvSpPr>
        <p:spPr>
          <a:xfrm>
            <a:off x="2161984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W1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00E72-4478-ED85-505E-0B63509AA696}"/>
              </a:ext>
            </a:extLst>
          </p:cNvPr>
          <p:cNvSpPr/>
          <p:nvPr/>
        </p:nvSpPr>
        <p:spPr>
          <a:xfrm>
            <a:off x="2731151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W2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A6625-2243-2279-F6A4-A8601DDBA903}"/>
              </a:ext>
            </a:extLst>
          </p:cNvPr>
          <p:cNvSpPr txBox="1"/>
          <p:nvPr/>
        </p:nvSpPr>
        <p:spPr>
          <a:xfrm>
            <a:off x="3418798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3C7BA-C091-98ED-019C-4573C1C5FE42}"/>
              </a:ext>
            </a:extLst>
          </p:cNvPr>
          <p:cNvSpPr txBox="1"/>
          <p:nvPr/>
        </p:nvSpPr>
        <p:spPr>
          <a:xfrm>
            <a:off x="4507065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+</a:t>
            </a:r>
            <a:endParaRPr lang="en-CA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BB5AA-9133-3C1A-BD57-FB96E29E13E3}"/>
              </a:ext>
            </a:extLst>
          </p:cNvPr>
          <p:cNvSpPr/>
          <p:nvPr/>
        </p:nvSpPr>
        <p:spPr>
          <a:xfrm>
            <a:off x="4853599" y="1989992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tx1"/>
                </a:solidFill>
              </a:rPr>
              <a:t>bias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C1099-2F8C-8A2E-10B4-0636BE4A592C}"/>
              </a:ext>
            </a:extLst>
          </p:cNvPr>
          <p:cNvSpPr txBox="1"/>
          <p:nvPr/>
        </p:nvSpPr>
        <p:spPr>
          <a:xfrm>
            <a:off x="5776327" y="2119825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</a:t>
            </a:r>
            <a:endParaRPr lang="en-CA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BCF40-9FE4-8F51-DA71-91C79E8BB38F}"/>
              </a:ext>
            </a:extLst>
          </p:cNvPr>
          <p:cNvSpPr/>
          <p:nvPr/>
        </p:nvSpPr>
        <p:spPr>
          <a:xfrm>
            <a:off x="6122861" y="19899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CBFAD35-0C37-6DB2-8253-08DF8FEF92F8}"/>
              </a:ext>
            </a:extLst>
          </p:cNvPr>
          <p:cNvSpPr/>
          <p:nvPr/>
        </p:nvSpPr>
        <p:spPr>
          <a:xfrm>
            <a:off x="5486776" y="1704977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91918C-C06E-8317-9026-2D9DBBBDB7B0}"/>
              </a:ext>
            </a:extLst>
          </p:cNvPr>
          <p:cNvSpPr/>
          <p:nvPr/>
        </p:nvSpPr>
        <p:spPr>
          <a:xfrm flipH="1">
            <a:off x="1866898" y="1705409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28707-6F54-DA17-B5AB-74A84515C540}"/>
              </a:ext>
            </a:extLst>
          </p:cNvPr>
          <p:cNvSpPr txBox="1"/>
          <p:nvPr/>
        </p:nvSpPr>
        <p:spPr>
          <a:xfrm>
            <a:off x="1014485" y="2119826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/>
              <a:t>sigmoid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862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Multiple-Tree Structure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997E8D-46A9-E0CD-394F-42660ABAF591}"/>
              </a:ext>
            </a:extLst>
          </p:cNvPr>
          <p:cNvSpPr/>
          <p:nvPr/>
        </p:nvSpPr>
        <p:spPr>
          <a:xfrm>
            <a:off x="1056178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AC8CDE-CB44-F8D8-EEB2-076FB15F3492}"/>
              </a:ext>
            </a:extLst>
          </p:cNvPr>
          <p:cNvSpPr/>
          <p:nvPr/>
        </p:nvSpPr>
        <p:spPr>
          <a:xfrm>
            <a:off x="1056179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8BFF7-5A73-30C1-1609-B8C1EEB07FC1}"/>
              </a:ext>
            </a:extLst>
          </p:cNvPr>
          <p:cNvSpPr/>
          <p:nvPr/>
        </p:nvSpPr>
        <p:spPr>
          <a:xfrm>
            <a:off x="218887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4152389-26B2-9DC7-EFF7-B403DC9C7F93}"/>
              </a:ext>
            </a:extLst>
          </p:cNvPr>
          <p:cNvSpPr/>
          <p:nvPr/>
        </p:nvSpPr>
        <p:spPr>
          <a:xfrm rot="10800000">
            <a:off x="832187" y="1696178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0074B1-384B-886B-EB38-F911416C5D48}"/>
              </a:ext>
            </a:extLst>
          </p:cNvPr>
          <p:cNvSpPr/>
          <p:nvPr/>
        </p:nvSpPr>
        <p:spPr>
          <a:xfrm>
            <a:off x="162534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2B3140-D4FA-725B-7308-A5D85B0E77A6}"/>
              </a:ext>
            </a:extLst>
          </p:cNvPr>
          <p:cNvSpPr/>
          <p:nvPr/>
        </p:nvSpPr>
        <p:spPr>
          <a:xfrm>
            <a:off x="1625346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A46C13-6725-3123-8DA7-95F9BCC34280}"/>
              </a:ext>
            </a:extLst>
          </p:cNvPr>
          <p:cNvSpPr/>
          <p:nvPr/>
        </p:nvSpPr>
        <p:spPr>
          <a:xfrm>
            <a:off x="2758042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843EA-CD41-F59B-16A3-D97F797417A3}"/>
              </a:ext>
            </a:extLst>
          </p:cNvPr>
          <p:cNvSpPr/>
          <p:nvPr/>
        </p:nvSpPr>
        <p:spPr>
          <a:xfrm>
            <a:off x="2188875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AA5899-3B91-FA8F-C10A-B76109F5114C}"/>
              </a:ext>
            </a:extLst>
          </p:cNvPr>
          <p:cNvSpPr/>
          <p:nvPr/>
        </p:nvSpPr>
        <p:spPr>
          <a:xfrm>
            <a:off x="2758041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06C958-07C5-BC78-1757-011C7B57EB0E}"/>
              </a:ext>
            </a:extLst>
          </p:cNvPr>
          <p:cNvSpPr/>
          <p:nvPr/>
        </p:nvSpPr>
        <p:spPr>
          <a:xfrm>
            <a:off x="3321570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39EBB3-EB77-EEC0-9BC8-044498AE1A1D}"/>
              </a:ext>
            </a:extLst>
          </p:cNvPr>
          <p:cNvSpPr/>
          <p:nvPr/>
        </p:nvSpPr>
        <p:spPr>
          <a:xfrm>
            <a:off x="3890737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CDFF32-9111-7D98-F5EF-8D28B0B8CF49}"/>
              </a:ext>
            </a:extLst>
          </p:cNvPr>
          <p:cNvSpPr/>
          <p:nvPr/>
        </p:nvSpPr>
        <p:spPr>
          <a:xfrm>
            <a:off x="3321570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A59C45-5550-1621-A338-5877011E4F90}"/>
              </a:ext>
            </a:extLst>
          </p:cNvPr>
          <p:cNvSpPr/>
          <p:nvPr/>
        </p:nvSpPr>
        <p:spPr>
          <a:xfrm>
            <a:off x="3890736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AC0972B-E658-0252-24C2-424E91AC5CCC}"/>
              </a:ext>
            </a:extLst>
          </p:cNvPr>
          <p:cNvSpPr/>
          <p:nvPr/>
        </p:nvSpPr>
        <p:spPr>
          <a:xfrm rot="16200000">
            <a:off x="1808814" y="741590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E636E0-42F0-F167-FC6A-3CC19FD2BA79}"/>
              </a:ext>
            </a:extLst>
          </p:cNvPr>
          <p:cNvSpPr/>
          <p:nvPr/>
        </p:nvSpPr>
        <p:spPr>
          <a:xfrm>
            <a:off x="1056178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N1T1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4BA45F-86D0-E2C7-79B9-C06813F5D741}"/>
              </a:ext>
            </a:extLst>
          </p:cNvPr>
          <p:cNvSpPr/>
          <p:nvPr/>
        </p:nvSpPr>
        <p:spPr>
          <a:xfrm>
            <a:off x="1625345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N2T1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777B69-8DF0-FE4C-F6C7-EB6CA01B6346}"/>
              </a:ext>
            </a:extLst>
          </p:cNvPr>
          <p:cNvSpPr/>
          <p:nvPr/>
        </p:nvSpPr>
        <p:spPr>
          <a:xfrm>
            <a:off x="2188874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7C78FA-BA6D-BC09-9496-2E232C3F279D}"/>
              </a:ext>
            </a:extLst>
          </p:cNvPr>
          <p:cNvSpPr/>
          <p:nvPr/>
        </p:nvSpPr>
        <p:spPr>
          <a:xfrm>
            <a:off x="2758040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D9D04A-B367-99B8-28CF-0ACD2EDEB6EF}"/>
              </a:ext>
            </a:extLst>
          </p:cNvPr>
          <p:cNvSpPr/>
          <p:nvPr/>
        </p:nvSpPr>
        <p:spPr>
          <a:xfrm>
            <a:off x="3321569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786E92-64AE-F36F-D03F-659FFE63F0DE}"/>
              </a:ext>
            </a:extLst>
          </p:cNvPr>
          <p:cNvSpPr/>
          <p:nvPr/>
        </p:nvSpPr>
        <p:spPr>
          <a:xfrm>
            <a:off x="3890735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EFD49BEC-524D-2ECD-BF35-8CD6F9F3939E}"/>
              </a:ext>
            </a:extLst>
          </p:cNvPr>
          <p:cNvSpPr/>
          <p:nvPr/>
        </p:nvSpPr>
        <p:spPr>
          <a:xfrm rot="10800000">
            <a:off x="832187" y="3393307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4D4EEC-0851-1B70-5A3E-7E8A12E79CD5}"/>
              </a:ext>
            </a:extLst>
          </p:cNvPr>
          <p:cNvSpPr/>
          <p:nvPr/>
        </p:nvSpPr>
        <p:spPr>
          <a:xfrm>
            <a:off x="1048602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7ED7FB-6181-9E67-C0B0-79A78FD019C9}"/>
              </a:ext>
            </a:extLst>
          </p:cNvPr>
          <p:cNvSpPr/>
          <p:nvPr/>
        </p:nvSpPr>
        <p:spPr>
          <a:xfrm>
            <a:off x="1048603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C51BF5-FA44-2E3C-26AE-E1BC53AF3FC8}"/>
              </a:ext>
            </a:extLst>
          </p:cNvPr>
          <p:cNvSpPr/>
          <p:nvPr/>
        </p:nvSpPr>
        <p:spPr>
          <a:xfrm>
            <a:off x="218129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558A723F-0AEF-766B-2631-353E6599D026}"/>
              </a:ext>
            </a:extLst>
          </p:cNvPr>
          <p:cNvSpPr/>
          <p:nvPr/>
        </p:nvSpPr>
        <p:spPr>
          <a:xfrm rot="10800000">
            <a:off x="826496" y="4531999"/>
            <a:ext cx="229681" cy="1092051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C2DC63-6F22-D262-3987-4FCDD3A7D3F6}"/>
              </a:ext>
            </a:extLst>
          </p:cNvPr>
          <p:cNvSpPr/>
          <p:nvPr/>
        </p:nvSpPr>
        <p:spPr>
          <a:xfrm>
            <a:off x="161776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4ED0EC-D619-EB49-7158-A9953A5A4E89}"/>
              </a:ext>
            </a:extLst>
          </p:cNvPr>
          <p:cNvSpPr/>
          <p:nvPr/>
        </p:nvSpPr>
        <p:spPr>
          <a:xfrm>
            <a:off x="1617770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217D3D-7FCD-CD52-E06A-1A0F3B57BCA6}"/>
              </a:ext>
            </a:extLst>
          </p:cNvPr>
          <p:cNvSpPr/>
          <p:nvPr/>
        </p:nvSpPr>
        <p:spPr>
          <a:xfrm>
            <a:off x="2750466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118A97-15D3-3470-0223-C238BC45BE86}"/>
              </a:ext>
            </a:extLst>
          </p:cNvPr>
          <p:cNvSpPr/>
          <p:nvPr/>
        </p:nvSpPr>
        <p:spPr>
          <a:xfrm>
            <a:off x="2181299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124DC0-CF52-1DBA-0BC3-7E521BE7B6D4}"/>
              </a:ext>
            </a:extLst>
          </p:cNvPr>
          <p:cNvSpPr/>
          <p:nvPr/>
        </p:nvSpPr>
        <p:spPr>
          <a:xfrm>
            <a:off x="2750465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572FE3-1E61-73B4-9198-858E1BF81535}"/>
              </a:ext>
            </a:extLst>
          </p:cNvPr>
          <p:cNvSpPr/>
          <p:nvPr/>
        </p:nvSpPr>
        <p:spPr>
          <a:xfrm>
            <a:off x="3313994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E49F7C-B661-19E0-0F84-BFD6C6A6D249}"/>
              </a:ext>
            </a:extLst>
          </p:cNvPr>
          <p:cNvSpPr/>
          <p:nvPr/>
        </p:nvSpPr>
        <p:spPr>
          <a:xfrm>
            <a:off x="3883161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F4F73-C446-C1F9-648D-753C6B6AF1F7}"/>
              </a:ext>
            </a:extLst>
          </p:cNvPr>
          <p:cNvSpPr/>
          <p:nvPr/>
        </p:nvSpPr>
        <p:spPr>
          <a:xfrm>
            <a:off x="331399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C2381D-184D-F82C-8E10-A392A5305071}"/>
              </a:ext>
            </a:extLst>
          </p:cNvPr>
          <p:cNvSpPr/>
          <p:nvPr/>
        </p:nvSpPr>
        <p:spPr>
          <a:xfrm>
            <a:off x="3883160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93C9555-D35D-830D-5DE5-709ED1EEA994}"/>
              </a:ext>
            </a:extLst>
          </p:cNvPr>
          <p:cNvSpPr/>
          <p:nvPr/>
        </p:nvSpPr>
        <p:spPr>
          <a:xfrm rot="16200000">
            <a:off x="2072934" y="3290936"/>
            <a:ext cx="223110" cy="2259015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3BA932E-F5B8-1C77-E528-86E993F65DEC}"/>
              </a:ext>
            </a:extLst>
          </p:cNvPr>
          <p:cNvSpPr/>
          <p:nvPr/>
        </p:nvSpPr>
        <p:spPr>
          <a:xfrm>
            <a:off x="4446688" y="1706980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F352D3-A1C6-61C1-5F8D-B63EC1F7BA23}"/>
              </a:ext>
            </a:extLst>
          </p:cNvPr>
          <p:cNvSpPr txBox="1"/>
          <p:nvPr/>
        </p:nvSpPr>
        <p:spPr>
          <a:xfrm>
            <a:off x="1134321" y="124415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E06379-808D-4874-E1FB-17DB95618217}"/>
              </a:ext>
            </a:extLst>
          </p:cNvPr>
          <p:cNvSpPr txBox="1"/>
          <p:nvPr/>
        </p:nvSpPr>
        <p:spPr>
          <a:xfrm rot="16200000">
            <a:off x="44573" y="2058414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en-CA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B04B35-FD0E-EFEA-BEFB-EEC684811CFE}"/>
              </a:ext>
            </a:extLst>
          </p:cNvPr>
          <p:cNvSpPr txBox="1"/>
          <p:nvPr/>
        </p:nvSpPr>
        <p:spPr>
          <a:xfrm rot="16200000">
            <a:off x="174891" y="3503001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Biases</a:t>
            </a:r>
            <a:endParaRPr lang="en-CA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244EF-FD76-33D7-46AF-4B6C14E5A23E}"/>
              </a:ext>
            </a:extLst>
          </p:cNvPr>
          <p:cNvSpPr txBox="1"/>
          <p:nvPr/>
        </p:nvSpPr>
        <p:spPr>
          <a:xfrm rot="16200000">
            <a:off x="21455" y="4941951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Predictions</a:t>
            </a:r>
            <a:endParaRPr lang="en-CA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360A67-50F9-1506-57CE-328EF84BF3B1}"/>
              </a:ext>
            </a:extLst>
          </p:cNvPr>
          <p:cNvSpPr/>
          <p:nvPr/>
        </p:nvSpPr>
        <p:spPr>
          <a:xfrm>
            <a:off x="4446688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31BA73-B2A5-F4B0-FC01-DC78E073A5E0}"/>
              </a:ext>
            </a:extLst>
          </p:cNvPr>
          <p:cNvSpPr/>
          <p:nvPr/>
        </p:nvSpPr>
        <p:spPr>
          <a:xfrm>
            <a:off x="5015855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773249-B1A3-1E14-3BAB-03537550BCEF}"/>
              </a:ext>
            </a:extLst>
          </p:cNvPr>
          <p:cNvSpPr/>
          <p:nvPr/>
        </p:nvSpPr>
        <p:spPr>
          <a:xfrm>
            <a:off x="4446688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04AA3F-05D3-E385-F03B-AD9FC831791D}"/>
              </a:ext>
            </a:extLst>
          </p:cNvPr>
          <p:cNvSpPr/>
          <p:nvPr/>
        </p:nvSpPr>
        <p:spPr>
          <a:xfrm>
            <a:off x="501585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D59BC8-C9A2-4870-A6A4-77DAEC393BB6}"/>
              </a:ext>
            </a:extLst>
          </p:cNvPr>
          <p:cNvSpPr txBox="1"/>
          <p:nvPr/>
        </p:nvSpPr>
        <p:spPr>
          <a:xfrm rot="5400000">
            <a:off x="4361409" y="1837694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Feature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3E4F3C47-ED22-C18C-8C72-C835D2F96580}"/>
              </a:ext>
            </a:extLst>
          </p:cNvPr>
          <p:cNvSpPr/>
          <p:nvPr/>
        </p:nvSpPr>
        <p:spPr>
          <a:xfrm rot="16200000">
            <a:off x="1808814" y="2446204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402759-13CC-2CC0-74E5-FE30EB9ABD97}"/>
              </a:ext>
            </a:extLst>
          </p:cNvPr>
          <p:cNvSpPr txBox="1"/>
          <p:nvPr/>
        </p:nvSpPr>
        <p:spPr>
          <a:xfrm>
            <a:off x="1134321" y="2948769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F540BA-527A-5695-03F3-BAE783A1C103}"/>
              </a:ext>
            </a:extLst>
          </p:cNvPr>
          <p:cNvSpPr txBox="1"/>
          <p:nvPr/>
        </p:nvSpPr>
        <p:spPr>
          <a:xfrm>
            <a:off x="1413266" y="408855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053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Computing Node and Leaf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0" y="1659285"/>
            <a:ext cx="9144000" cy="35394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leaf_weights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ones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eltype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]...)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batch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tree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[i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-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@views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:,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 Light" panose="00000400000000000000" pitchFamily="2" charset="0"/>
              </a:rPr>
              <a:t>Recipes</a:t>
            </a:r>
            <a:r>
              <a:rPr lang="fr-CA" dirty="0">
                <a:latin typeface="Montserrat Light" panose="00000400000000000000" pitchFamily="2" charset="0"/>
              </a:rPr>
              <a:t> to </a:t>
            </a:r>
            <a:r>
              <a:rPr lang="fr-CA" dirty="0" err="1">
                <a:latin typeface="Montserrat Light" panose="00000400000000000000" pitchFamily="2" charset="0"/>
              </a:rPr>
              <a:t>build</a:t>
            </a:r>
            <a:r>
              <a:rPr lang="fr-CA" dirty="0">
                <a:latin typeface="Montserrat Light" panose="00000400000000000000" pitchFamily="2" charset="0"/>
              </a:rPr>
              <a:t> (Flux) </a:t>
            </a:r>
            <a:r>
              <a:rPr lang="fr-CA" dirty="0" err="1">
                <a:latin typeface="Montserrat Light" panose="00000400000000000000" pitchFamily="2" charset="0"/>
              </a:rPr>
              <a:t>models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with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NeuroTree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operator</a:t>
            </a:r>
            <a:r>
              <a:rPr lang="fr-CA" dirty="0">
                <a:latin typeface="Montserrat Light" panose="00000400000000000000" pitchFamily="2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281615" y="1706524"/>
            <a:ext cx="8284029" cy="3754874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outsize; depth=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config.depth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ntrees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=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config.ntrees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  <a:endParaRPr lang="en-CA" sz="14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Dense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SkipConnexion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		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		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+),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Dense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3124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Montserrat Light" panose="00000400000000000000" pitchFamily="2" charset="0"/>
              </a:rPr>
              <a:t>A simple, MLJ compatible, API to for training and </a:t>
            </a:r>
            <a:r>
              <a:rPr lang="fr-CA" dirty="0" err="1">
                <a:latin typeface="Montserrat Light" panose="00000400000000000000" pitchFamily="2" charset="0"/>
              </a:rPr>
              <a:t>inference</a:t>
            </a:r>
            <a:endParaRPr lang="fr-CA" dirty="0">
              <a:latin typeface="Montserrat Light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281615" y="1706524"/>
            <a:ext cx="8284029" cy="3970318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using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DataFrames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b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 = 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NeuroTreeRegressor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loss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mse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nrounds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100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num_trees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16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depth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nobs,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1_000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:auto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dtrain.y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(nobs)</a:t>
            </a:r>
          </a:p>
          <a:p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names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r"x</a:t>
            </a:r>
            <a:r>
              <a:rPr lang="en-CA" sz="1400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"y"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b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NeuroTreeModels.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fit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(config,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p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4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33092</TotalTime>
  <Words>1142</Words>
  <Application>Microsoft Office PowerPoint</Application>
  <PresentationFormat>On-screen Show (4:3)</PresentationFormat>
  <Paragraphs>369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Montserrat</vt:lpstr>
      <vt:lpstr>Montserrat ExtraLight</vt:lpstr>
      <vt:lpstr>Montserrat Light</vt:lpstr>
      <vt:lpstr>Office Theme</vt:lpstr>
      <vt:lpstr>PowerPoint Presentation</vt:lpstr>
      <vt:lpstr>Motivation</vt:lpstr>
      <vt:lpstr>Trees basics</vt:lpstr>
      <vt:lpstr>Single Tree Overview</vt:lpstr>
      <vt:lpstr>Soft Node Weights</vt:lpstr>
      <vt:lpstr>Multiple-Tree Structure</vt:lpstr>
      <vt:lpstr>Computing Node and Leaf Weights</vt:lpstr>
      <vt:lpstr>NeuroTreeModels.jl</vt:lpstr>
      <vt:lpstr>NeuroTreeModels.jl</vt:lpstr>
      <vt:lpstr>Benchmarks - Regression</vt:lpstr>
      <vt:lpstr>Benchmarks - Classification</vt:lpstr>
      <vt:lpstr>Benchmarks – Ranking (MSE)</vt:lpstr>
      <vt:lpstr>Signal Diversification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1146</cp:revision>
  <cp:lastPrinted>2023-12-05T15:07:40Z</cp:lastPrinted>
  <dcterms:created xsi:type="dcterms:W3CDTF">2019-12-19T22:50:01Z</dcterms:created>
  <dcterms:modified xsi:type="dcterms:W3CDTF">2024-06-21T20:12:10Z</dcterms:modified>
</cp:coreProperties>
</file>