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534" r:id="rId2"/>
    <p:sldId id="512" r:id="rId3"/>
    <p:sldId id="536" r:id="rId4"/>
    <p:sldId id="538" r:id="rId5"/>
    <p:sldId id="547" r:id="rId6"/>
    <p:sldId id="546" r:id="rId7"/>
    <p:sldId id="545" r:id="rId8"/>
    <p:sldId id="544" r:id="rId9"/>
    <p:sldId id="550" r:id="rId10"/>
    <p:sldId id="540" r:id="rId11"/>
    <p:sldId id="541" r:id="rId12"/>
    <p:sldId id="542" r:id="rId13"/>
    <p:sldId id="548" r:id="rId14"/>
    <p:sldId id="549" r:id="rId15"/>
    <p:sldId id="543" r:id="rId16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DFF3FC"/>
    <a:srgbClr val="033572"/>
    <a:srgbClr val="EAEAEA"/>
    <a:srgbClr val="DAE3F3"/>
    <a:srgbClr val="A0CC82"/>
    <a:srgbClr val="1D75B0"/>
    <a:srgbClr val="203864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2010" autoAdjust="0"/>
  </p:normalViewPr>
  <p:slideViewPr>
    <p:cSldViewPr snapToGrid="0">
      <p:cViewPr varScale="1">
        <p:scale>
          <a:sx n="88" d="100"/>
          <a:sy n="88" d="100"/>
        </p:scale>
        <p:origin x="1095" y="5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1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0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492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72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16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15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04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48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6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30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2024-07-07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2024-07-07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2024-07-07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8.xml"/><Relationship Id="rId7" Type="http://schemas.openxmlformats.org/officeDocument/2006/relationships/image" Target="../media/image4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49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3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207.08815" TargetMode="External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3471" y="2291440"/>
            <a:ext cx="2321208" cy="1415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916DA-BA89-6CE5-81FE-1882BDC5E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117" y="4297976"/>
            <a:ext cx="1865915" cy="186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B6F26-135D-0E59-3E3F-CA14695696B4}"/>
              </a:ext>
            </a:extLst>
          </p:cNvPr>
          <p:cNvSpPr txBox="1"/>
          <p:nvPr/>
        </p:nvSpPr>
        <p:spPr>
          <a:xfrm>
            <a:off x="783933" y="4615381"/>
            <a:ext cx="48695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ontserrat" panose="00000500000000000000" pitchFamily="2" charset="0"/>
              </a:rPr>
              <a:t>Jérémie Desgagné-Bouchard, FCAS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Montserrat SemiBold" panose="00000700000000000000" pitchFamily="2" charset="0"/>
              </a:rPr>
              <a:t>Head of Science - Evovest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F934A-23D2-B1E2-6D65-261D91F16216}"/>
              </a:ext>
            </a:extLst>
          </p:cNvPr>
          <p:cNvSpPr txBox="1"/>
          <p:nvPr/>
        </p:nvSpPr>
        <p:spPr>
          <a:xfrm>
            <a:off x="783933" y="2229967"/>
            <a:ext cx="410919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3600" dirty="0" err="1">
                <a:latin typeface="Montserrat" panose="00000500000000000000" pitchFamily="2" charset="0"/>
              </a:rPr>
              <a:t>NeuroTree</a:t>
            </a:r>
            <a:endParaRPr lang="en-CA" sz="36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A differentiable tree operator for tabular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Regression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67684"/>
              </p:ext>
            </p:extLst>
          </p:nvPr>
        </p:nvGraphicFramePr>
        <p:xfrm>
          <a:off x="915285" y="183191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>
                          <a:effectLst/>
                        </a:rPr>
                        <a:t>model_type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>
                          <a:effectLst/>
                        </a:rPr>
                        <a:t>train_time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mse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gini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neurotrees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16.6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13.2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>
                          <a:effectLst/>
                        </a:rPr>
                        <a:t>0.951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evotrees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0.392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23.5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0.932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xgboost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0.103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21.6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0.931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0.406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26.7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0.931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0.127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14.9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0.944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5" y="3934325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err="1">
                <a:latin typeface="Montserrat" panose="00000500000000000000" pitchFamily="2" charset="0"/>
              </a:rPr>
              <a:t>Year</a:t>
            </a:r>
            <a:r>
              <a:rPr lang="fr-CA" b="1" dirty="0">
                <a:latin typeface="Montserrat" panose="00000500000000000000" pitchFamily="2" charset="0"/>
              </a:rPr>
              <a:t>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515,345 observations, 90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33910"/>
              </p:ext>
            </p:extLst>
          </p:nvPr>
        </p:nvGraphicFramePr>
        <p:xfrm>
          <a:off x="915285" y="434163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>
                          <a:effectLst/>
                        </a:rPr>
                        <a:t>model_type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mse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gini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neurotrees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308.0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76.8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0.651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evotrees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71.9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80.4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0.626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33.8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82.0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0.614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15.2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79.4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0.633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catboost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127.0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80.2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0.630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648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Boston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506 observations, 13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9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- Classification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85307"/>
              </p:ext>
            </p:extLst>
          </p:nvPr>
        </p:nvGraphicFramePr>
        <p:xfrm>
          <a:off x="915285" y="183191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model_type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logloss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accuracy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neurotrees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7.95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0.445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0.821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evotrees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0.405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0.821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0.0512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0.412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0.799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0.128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0.388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0.828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0.264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0.393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>
                          <a:effectLst/>
                        </a:rPr>
                        <a:t>0.843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5" y="3934325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Higgs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11,000,000 observations, 28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62021"/>
              </p:ext>
            </p:extLst>
          </p:nvPr>
        </p:nvGraphicFramePr>
        <p:xfrm>
          <a:off x="915285" y="434163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model_type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logloss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accuracy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neurotrees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15900.0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0.453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0.781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evotrees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2710.0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0.775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1390.0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0.776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993.0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0.774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8020.0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0.776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Titanic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891 observations, 7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5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–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Ranking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(MSE)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4042"/>
              </p:ext>
            </p:extLst>
          </p:nvPr>
        </p:nvGraphicFramePr>
        <p:xfrm>
          <a:off x="915285" y="183191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model_type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mse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ndcg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neurotrees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85.1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0.577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evotrees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39.8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0.505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19.4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0.501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38.5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0.553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0.507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112.0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0.553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0.504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648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Yahoo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709,877 observations, 519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24749"/>
              </p:ext>
            </p:extLst>
          </p:nvPr>
        </p:nvGraphicFramePr>
        <p:xfrm>
          <a:off x="915285" y="434163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model_type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mse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ndcg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neurotrees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299.0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0.583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0.781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evotrees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442.0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0.545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0.797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129.0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0.544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0.797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215.0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0.539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0.798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241.0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0.555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0.796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5" y="143147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err="1">
                <a:latin typeface="Montserrat" panose="00000500000000000000" pitchFamily="2" charset="0"/>
              </a:rPr>
              <a:t>MSRank</a:t>
            </a:r>
            <a:r>
              <a:rPr lang="fr-CA" b="1" dirty="0">
                <a:latin typeface="Montserrat" panose="00000500000000000000" pitchFamily="2" charset="0"/>
              </a:rPr>
              <a:t>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1,200,192 observations, 136 features</a:t>
            </a:r>
            <a:endParaRPr lang="en-CA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8FA9E9-7C38-D402-3C11-00ACFBC4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34" y="3776960"/>
            <a:ext cx="3845128" cy="27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FD4FD-39C0-CF47-5C7A-8D34591F47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6" y="3776960"/>
            <a:ext cx="3845130" cy="2746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76430-EA0F-B5CF-CDB5-D3370842DA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6" y="1102126"/>
            <a:ext cx="3845129" cy="274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544E4-342B-4A3F-F441-E6BFEBAD8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34" y="1102126"/>
            <a:ext cx="3845128" cy="2746520"/>
          </a:xfrm>
          <a:prstGeom prst="rect">
            <a:avLst/>
          </a:prstGeom>
        </p:spPr>
      </p:pic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Signal Diversification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DBA8F-770A-4253-3FAA-ABE416524515}"/>
              </a:ext>
            </a:extLst>
          </p:cNvPr>
          <p:cNvSpPr txBox="1"/>
          <p:nvPr/>
        </p:nvSpPr>
        <p:spPr>
          <a:xfrm>
            <a:off x="281616" y="1220683"/>
            <a:ext cx="8192913" cy="381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fr-CA" dirty="0">
                <a:latin typeface="Montserrat SemiBold" panose="00000700000000000000" pitchFamily="2" charset="0"/>
              </a:rPr>
              <a:t>Boston</a:t>
            </a:r>
          </a:p>
          <a:p>
            <a:pPr algn="ctr"/>
            <a:r>
              <a:rPr lang="fr-CA" dirty="0">
                <a:latin typeface="Montserrat SemiBold" panose="00000700000000000000" pitchFamily="2" charset="0"/>
              </a:rPr>
              <a:t>Titanic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89F5E-9DB0-2571-BB06-BD71ABFACA2C}"/>
              </a:ext>
            </a:extLst>
          </p:cNvPr>
          <p:cNvSpPr txBox="1"/>
          <p:nvPr/>
        </p:nvSpPr>
        <p:spPr>
          <a:xfrm>
            <a:off x="277676" y="3930032"/>
            <a:ext cx="8192913" cy="381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fr-CA" dirty="0" err="1">
                <a:latin typeface="Montserrat SemiBold" panose="00000700000000000000" pitchFamily="2" charset="0"/>
              </a:rPr>
              <a:t>Year</a:t>
            </a:r>
            <a:endParaRPr lang="fr-CA" dirty="0">
              <a:latin typeface="Montserrat SemiBold" panose="00000700000000000000" pitchFamily="2" charset="0"/>
            </a:endParaRPr>
          </a:p>
          <a:p>
            <a:pPr algn="ctr"/>
            <a:r>
              <a:rPr lang="fr-CA" dirty="0">
                <a:latin typeface="Montserrat SemiBold" panose="00000700000000000000" pitchFamily="2" charset="0"/>
              </a:rPr>
              <a:t>Higgs</a:t>
            </a:r>
          </a:p>
        </p:txBody>
      </p:sp>
    </p:spTree>
    <p:extLst>
      <p:ext uri="{BB962C8B-B14F-4D97-AF65-F5344CB8AC3E}">
        <p14:creationId xmlns:p14="http://schemas.microsoft.com/office/powerpoint/2010/main" val="12906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7" y="1241362"/>
            <a:ext cx="823373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Performance optimisation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Current parallelization, both on CPU and GPU, is currently fairly naïve.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Support categorical features through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Integration with </a:t>
            </a:r>
            <a:r>
              <a:rPr lang="en-CA" sz="2000" dirty="0" err="1">
                <a:latin typeface="Montserrat SemiBold" panose="00000700000000000000" pitchFamily="2" charset="0"/>
              </a:rPr>
              <a:t>Enzyme.jl</a:t>
            </a:r>
            <a:endParaRPr lang="en-CA" sz="2000" dirty="0">
              <a:latin typeface="Montserrat SemiBold" panose="000007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Avoiding the need to manually implement the backward rules while maintaining forward implementation performance is a key target feature for Julia’s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Expand the scope of the </a:t>
            </a:r>
            <a:r>
              <a:rPr lang="en-CA" sz="2000" dirty="0" err="1">
                <a:latin typeface="Montserrat SemiBold" panose="00000700000000000000" pitchFamily="2" charset="0"/>
              </a:rPr>
              <a:t>NeuroTreeModels</a:t>
            </a:r>
            <a:r>
              <a:rPr lang="en-CA" sz="2000" dirty="0">
                <a:latin typeface="Montserrat SemiBold" panose="00000700000000000000" pitchFamily="2" charset="0"/>
              </a:rPr>
              <a:t> to support generic tabular oriented differentiable models (MLP, </a:t>
            </a:r>
            <a:r>
              <a:rPr lang="en-CA" sz="2000" dirty="0" err="1">
                <a:latin typeface="Montserrat SemiBold" panose="00000700000000000000" pitchFamily="2" charset="0"/>
              </a:rPr>
              <a:t>TabNet</a:t>
            </a:r>
            <a:r>
              <a:rPr lang="en-CA" sz="2000" dirty="0">
                <a:latin typeface="Montserrat SemiBold" panose="00000700000000000000" pitchFamily="2" charset="0"/>
              </a:rPr>
              <a:t>…)</a:t>
            </a:r>
            <a:endParaRPr lang="en-CA" sz="24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04764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Tabular data is the most commonly encountered form of data in many fields of practice, incl. finance and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Boosted tree based algos (</a:t>
            </a:r>
            <a:r>
              <a:rPr lang="en-CA" sz="2000" dirty="0" err="1">
                <a:latin typeface="Montserrat SemiBold" panose="00000700000000000000" pitchFamily="2" charset="0"/>
              </a:rPr>
              <a:t>XGBoost</a:t>
            </a:r>
            <a:r>
              <a:rPr lang="en-CA" sz="2000" dirty="0">
                <a:latin typeface="Montserrat SemiBold" panose="00000700000000000000" pitchFamily="2" charset="0"/>
              </a:rPr>
              <a:t>, </a:t>
            </a:r>
            <a:r>
              <a:rPr lang="en-CA" sz="2000" dirty="0" err="1">
                <a:latin typeface="Montserrat SemiBold" panose="00000700000000000000" pitchFamily="2" charset="0"/>
              </a:rPr>
              <a:t>CatBoost</a:t>
            </a:r>
            <a:r>
              <a:rPr lang="en-CA" sz="2000" dirty="0">
                <a:latin typeface="Montserrat SemiBold" panose="00000700000000000000" pitchFamily="2" charset="0"/>
              </a:rPr>
              <a:t>, </a:t>
            </a:r>
            <a:r>
              <a:rPr lang="en-CA" sz="2000" dirty="0" err="1">
                <a:latin typeface="Montserrat SemiBold" panose="00000700000000000000" pitchFamily="2" charset="0"/>
              </a:rPr>
              <a:t>LightGBM</a:t>
            </a:r>
            <a:r>
              <a:rPr lang="en-CA" sz="2000" dirty="0">
                <a:latin typeface="Montserrat SemiBold" panose="00000700000000000000" pitchFamily="2" charset="0"/>
              </a:rPr>
              <a:t>, EvoTrees.jl) have been top performing models for almost a decade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Montserrat" panose="00000500000000000000" pitchFamily="2" charset="0"/>
              </a:rPr>
              <a:t>Why do tree-based models still outperform deep learning on tabular data?</a:t>
            </a:r>
            <a:r>
              <a:rPr lang="en-CA" i="1" dirty="0">
                <a:latin typeface="Montserrat" panose="00000500000000000000" pitchFamily="2" charset="0"/>
              </a:rPr>
              <a:t> </a:t>
            </a:r>
            <a:r>
              <a:rPr lang="en-CA" dirty="0">
                <a:latin typeface="Montserrat" panose="00000500000000000000" pitchFamily="2" charset="0"/>
                <a:hlinkClick r:id="rId8"/>
              </a:rPr>
              <a:t>https://arxiv.org/pdf/2207.08815</a:t>
            </a:r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Tackle limitations of trees: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Myopic view during tree construction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Hard splits: a sub efficient way to represent linear or smooth features to predictions relationships</a:t>
            </a:r>
          </a:p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Opportunity for signal diversification</a:t>
            </a:r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Trees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EA2D5-C754-0F0E-F722-271818AF6522}"/>
              </a:ext>
            </a:extLst>
          </p:cNvPr>
          <p:cNvSpPr txBox="1"/>
          <p:nvPr/>
        </p:nvSpPr>
        <p:spPr>
          <a:xfrm>
            <a:off x="166256" y="4225711"/>
            <a:ext cx="8349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latin typeface="Montserrat SemiBold" panose="00000700000000000000" pitchFamily="2" charset="0"/>
              </a:rPr>
              <a:t>Different</a:t>
            </a:r>
            <a:r>
              <a:rPr lang="fr-CA" dirty="0">
                <a:latin typeface="Montserrat SemiBold" panose="00000700000000000000" pitchFamily="2" charset="0"/>
              </a:rPr>
              <a:t> perspectives on the nature of the </a:t>
            </a:r>
            <a:r>
              <a:rPr lang="fr-CA" dirty="0" err="1">
                <a:latin typeface="Montserrat SemiBold" panose="00000700000000000000" pitchFamily="2" charset="0"/>
              </a:rPr>
              <a:t>task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performed</a:t>
            </a:r>
            <a:r>
              <a:rPr lang="fr-CA" dirty="0">
                <a:latin typeface="Montserrat SemiBold" panose="00000700000000000000" pitchFamily="2" charset="0"/>
              </a:rPr>
              <a:t> by </a:t>
            </a:r>
            <a:r>
              <a:rPr lang="fr-CA" dirty="0" err="1">
                <a:latin typeface="Montserrat SemiBold" panose="00000700000000000000" pitchFamily="2" charset="0"/>
              </a:rPr>
              <a:t>trees</a:t>
            </a:r>
            <a:r>
              <a:rPr lang="fr-CA" dirty="0">
                <a:latin typeface="Montserrat SemiBold" panose="00000700000000000000" pitchFamily="2" charset="0"/>
              </a:rPr>
              <a:t>:</a:t>
            </a:r>
          </a:p>
          <a:p>
            <a:endParaRPr lang="fr-CA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CA" dirty="0">
                <a:latin typeface="Montserrat" panose="00000500000000000000" pitchFamily="2" charset="0"/>
              </a:rPr>
              <a:t>Associate an observation to a </a:t>
            </a:r>
            <a:r>
              <a:rPr lang="fr-CA" dirty="0" err="1">
                <a:latin typeface="Montserrat" panose="00000500000000000000" pitchFamily="2" charset="0"/>
              </a:rPr>
              <a:t>leaf</a:t>
            </a:r>
            <a:r>
              <a:rPr lang="fr-CA" dirty="0">
                <a:latin typeface="Montserrat" panose="00000500000000000000" pitchFamily="2" charset="0"/>
              </a:rPr>
              <a:t> index </a:t>
            </a:r>
            <a:r>
              <a:rPr lang="fr-CA" dirty="0" err="1">
                <a:latin typeface="Montserrat" panose="00000500000000000000" pitchFamily="2" charset="0"/>
              </a:rPr>
              <a:t>based</a:t>
            </a:r>
            <a:r>
              <a:rPr lang="fr-CA" dirty="0">
                <a:latin typeface="Montserrat" panose="00000500000000000000" pitchFamily="2" charset="0"/>
              </a:rPr>
              <a:t> on </a:t>
            </a:r>
            <a:r>
              <a:rPr lang="fr-CA" dirty="0" err="1">
                <a:latin typeface="Montserrat" panose="00000500000000000000" pitchFamily="2" charset="0"/>
              </a:rPr>
              <a:t>its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features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using</a:t>
            </a:r>
            <a:r>
              <a:rPr lang="fr-CA" dirty="0">
                <a:latin typeface="Montserrat" panose="00000500000000000000" pitchFamily="2" charset="0"/>
              </a:rPr>
              <a:t> « </a:t>
            </a:r>
            <a:r>
              <a:rPr lang="fr-CA" dirty="0" err="1">
                <a:latin typeface="Montserrat" panose="00000500000000000000" pitchFamily="2" charset="0"/>
              </a:rPr>
              <a:t>depth</a:t>
            </a:r>
            <a:r>
              <a:rPr lang="fr-CA" dirty="0">
                <a:latin typeface="Montserrat" panose="00000500000000000000" pitchFamily="2" charset="0"/>
              </a:rPr>
              <a:t> » </a:t>
            </a:r>
            <a:r>
              <a:rPr lang="fr-CA" dirty="0" err="1">
                <a:latin typeface="Montserrat" panose="00000500000000000000" pitchFamily="2" charset="0"/>
              </a:rPr>
              <a:t>binary</a:t>
            </a:r>
            <a:r>
              <a:rPr lang="fr-CA" dirty="0">
                <a:latin typeface="Montserrat" panose="00000500000000000000" pitchFamily="2" charset="0"/>
              </a:rPr>
              <a:t> conditions</a:t>
            </a:r>
          </a:p>
          <a:p>
            <a:pPr marL="800100" lvl="1" indent="-342900">
              <a:buFont typeface="+mj-lt"/>
              <a:buAutoNum type="arabicPeriod"/>
            </a:pPr>
            <a:endParaRPr lang="fr-CA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CA" dirty="0">
                <a:latin typeface="Montserrat" panose="00000500000000000000" pitchFamily="2" charset="0"/>
              </a:rPr>
              <a:t>Associate an observation to a </a:t>
            </a:r>
            <a:r>
              <a:rPr lang="fr-CA" dirty="0" err="1">
                <a:latin typeface="Montserrat" panose="00000500000000000000" pitchFamily="2" charset="0"/>
              </a:rPr>
              <a:t>probability</a:t>
            </a:r>
            <a:r>
              <a:rPr lang="fr-CA" dirty="0">
                <a:latin typeface="Montserrat" panose="00000500000000000000" pitchFamily="2" charset="0"/>
              </a:rPr>
              <a:t> of </a:t>
            </a:r>
            <a:r>
              <a:rPr lang="fr-CA" dirty="0" err="1">
                <a:latin typeface="Montserrat" panose="00000500000000000000" pitchFamily="2" charset="0"/>
              </a:rPr>
              <a:t>belonging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dirty="0" err="1">
                <a:latin typeface="Montserrat" panose="00000500000000000000" pitchFamily="2" charset="0"/>
              </a:rPr>
              <a:t>each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leaf</a:t>
            </a:r>
            <a:r>
              <a:rPr lang="fr-CA" dirty="0">
                <a:latin typeface="Montserrat" panose="00000500000000000000" pitchFamily="2" charset="0"/>
              </a:rPr>
              <a:t>, by </a:t>
            </a:r>
            <a:r>
              <a:rPr lang="fr-CA" dirty="0" err="1">
                <a:latin typeface="Montserrat" panose="00000500000000000000" pitchFamily="2" charset="0"/>
              </a:rPr>
              <a:t>using</a:t>
            </a:r>
            <a:r>
              <a:rPr lang="fr-CA" dirty="0">
                <a:latin typeface="Montserrat" panose="00000500000000000000" pitchFamily="2" charset="0"/>
              </a:rPr>
              <a:t> « </a:t>
            </a:r>
            <a:r>
              <a:rPr lang="fr-CA" dirty="0" err="1">
                <a:latin typeface="Montserrat" panose="00000500000000000000" pitchFamily="2" charset="0"/>
              </a:rPr>
              <a:t>depth</a:t>
            </a:r>
            <a:r>
              <a:rPr lang="fr-CA" dirty="0">
                <a:latin typeface="Montserrat" panose="00000500000000000000" pitchFamily="2" charset="0"/>
              </a:rPr>
              <a:t> » </a:t>
            </a:r>
            <a:r>
              <a:rPr lang="fr-CA" dirty="0" err="1">
                <a:latin typeface="Montserrat" panose="00000500000000000000" pitchFamily="2" charset="0"/>
              </a:rPr>
              <a:t>binary</a:t>
            </a:r>
            <a:r>
              <a:rPr lang="fr-CA" dirty="0">
                <a:latin typeface="Montserrat" panose="00000500000000000000" pitchFamily="2" charset="0"/>
              </a:rPr>
              <a:t> conditions</a:t>
            </a:r>
            <a:endParaRPr lang="en-CA" dirty="0">
              <a:latin typeface="Montserrat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276B6-9196-4A7B-00C2-6C25B38504CA}"/>
              </a:ext>
            </a:extLst>
          </p:cNvPr>
          <p:cNvSpPr/>
          <p:nvPr/>
        </p:nvSpPr>
        <p:spPr>
          <a:xfrm>
            <a:off x="3723691" y="1504848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>
                <a:solidFill>
                  <a:schemeClr val="tx1"/>
                </a:solidFill>
              </a:rPr>
              <a:t>node</a:t>
            </a:r>
            <a:r>
              <a:rPr lang="fr-CA" sz="1200" b="1" dirty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lang="fr-CA" sz="1200" b="1" dirty="0">
                <a:solidFill>
                  <a:schemeClr val="tx1"/>
                </a:solidFill>
              </a:rPr>
              <a:t>feat N &lt;= </a:t>
            </a:r>
            <a:r>
              <a:rPr lang="fr-CA" sz="1200" b="1" dirty="0" err="1">
                <a:solidFill>
                  <a:schemeClr val="tx1"/>
                </a:solidFill>
              </a:rPr>
              <a:t>cond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28D3B-F314-A99A-8286-99FDC2B0CA8B}"/>
              </a:ext>
            </a:extLst>
          </p:cNvPr>
          <p:cNvSpPr/>
          <p:nvPr/>
        </p:nvSpPr>
        <p:spPr>
          <a:xfrm>
            <a:off x="2064398" y="2347706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>
                <a:solidFill>
                  <a:schemeClr val="tx1"/>
                </a:solidFill>
              </a:rPr>
              <a:t>node</a:t>
            </a:r>
            <a:r>
              <a:rPr lang="fr-CA" sz="1200" b="1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fr-CA" sz="1200" b="1" dirty="0">
                <a:solidFill>
                  <a:schemeClr val="tx1"/>
                </a:solidFill>
              </a:rPr>
              <a:t>feat N &lt;= </a:t>
            </a:r>
            <a:r>
              <a:rPr lang="fr-CA" sz="1200" b="1" dirty="0" err="1">
                <a:solidFill>
                  <a:schemeClr val="tx1"/>
                </a:solidFill>
              </a:rPr>
              <a:t>cond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2288F-0F32-B0E3-A34F-4C370E3C4EC5}"/>
              </a:ext>
            </a:extLst>
          </p:cNvPr>
          <p:cNvSpPr/>
          <p:nvPr/>
        </p:nvSpPr>
        <p:spPr>
          <a:xfrm>
            <a:off x="5451415" y="2347706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>
                <a:solidFill>
                  <a:schemeClr val="tx1"/>
                </a:solidFill>
              </a:rPr>
              <a:t>node</a:t>
            </a:r>
            <a:r>
              <a:rPr lang="fr-CA" sz="1200" b="1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lang="fr-CA" sz="1200" b="1" dirty="0">
                <a:solidFill>
                  <a:schemeClr val="tx1"/>
                </a:solidFill>
              </a:rPr>
              <a:t>feat N &lt;= </a:t>
            </a:r>
            <a:r>
              <a:rPr lang="fr-CA" sz="1200" b="1" dirty="0" err="1">
                <a:solidFill>
                  <a:schemeClr val="tx1"/>
                </a:solidFill>
              </a:rPr>
              <a:t>cond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CF4A9-344E-ED12-F672-F0E1E495E96B}"/>
              </a:ext>
            </a:extLst>
          </p:cNvPr>
          <p:cNvSpPr/>
          <p:nvPr/>
        </p:nvSpPr>
        <p:spPr>
          <a:xfrm>
            <a:off x="1159327" y="3237223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/>
              <a:t>leaf</a:t>
            </a:r>
            <a:r>
              <a:rPr lang="fr-CA" sz="1200" b="1" dirty="0"/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55883-7C76-E35D-6B24-EE9CAC4CF132}"/>
              </a:ext>
            </a:extLst>
          </p:cNvPr>
          <p:cNvSpPr/>
          <p:nvPr/>
        </p:nvSpPr>
        <p:spPr>
          <a:xfrm>
            <a:off x="6263187" y="3237219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/>
              <a:t>leaf</a:t>
            </a:r>
            <a:r>
              <a:rPr lang="fr-CA" sz="1200" b="1" dirty="0"/>
              <a:t> 4</a:t>
            </a:r>
            <a:endParaRPr lang="en-CA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2B084A-EE2C-A9F5-DC7F-9FB32DA8EBA8}"/>
              </a:ext>
            </a:extLst>
          </p:cNvPr>
          <p:cNvSpPr/>
          <p:nvPr/>
        </p:nvSpPr>
        <p:spPr>
          <a:xfrm>
            <a:off x="4574337" y="3237220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/>
              <a:t>leaf</a:t>
            </a:r>
            <a:r>
              <a:rPr lang="fr-CA" sz="1200" b="1" dirty="0"/>
              <a:t> 3</a:t>
            </a:r>
            <a:endParaRPr lang="en-CA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76060-F135-88F9-4088-834AF3D7E436}"/>
              </a:ext>
            </a:extLst>
          </p:cNvPr>
          <p:cNvSpPr/>
          <p:nvPr/>
        </p:nvSpPr>
        <p:spPr>
          <a:xfrm>
            <a:off x="2885487" y="3237221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/>
              <a:t>leaf</a:t>
            </a:r>
            <a:r>
              <a:rPr lang="fr-CA" sz="1200" b="1" dirty="0"/>
              <a:t> 2</a:t>
            </a:r>
            <a:endParaRPr lang="en-CA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08946-C55C-C056-C0BE-BE08E30A87F0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3426667" y="2074015"/>
            <a:ext cx="978159" cy="558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FCD931-3A8D-981A-3587-4C090F2A088C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4404826" y="2074015"/>
            <a:ext cx="1046589" cy="558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C53E8A-39FD-E193-D50C-E176BFFB696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745533" y="2916873"/>
            <a:ext cx="821089" cy="3203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471453-4FBA-54E4-0B07-022281A490C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840462" y="2916873"/>
            <a:ext cx="905071" cy="3203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FEF4AF-E48A-539C-8D45-16FD6922329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132550" y="2916873"/>
            <a:ext cx="811772" cy="3203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1A3D60-78D8-14B3-E66E-690398556F7E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255472" y="2916873"/>
            <a:ext cx="877078" cy="3203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5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Single Tree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B2D20-1C50-206A-83B1-54A0F169B70E}"/>
              </a:ext>
            </a:extLst>
          </p:cNvPr>
          <p:cNvSpPr txBox="1"/>
          <p:nvPr/>
        </p:nvSpPr>
        <p:spPr>
          <a:xfrm>
            <a:off x="281616" y="5087714"/>
            <a:ext cx="83490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latin typeface="Montserrat SemiBold" panose="00000700000000000000" pitchFamily="2" charset="0"/>
              </a:rPr>
              <a:t>From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node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weights</a:t>
            </a:r>
            <a:r>
              <a:rPr lang="fr-CA" dirty="0">
                <a:latin typeface="Montserrat SemiBold" panose="00000700000000000000" pitchFamily="2" charset="0"/>
              </a:rPr>
              <a:t> to </a:t>
            </a:r>
            <a:r>
              <a:rPr lang="fr-CA" dirty="0" err="1">
                <a:latin typeface="Montserrat SemiBold" panose="00000700000000000000" pitchFamily="2" charset="0"/>
              </a:rPr>
              <a:t>prediction</a:t>
            </a:r>
            <a:endParaRPr lang="fr-CA" dirty="0">
              <a:latin typeface="Montserrat SemiBold" panose="000007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CA" sz="1200" dirty="0" err="1">
                <a:latin typeface="Montserrat" panose="00000500000000000000" pitchFamily="2" charset="0"/>
              </a:rPr>
              <a:t>Cumulate</a:t>
            </a:r>
            <a:r>
              <a:rPr lang="fr-CA" sz="1200" dirty="0">
                <a:latin typeface="Montserrat" panose="00000500000000000000" pitchFamily="2" charset="0"/>
              </a:rPr>
              <a:t> the </a:t>
            </a:r>
            <a:r>
              <a:rPr lang="fr-CA" sz="1200" dirty="0" err="1">
                <a:latin typeface="Montserrat" panose="00000500000000000000" pitchFamily="2" charset="0"/>
              </a:rPr>
              <a:t>node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weights</a:t>
            </a:r>
            <a:r>
              <a:rPr lang="fr-CA" sz="1200" dirty="0">
                <a:latin typeface="Montserrat" panose="00000500000000000000" pitchFamily="2" charset="0"/>
              </a:rPr>
              <a:t>. The </a:t>
            </a:r>
            <a:r>
              <a:rPr lang="fr-CA" sz="1200" dirty="0" err="1">
                <a:latin typeface="Montserrat" panose="00000500000000000000" pitchFamily="2" charset="0"/>
              </a:rPr>
              <a:t>latest</a:t>
            </a:r>
            <a:r>
              <a:rPr lang="fr-CA" sz="1200" dirty="0">
                <a:latin typeface="Montserrat" panose="00000500000000000000" pitchFamily="2" charset="0"/>
              </a:rPr>
              <a:t> 2^depth </a:t>
            </a:r>
            <a:r>
              <a:rPr lang="fr-CA" sz="1200" dirty="0" err="1">
                <a:latin typeface="Montserrat" panose="00000500000000000000" pitchFamily="2" charset="0"/>
              </a:rPr>
              <a:t>nodes</a:t>
            </a:r>
            <a:r>
              <a:rPr lang="fr-CA" sz="1200" dirty="0">
                <a:latin typeface="Montserrat" panose="00000500000000000000" pitchFamily="2" charset="0"/>
              </a:rPr>
              <a:t> are the </a:t>
            </a:r>
            <a:r>
              <a:rPr lang="fr-CA" sz="1200" dirty="0" err="1">
                <a:latin typeface="Montserrat" panose="00000500000000000000" pitchFamily="2" charset="0"/>
              </a:rPr>
              <a:t>leaf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weights</a:t>
            </a:r>
            <a:r>
              <a:rPr lang="fr-CA" sz="1200" dirty="0">
                <a:latin typeface="Montserrat" panose="00000500000000000000" pitchFamily="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1200" dirty="0">
                <a:latin typeface="Montserrat" panose="00000500000000000000" pitchFamily="2" charset="0"/>
              </a:rPr>
              <a:t>The dot </a:t>
            </a:r>
            <a:r>
              <a:rPr lang="fr-CA" sz="1200" dirty="0" err="1">
                <a:latin typeface="Montserrat" panose="00000500000000000000" pitchFamily="2" charset="0"/>
              </a:rPr>
              <a:t>product</a:t>
            </a:r>
            <a:r>
              <a:rPr lang="fr-CA" sz="1200" dirty="0">
                <a:latin typeface="Montserrat" panose="00000500000000000000" pitchFamily="2" charset="0"/>
              </a:rPr>
              <a:t> of the </a:t>
            </a:r>
            <a:r>
              <a:rPr lang="fr-CA" sz="1200" dirty="0" err="1">
                <a:latin typeface="Montserrat" panose="00000500000000000000" pitchFamily="2" charset="0"/>
              </a:rPr>
              <a:t>leaf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weight</a:t>
            </a:r>
            <a:r>
              <a:rPr lang="fr-CA" sz="1200" dirty="0">
                <a:latin typeface="Montserrat" panose="00000500000000000000" pitchFamily="2" charset="0"/>
              </a:rPr>
              <a:t> and </a:t>
            </a:r>
            <a:r>
              <a:rPr lang="fr-CA" sz="1200" dirty="0" err="1">
                <a:latin typeface="Montserrat" panose="00000500000000000000" pitchFamily="2" charset="0"/>
              </a:rPr>
              <a:t>leaf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predictions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results</a:t>
            </a:r>
            <a:r>
              <a:rPr lang="fr-CA" sz="1200" dirty="0">
                <a:latin typeface="Montserrat" panose="00000500000000000000" pitchFamily="2" charset="0"/>
              </a:rPr>
              <a:t> in the </a:t>
            </a:r>
            <a:r>
              <a:rPr lang="fr-CA" sz="1200" dirty="0" err="1">
                <a:latin typeface="Montserrat" panose="00000500000000000000" pitchFamily="2" charset="0"/>
              </a:rPr>
              <a:t>tree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prediction</a:t>
            </a:r>
            <a:r>
              <a:rPr lang="fr-CA" sz="1200" dirty="0">
                <a:latin typeface="Montserrat" panose="00000500000000000000" pitchFamily="2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1200" dirty="0">
                <a:latin typeface="Montserrat" panose="00000500000000000000" pitchFamily="2" charset="0"/>
              </a:rPr>
              <a:t>A single </a:t>
            </a:r>
            <a:r>
              <a:rPr lang="fr-CA" sz="1200" dirty="0" err="1">
                <a:latin typeface="Montserrat" panose="00000500000000000000" pitchFamily="2" charset="0"/>
              </a:rPr>
              <a:t>leaf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prediction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is</a:t>
            </a:r>
            <a:r>
              <a:rPr lang="fr-CA" sz="1200" dirty="0">
                <a:latin typeface="Montserrat" panose="00000500000000000000" pitchFamily="2" charset="0"/>
              </a:rPr>
              <a:t> a </a:t>
            </a:r>
            <a:r>
              <a:rPr lang="fr-CA" sz="1200" dirty="0" err="1">
                <a:latin typeface="Montserrat" panose="00000500000000000000" pitchFamily="2" charset="0"/>
              </a:rPr>
              <a:t>vector</a:t>
            </a:r>
            <a:r>
              <a:rPr lang="fr-CA" sz="1200" dirty="0">
                <a:latin typeface="Montserrat" panose="00000500000000000000" pitchFamily="2" charset="0"/>
              </a:rPr>
              <a:t> of values.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1200" dirty="0">
                <a:latin typeface="Montserrat" panose="00000500000000000000" pitchFamily="2" charset="0"/>
              </a:rPr>
              <a:t>For classification, a </a:t>
            </a:r>
            <a:r>
              <a:rPr lang="fr-CA" sz="1200" dirty="0" err="1">
                <a:latin typeface="Montserrat" panose="00000500000000000000" pitchFamily="2" charset="0"/>
              </a:rPr>
              <a:t>vector</a:t>
            </a:r>
            <a:r>
              <a:rPr lang="fr-CA" sz="1200" dirty="0">
                <a:latin typeface="Montserrat" panose="00000500000000000000" pitchFamily="2" charset="0"/>
              </a:rPr>
              <a:t> of </a:t>
            </a:r>
            <a:r>
              <a:rPr lang="fr-CA" sz="1200" dirty="0" err="1">
                <a:latin typeface="Montserrat" panose="00000500000000000000" pitchFamily="2" charset="0"/>
              </a:rPr>
              <a:t>length</a:t>
            </a:r>
            <a:r>
              <a:rPr lang="fr-CA" sz="1200" dirty="0">
                <a:latin typeface="Montserrat" panose="00000500000000000000" pitchFamily="2" charset="0"/>
              </a:rPr>
              <a:t> K, </a:t>
            </a:r>
            <a:r>
              <a:rPr lang="fr-CA" sz="1200" dirty="0" err="1">
                <a:latin typeface="Montserrat" panose="00000500000000000000" pitchFamily="2" charset="0"/>
              </a:rPr>
              <a:t>where</a:t>
            </a:r>
            <a:r>
              <a:rPr lang="fr-CA" sz="1200" dirty="0">
                <a:latin typeface="Montserrat" panose="00000500000000000000" pitchFamily="2" charset="0"/>
              </a:rPr>
              <a:t> K </a:t>
            </a:r>
            <a:r>
              <a:rPr lang="fr-CA" sz="1200" dirty="0" err="1">
                <a:latin typeface="Montserrat" panose="00000500000000000000" pitchFamily="2" charset="0"/>
              </a:rPr>
              <a:t>is</a:t>
            </a:r>
            <a:r>
              <a:rPr lang="fr-CA" sz="1200" dirty="0">
                <a:latin typeface="Montserrat" panose="00000500000000000000" pitchFamily="2" charset="0"/>
              </a:rPr>
              <a:t> the </a:t>
            </a:r>
            <a:r>
              <a:rPr lang="fr-CA" sz="1200" dirty="0" err="1">
                <a:latin typeface="Montserrat" panose="00000500000000000000" pitchFamily="2" charset="0"/>
              </a:rPr>
              <a:t>number</a:t>
            </a:r>
            <a:r>
              <a:rPr lang="fr-CA" sz="1200" dirty="0">
                <a:latin typeface="Montserrat" panose="00000500000000000000" pitchFamily="2" charset="0"/>
              </a:rPr>
              <a:t> of classes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1200" dirty="0">
                <a:latin typeface="Montserrat" panose="00000500000000000000" pitchFamily="2" charset="0"/>
              </a:rPr>
              <a:t>For a </a:t>
            </a:r>
            <a:r>
              <a:rPr lang="fr-CA" sz="1200" dirty="0" err="1">
                <a:latin typeface="Montserrat" panose="00000500000000000000" pitchFamily="2" charset="0"/>
              </a:rPr>
              <a:t>regression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task</a:t>
            </a:r>
            <a:r>
              <a:rPr lang="fr-CA" sz="1200" dirty="0">
                <a:latin typeface="Montserrat" panose="00000500000000000000" pitchFamily="2" charset="0"/>
              </a:rPr>
              <a:t>, a </a:t>
            </a:r>
            <a:r>
              <a:rPr lang="fr-CA" sz="1200" dirty="0" err="1">
                <a:latin typeface="Montserrat" panose="00000500000000000000" pitchFamily="2" charset="0"/>
              </a:rPr>
              <a:t>vector</a:t>
            </a:r>
            <a:r>
              <a:rPr lang="fr-CA" sz="1200" dirty="0">
                <a:latin typeface="Montserrat" panose="00000500000000000000" pitchFamily="2" charset="0"/>
              </a:rPr>
              <a:t> of </a:t>
            </a:r>
            <a:r>
              <a:rPr lang="fr-CA" sz="1200" dirty="0" err="1">
                <a:latin typeface="Montserrat" panose="00000500000000000000" pitchFamily="2" charset="0"/>
              </a:rPr>
              <a:t>length</a:t>
            </a:r>
            <a:r>
              <a:rPr lang="fr-CA" sz="1200" dirty="0">
                <a:latin typeface="Montserrat" panose="00000500000000000000" pitchFamily="2" charset="0"/>
              </a:rPr>
              <a:t> 1: single </a:t>
            </a:r>
            <a:r>
              <a:rPr lang="fr-CA" sz="1200" dirty="0" err="1">
                <a:latin typeface="Montserrat" panose="00000500000000000000" pitchFamily="2" charset="0"/>
              </a:rPr>
              <a:t>regression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estimate</a:t>
            </a:r>
            <a:endParaRPr lang="fr-CA" sz="1200" dirty="0">
              <a:latin typeface="Montserrat" panose="000005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DFFE43-C747-2995-E12B-C57CBACA864B}"/>
              </a:ext>
            </a:extLst>
          </p:cNvPr>
          <p:cNvSpPr/>
          <p:nvPr/>
        </p:nvSpPr>
        <p:spPr>
          <a:xfrm>
            <a:off x="4719041" y="2793116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LW 1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E146956-11A6-CE42-3541-8C40FE2E9B42}"/>
              </a:ext>
            </a:extLst>
          </p:cNvPr>
          <p:cNvSpPr/>
          <p:nvPr/>
        </p:nvSpPr>
        <p:spPr>
          <a:xfrm>
            <a:off x="4719041" y="3359314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LW 2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1DF992-61D6-DD6C-CE14-58FFBABED3E3}"/>
              </a:ext>
            </a:extLst>
          </p:cNvPr>
          <p:cNvSpPr/>
          <p:nvPr/>
        </p:nvSpPr>
        <p:spPr>
          <a:xfrm>
            <a:off x="4719041" y="392551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LW 3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4D7747F-670B-ACCE-54E2-4736E5225A4E}"/>
              </a:ext>
            </a:extLst>
          </p:cNvPr>
          <p:cNvSpPr/>
          <p:nvPr/>
        </p:nvSpPr>
        <p:spPr>
          <a:xfrm>
            <a:off x="4719041" y="4494655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LW 4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BA4207-8D58-B9C0-D024-CDCF15E8E8DF}"/>
              </a:ext>
            </a:extLst>
          </p:cNvPr>
          <p:cNvSpPr/>
          <p:nvPr/>
        </p:nvSpPr>
        <p:spPr>
          <a:xfrm>
            <a:off x="735135" y="222691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NW 1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2C797-4F65-3F3A-4BE0-40B7D420D92E}"/>
              </a:ext>
            </a:extLst>
          </p:cNvPr>
          <p:cNvSpPr/>
          <p:nvPr/>
        </p:nvSpPr>
        <p:spPr>
          <a:xfrm>
            <a:off x="735136" y="2796421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NW 2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C06847-4A67-9792-413F-D9583897DBC4}"/>
              </a:ext>
            </a:extLst>
          </p:cNvPr>
          <p:cNvSpPr/>
          <p:nvPr/>
        </p:nvSpPr>
        <p:spPr>
          <a:xfrm>
            <a:off x="735135" y="3365924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NW 3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1BD7A5-D2EF-5F36-98DB-A088068D2277}"/>
              </a:ext>
            </a:extLst>
          </p:cNvPr>
          <p:cNvSpPr txBox="1"/>
          <p:nvPr/>
        </p:nvSpPr>
        <p:spPr>
          <a:xfrm>
            <a:off x="2635798" y="4092923"/>
            <a:ext cx="11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NW3 x CNW3</a:t>
            </a:r>
            <a:endParaRPr lang="en-CA" sz="1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F5C415-0CD8-3116-BBC4-52EAEC9A225E}"/>
              </a:ext>
            </a:extLst>
          </p:cNvPr>
          <p:cNvSpPr txBox="1"/>
          <p:nvPr/>
        </p:nvSpPr>
        <p:spPr>
          <a:xfrm>
            <a:off x="2644746" y="4679093"/>
            <a:ext cx="132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(1 - NW3) x CNW3</a:t>
            </a:r>
            <a:endParaRPr lang="en-CA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B49F29-9284-58B2-1975-383A44A09226}"/>
              </a:ext>
            </a:extLst>
          </p:cNvPr>
          <p:cNvSpPr txBox="1"/>
          <p:nvPr/>
        </p:nvSpPr>
        <p:spPr>
          <a:xfrm>
            <a:off x="2635798" y="3518651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(1 - NW2) x CNW2</a:t>
            </a:r>
            <a:endParaRPr lang="en-CA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282DAE-E331-5B73-F841-0B50ED18F32E}"/>
              </a:ext>
            </a:extLst>
          </p:cNvPr>
          <p:cNvSpPr txBox="1"/>
          <p:nvPr/>
        </p:nvSpPr>
        <p:spPr>
          <a:xfrm>
            <a:off x="2635798" y="2949484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NW2 x CNW2</a:t>
            </a:r>
            <a:endParaRPr lang="en-CA" sz="1000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BDB0F5-E42D-1734-B53D-ED7A4F4C8784}"/>
              </a:ext>
            </a:extLst>
          </p:cNvPr>
          <p:cNvSpPr/>
          <p:nvPr/>
        </p:nvSpPr>
        <p:spPr>
          <a:xfrm>
            <a:off x="2075579" y="1103460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856C2F7-5B78-CA4B-0685-024C5EAD5FF5}"/>
              </a:ext>
            </a:extLst>
          </p:cNvPr>
          <p:cNvSpPr/>
          <p:nvPr/>
        </p:nvSpPr>
        <p:spPr>
          <a:xfrm>
            <a:off x="2075583" y="166735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2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422C216-13AB-CE32-DB57-CE9ECA262252}"/>
              </a:ext>
            </a:extLst>
          </p:cNvPr>
          <p:cNvSpPr/>
          <p:nvPr/>
        </p:nvSpPr>
        <p:spPr>
          <a:xfrm>
            <a:off x="2075583" y="2236519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3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174FE9-4E88-BD3E-EE90-236FD94C70F2}"/>
              </a:ext>
            </a:extLst>
          </p:cNvPr>
          <p:cNvSpPr/>
          <p:nvPr/>
        </p:nvSpPr>
        <p:spPr>
          <a:xfrm>
            <a:off x="2075582" y="2800411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4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AEB5F24-8EAE-BAAC-5424-3CDF4135DD40}"/>
              </a:ext>
            </a:extLst>
          </p:cNvPr>
          <p:cNvSpPr/>
          <p:nvPr/>
        </p:nvSpPr>
        <p:spPr>
          <a:xfrm>
            <a:off x="2075582" y="3368905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5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7AC8FD-FBA5-CD06-40CC-C7E8F71731D1}"/>
              </a:ext>
            </a:extLst>
          </p:cNvPr>
          <p:cNvSpPr/>
          <p:nvPr/>
        </p:nvSpPr>
        <p:spPr>
          <a:xfrm>
            <a:off x="2075581" y="3937399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6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0B9953E-3A81-37F4-C09C-901F3381019C}"/>
              </a:ext>
            </a:extLst>
          </p:cNvPr>
          <p:cNvSpPr/>
          <p:nvPr/>
        </p:nvSpPr>
        <p:spPr>
          <a:xfrm>
            <a:off x="2075579" y="450061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7</a:t>
            </a:r>
            <a:endParaRPr lang="en-CA" sz="1000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014CCD-9481-F0BD-EA2D-972E0908DAE0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>
            <a:off x="1304303" y="3081005"/>
            <a:ext cx="771279" cy="399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ED5DD0A-7F64-1AB0-8990-009667D0C5E3}"/>
              </a:ext>
            </a:extLst>
          </p:cNvPr>
          <p:cNvCxnSpPr>
            <a:cxnSpLocks/>
            <a:stCxn id="84" idx="3"/>
            <a:endCxn id="94" idx="1"/>
          </p:cNvCxnSpPr>
          <p:nvPr/>
        </p:nvCxnSpPr>
        <p:spPr>
          <a:xfrm>
            <a:off x="1304303" y="3081005"/>
            <a:ext cx="771279" cy="572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3B548E2-6154-0E8D-AC19-F4F38CD68FCD}"/>
              </a:ext>
            </a:extLst>
          </p:cNvPr>
          <p:cNvCxnSpPr>
            <a:cxnSpLocks/>
            <a:stCxn id="85" idx="3"/>
            <a:endCxn id="95" idx="1"/>
          </p:cNvCxnSpPr>
          <p:nvPr/>
        </p:nvCxnSpPr>
        <p:spPr>
          <a:xfrm>
            <a:off x="1304302" y="3650508"/>
            <a:ext cx="771279" cy="5714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2286CF0-2953-4B59-7B4C-C0886D274DBF}"/>
              </a:ext>
            </a:extLst>
          </p:cNvPr>
          <p:cNvCxnSpPr>
            <a:cxnSpLocks/>
            <a:stCxn id="85" idx="3"/>
            <a:endCxn id="96" idx="1"/>
          </p:cNvCxnSpPr>
          <p:nvPr/>
        </p:nvCxnSpPr>
        <p:spPr>
          <a:xfrm>
            <a:off x="1304302" y="3650508"/>
            <a:ext cx="771277" cy="1134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A3F202F-9256-4EDE-1B01-97E995715964}"/>
              </a:ext>
            </a:extLst>
          </p:cNvPr>
          <p:cNvCxnSpPr>
            <a:cxnSpLocks/>
            <a:stCxn id="83" idx="3"/>
            <a:endCxn id="91" idx="1"/>
          </p:cNvCxnSpPr>
          <p:nvPr/>
        </p:nvCxnSpPr>
        <p:spPr>
          <a:xfrm flipV="1">
            <a:off x="1304302" y="1951936"/>
            <a:ext cx="771281" cy="5595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AB24DB8-C216-7DAD-B647-C51801C6DD36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>
            <a:off x="1304302" y="2511502"/>
            <a:ext cx="771281" cy="9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AF36FD5-F9A9-2CAC-9954-CD51217BC527}"/>
              </a:ext>
            </a:extLst>
          </p:cNvPr>
          <p:cNvSpPr txBox="1"/>
          <p:nvPr/>
        </p:nvSpPr>
        <p:spPr>
          <a:xfrm>
            <a:off x="2635798" y="1339301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== 1.0</a:t>
            </a:r>
            <a:endParaRPr lang="en-CA" sz="10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2153AF-35D7-E8EA-F917-C0A2E39B2DE1}"/>
              </a:ext>
            </a:extLst>
          </p:cNvPr>
          <p:cNvSpPr txBox="1"/>
          <p:nvPr/>
        </p:nvSpPr>
        <p:spPr>
          <a:xfrm>
            <a:off x="2635798" y="1837589"/>
            <a:ext cx="12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NW1 x CNW1</a:t>
            </a:r>
            <a:endParaRPr lang="en-CA" sz="1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8B70F03-BCC2-E09A-0129-3FE92EA1012D}"/>
              </a:ext>
            </a:extLst>
          </p:cNvPr>
          <p:cNvSpPr txBox="1"/>
          <p:nvPr/>
        </p:nvSpPr>
        <p:spPr>
          <a:xfrm>
            <a:off x="2635798" y="2347395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(1 – NW1) x CNW1 </a:t>
            </a:r>
            <a:endParaRPr lang="en-CA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005DD3-2EBE-35B1-5580-7FD7430FA434}"/>
              </a:ext>
            </a:extLst>
          </p:cNvPr>
          <p:cNvSpPr/>
          <p:nvPr/>
        </p:nvSpPr>
        <p:spPr>
          <a:xfrm>
            <a:off x="6769554" y="2796085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/>
              <a:t>LP 1</a:t>
            </a:r>
            <a:endParaRPr lang="en-CA" sz="1000" b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9D1551-91DF-7FCC-71EF-13DBFB7C17E4}"/>
              </a:ext>
            </a:extLst>
          </p:cNvPr>
          <p:cNvSpPr/>
          <p:nvPr/>
        </p:nvSpPr>
        <p:spPr>
          <a:xfrm>
            <a:off x="6769554" y="336228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/>
              <a:t>LP 2</a:t>
            </a:r>
            <a:endParaRPr lang="en-CA" sz="10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DA7D7AF-595B-2DC2-4292-D1DF1421E706}"/>
              </a:ext>
            </a:extLst>
          </p:cNvPr>
          <p:cNvSpPr/>
          <p:nvPr/>
        </p:nvSpPr>
        <p:spPr>
          <a:xfrm>
            <a:off x="6769554" y="3928481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/>
              <a:t>LP 3</a:t>
            </a:r>
            <a:endParaRPr lang="en-CA" sz="10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F3FE4D-43E5-2776-C999-A3E541C07025}"/>
              </a:ext>
            </a:extLst>
          </p:cNvPr>
          <p:cNvSpPr/>
          <p:nvPr/>
        </p:nvSpPr>
        <p:spPr>
          <a:xfrm>
            <a:off x="6769554" y="449762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/>
              <a:t>LP 4</a:t>
            </a:r>
            <a:endParaRPr lang="en-CA" sz="1000" b="1" dirty="0"/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5AF6A154-B4CA-CD1C-85DA-E59563C761D9}"/>
              </a:ext>
            </a:extLst>
          </p:cNvPr>
          <p:cNvSpPr/>
          <p:nvPr/>
        </p:nvSpPr>
        <p:spPr>
          <a:xfrm>
            <a:off x="3614548" y="2796085"/>
            <a:ext cx="356412" cy="2270706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111" name="Double Bracket 110">
            <a:extLst>
              <a:ext uri="{FF2B5EF4-FFF2-40B4-BE49-F238E27FC236}">
                <a16:creationId xmlns:a16="http://schemas.microsoft.com/office/drawing/2014/main" id="{472FB8D7-09BB-2D9F-0C9D-3DF9470AFD99}"/>
              </a:ext>
            </a:extLst>
          </p:cNvPr>
          <p:cNvSpPr/>
          <p:nvPr/>
        </p:nvSpPr>
        <p:spPr>
          <a:xfrm>
            <a:off x="4270493" y="2683926"/>
            <a:ext cx="1466262" cy="250232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112" name="Double Bracket 111">
            <a:extLst>
              <a:ext uri="{FF2B5EF4-FFF2-40B4-BE49-F238E27FC236}">
                <a16:creationId xmlns:a16="http://schemas.microsoft.com/office/drawing/2014/main" id="{39295AAA-3DDF-AE60-79F5-9FFFA359D6ED}"/>
              </a:ext>
            </a:extLst>
          </p:cNvPr>
          <p:cNvSpPr/>
          <p:nvPr/>
        </p:nvSpPr>
        <p:spPr>
          <a:xfrm>
            <a:off x="6321006" y="2683926"/>
            <a:ext cx="1466262" cy="250232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90CCF2-4DAB-0D5C-09F0-85805EFE5DE3}"/>
              </a:ext>
            </a:extLst>
          </p:cNvPr>
          <p:cNvSpPr txBox="1"/>
          <p:nvPr/>
        </p:nvSpPr>
        <p:spPr>
          <a:xfrm>
            <a:off x="5887618" y="3771623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/>
              <a:t>x</a:t>
            </a:r>
            <a:endParaRPr lang="en-CA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05A13F9-6873-E8E2-8052-36C66F4148A0}"/>
              </a:ext>
            </a:extLst>
          </p:cNvPr>
          <p:cNvSpPr txBox="1"/>
          <p:nvPr/>
        </p:nvSpPr>
        <p:spPr>
          <a:xfrm>
            <a:off x="7938132" y="3771623"/>
            <a:ext cx="968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/>
              <a:t>=   </a:t>
            </a:r>
            <a:r>
              <a:rPr lang="fr-CA" sz="1400" b="1" dirty="0" err="1"/>
              <a:t>pred</a:t>
            </a:r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69243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Soft Node Weights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93BB6-B077-E818-97DD-317EA1360D9C}"/>
              </a:ext>
            </a:extLst>
          </p:cNvPr>
          <p:cNvSpPr txBox="1"/>
          <p:nvPr/>
        </p:nvSpPr>
        <p:spPr>
          <a:xfrm>
            <a:off x="281616" y="3241055"/>
            <a:ext cx="8233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latin typeface="Montserrat SemiBold" panose="00000700000000000000" pitchFamily="2" charset="0"/>
              </a:rPr>
              <a:t>Differentiable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node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weights</a:t>
            </a:r>
            <a:r>
              <a:rPr lang="fr-CA" dirty="0">
                <a:latin typeface="Montserrat SemiBold" panose="00000700000000000000" pitchFamily="2" charset="0"/>
              </a:rPr>
              <a:t> are </a:t>
            </a:r>
            <a:r>
              <a:rPr lang="fr-CA" dirty="0" err="1">
                <a:latin typeface="Montserrat SemiBold" panose="00000700000000000000" pitchFamily="2" charset="0"/>
              </a:rPr>
              <a:t>derived</a:t>
            </a:r>
            <a:r>
              <a:rPr lang="fr-CA" dirty="0">
                <a:latin typeface="Montserrat SemiBold" panose="00000700000000000000" pitchFamily="2" charset="0"/>
              </a:rPr>
              <a:t> by </a:t>
            </a:r>
            <a:r>
              <a:rPr lang="fr-CA" dirty="0" err="1">
                <a:latin typeface="Montserrat SemiBold" panose="00000700000000000000" pitchFamily="2" charset="0"/>
              </a:rPr>
              <a:t>emulating</a:t>
            </a:r>
            <a:r>
              <a:rPr lang="fr-CA" dirty="0">
                <a:latin typeface="Montserrat SemiBold" panose="00000700000000000000" pitchFamily="2" charset="0"/>
              </a:rPr>
              <a:t> the </a:t>
            </a:r>
            <a:r>
              <a:rPr lang="fr-CA" dirty="0" err="1">
                <a:latin typeface="Montserrat SemiBold" panose="00000700000000000000" pitchFamily="2" charset="0"/>
              </a:rPr>
              <a:t>two-steps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procedure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found</a:t>
            </a:r>
            <a:r>
              <a:rPr lang="fr-CA" dirty="0">
                <a:latin typeface="Montserrat SemiBold" panose="00000700000000000000" pitchFamily="2" charset="0"/>
              </a:rPr>
              <a:t> in </a:t>
            </a:r>
            <a:r>
              <a:rPr lang="fr-CA" dirty="0" err="1">
                <a:latin typeface="Montserrat SemiBold" panose="00000700000000000000" pitchFamily="2" charset="0"/>
              </a:rPr>
              <a:t>classical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binary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trees</a:t>
            </a:r>
            <a:r>
              <a:rPr lang="fr-CA" dirty="0">
                <a:latin typeface="Montserrat SemiBold" panose="00000700000000000000" pitchFamily="2" charset="0"/>
              </a:rPr>
              <a:t>:</a:t>
            </a:r>
          </a:p>
          <a:p>
            <a:endParaRPr lang="en-CA" sz="16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latin typeface="Montserrat SemiBold" panose="00000700000000000000" pitchFamily="2" charset="0"/>
              </a:rPr>
              <a:t>Select a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panose="00000500000000000000" pitchFamily="2" charset="0"/>
              </a:rPr>
              <a:t>dot product of (normalized) features with learnable weights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panose="00000500000000000000" pitchFamily="2" charset="0"/>
              </a:rPr>
              <a:t>Results in a linear reprojection of the features, not a hard single feature selection which wouldn’t be differentiable</a:t>
            </a:r>
          </a:p>
          <a:p>
            <a:pPr lvl="2"/>
            <a:endParaRPr lang="en-CA" sz="16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latin typeface="Montserrat SemiBold" panose="00000700000000000000" pitchFamily="2" charset="0"/>
              </a:rPr>
              <a:t>Select a threshold for that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panose="00000500000000000000" pitchFamily="2" charset="0"/>
              </a:rPr>
              <a:t>Apply a sigmoid activation following the addition of a bias to the above feature reprojection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77387-B74A-4201-3D4B-3380BEE99F93}"/>
              </a:ext>
            </a:extLst>
          </p:cNvPr>
          <p:cNvSpPr/>
          <p:nvPr/>
        </p:nvSpPr>
        <p:spPr>
          <a:xfrm>
            <a:off x="3819802" y="1705409"/>
            <a:ext cx="569167" cy="5691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bg1"/>
                </a:solidFill>
              </a:rPr>
              <a:t>Feat 1</a:t>
            </a:r>
            <a:endParaRPr lang="en-CA" sz="1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92A4C0-1873-8AFC-EC3F-43EE05D0DD03}"/>
              </a:ext>
            </a:extLst>
          </p:cNvPr>
          <p:cNvSpPr/>
          <p:nvPr/>
        </p:nvSpPr>
        <p:spPr>
          <a:xfrm>
            <a:off x="3819801" y="2273716"/>
            <a:ext cx="569167" cy="5691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bg1"/>
                </a:solidFill>
              </a:rPr>
              <a:t>Feat 2</a:t>
            </a:r>
            <a:endParaRPr lang="en-CA" sz="1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DFC797-2500-356D-B67E-8AC691BF3D7A}"/>
              </a:ext>
            </a:extLst>
          </p:cNvPr>
          <p:cNvSpPr/>
          <p:nvPr/>
        </p:nvSpPr>
        <p:spPr>
          <a:xfrm>
            <a:off x="2161984" y="19899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bg1"/>
                </a:solidFill>
              </a:rPr>
              <a:t>W1</a:t>
            </a:r>
            <a:endParaRPr lang="en-CA" sz="1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F00E72-4478-ED85-505E-0B63509AA696}"/>
              </a:ext>
            </a:extLst>
          </p:cNvPr>
          <p:cNvSpPr/>
          <p:nvPr/>
        </p:nvSpPr>
        <p:spPr>
          <a:xfrm>
            <a:off x="2731151" y="19899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bg1"/>
                </a:solidFill>
              </a:rPr>
              <a:t>W2</a:t>
            </a:r>
            <a:endParaRPr lang="en-CA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0A6625-2243-2279-F6A4-A8601DDBA903}"/>
              </a:ext>
            </a:extLst>
          </p:cNvPr>
          <p:cNvSpPr txBox="1"/>
          <p:nvPr/>
        </p:nvSpPr>
        <p:spPr>
          <a:xfrm>
            <a:off x="3418798" y="2119827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/>
              <a:t>x</a:t>
            </a:r>
            <a:endParaRPr lang="en-CA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F3C7BA-C091-98ED-019C-4573C1C5FE42}"/>
              </a:ext>
            </a:extLst>
          </p:cNvPr>
          <p:cNvSpPr txBox="1"/>
          <p:nvPr/>
        </p:nvSpPr>
        <p:spPr>
          <a:xfrm>
            <a:off x="4507065" y="2119827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/>
              <a:t>+</a:t>
            </a:r>
            <a:endParaRPr lang="en-CA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0BB5AA-9133-3C1A-BD57-FB96E29E13E3}"/>
              </a:ext>
            </a:extLst>
          </p:cNvPr>
          <p:cNvSpPr/>
          <p:nvPr/>
        </p:nvSpPr>
        <p:spPr>
          <a:xfrm>
            <a:off x="4853599" y="1989992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 err="1">
                <a:solidFill>
                  <a:schemeClr val="tx1"/>
                </a:solidFill>
              </a:rPr>
              <a:t>bias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C1099-2F8C-8A2E-10B4-0636BE4A592C}"/>
              </a:ext>
            </a:extLst>
          </p:cNvPr>
          <p:cNvSpPr txBox="1"/>
          <p:nvPr/>
        </p:nvSpPr>
        <p:spPr>
          <a:xfrm>
            <a:off x="5776327" y="2119825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/>
              <a:t>=</a:t>
            </a:r>
            <a:endParaRPr lang="en-CA" sz="1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5BCF40-9FE4-8F51-DA71-91C79E8BB38F}"/>
              </a:ext>
            </a:extLst>
          </p:cNvPr>
          <p:cNvSpPr/>
          <p:nvPr/>
        </p:nvSpPr>
        <p:spPr>
          <a:xfrm>
            <a:off x="6122861" y="198999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NW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5CBFAD35-0C37-6DB2-8253-08DF8FEF92F8}"/>
              </a:ext>
            </a:extLst>
          </p:cNvPr>
          <p:cNvSpPr/>
          <p:nvPr/>
        </p:nvSpPr>
        <p:spPr>
          <a:xfrm>
            <a:off x="5486776" y="1704977"/>
            <a:ext cx="225541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B91918C-C06E-8317-9026-2D9DBBBDB7B0}"/>
              </a:ext>
            </a:extLst>
          </p:cNvPr>
          <p:cNvSpPr/>
          <p:nvPr/>
        </p:nvSpPr>
        <p:spPr>
          <a:xfrm flipH="1">
            <a:off x="1866898" y="1705409"/>
            <a:ext cx="252530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28707-6F54-DA17-B5AB-74A84515C540}"/>
              </a:ext>
            </a:extLst>
          </p:cNvPr>
          <p:cNvSpPr txBox="1"/>
          <p:nvPr/>
        </p:nvSpPr>
        <p:spPr>
          <a:xfrm>
            <a:off x="1014485" y="2119826"/>
            <a:ext cx="80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/>
              <a:t>sigmoid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4862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NeuroTree</a:t>
            </a:r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Structure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997E8D-46A9-E0CD-394F-42660ABAF591}"/>
              </a:ext>
            </a:extLst>
          </p:cNvPr>
          <p:cNvSpPr/>
          <p:nvPr/>
        </p:nvSpPr>
        <p:spPr>
          <a:xfrm>
            <a:off x="1056178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F1N1T1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AC8CDE-CB44-F8D8-EEB2-076FB15F3492}"/>
              </a:ext>
            </a:extLst>
          </p:cNvPr>
          <p:cNvSpPr/>
          <p:nvPr/>
        </p:nvSpPr>
        <p:spPr>
          <a:xfrm>
            <a:off x="1056179" y="226102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F2N1T1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D8BFF7-5A73-30C1-1609-B8C1EEB07FC1}"/>
              </a:ext>
            </a:extLst>
          </p:cNvPr>
          <p:cNvSpPr/>
          <p:nvPr/>
        </p:nvSpPr>
        <p:spPr>
          <a:xfrm>
            <a:off x="2188875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F1N3T1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4152389-26B2-9DC7-EFF7-B403DC9C7F93}"/>
              </a:ext>
            </a:extLst>
          </p:cNvPr>
          <p:cNvSpPr/>
          <p:nvPr/>
        </p:nvSpPr>
        <p:spPr>
          <a:xfrm rot="10800000">
            <a:off x="832187" y="1696178"/>
            <a:ext cx="222795" cy="1117618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0074B1-384B-886B-EB38-F911416C5D48}"/>
              </a:ext>
            </a:extLst>
          </p:cNvPr>
          <p:cNvSpPr/>
          <p:nvPr/>
        </p:nvSpPr>
        <p:spPr>
          <a:xfrm>
            <a:off x="1625345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F1N2T1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2B3140-D4FA-725B-7308-A5D85B0E77A6}"/>
              </a:ext>
            </a:extLst>
          </p:cNvPr>
          <p:cNvSpPr/>
          <p:nvPr/>
        </p:nvSpPr>
        <p:spPr>
          <a:xfrm>
            <a:off x="1625346" y="226102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F2N2T1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A46C13-6725-3123-8DA7-95F9BCC34280}"/>
              </a:ext>
            </a:extLst>
          </p:cNvPr>
          <p:cNvSpPr/>
          <p:nvPr/>
        </p:nvSpPr>
        <p:spPr>
          <a:xfrm>
            <a:off x="2758042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F1N1T2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6843EA-CD41-F59B-16A3-D97F797417A3}"/>
              </a:ext>
            </a:extLst>
          </p:cNvPr>
          <p:cNvSpPr/>
          <p:nvPr/>
        </p:nvSpPr>
        <p:spPr>
          <a:xfrm>
            <a:off x="2188875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F2N3T1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AA5899-3B91-FA8F-C10A-B76109F5114C}"/>
              </a:ext>
            </a:extLst>
          </p:cNvPr>
          <p:cNvSpPr/>
          <p:nvPr/>
        </p:nvSpPr>
        <p:spPr>
          <a:xfrm>
            <a:off x="2758041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F2N1T2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806C958-07C5-BC78-1757-011C7B57EB0E}"/>
              </a:ext>
            </a:extLst>
          </p:cNvPr>
          <p:cNvSpPr/>
          <p:nvPr/>
        </p:nvSpPr>
        <p:spPr>
          <a:xfrm>
            <a:off x="3321570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F1N2T2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39EBB3-EB77-EEC0-9BC8-044498AE1A1D}"/>
              </a:ext>
            </a:extLst>
          </p:cNvPr>
          <p:cNvSpPr/>
          <p:nvPr/>
        </p:nvSpPr>
        <p:spPr>
          <a:xfrm>
            <a:off x="3890737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F1N3T2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FCDFF32-9111-7D98-F5EF-8D28B0B8CF49}"/>
              </a:ext>
            </a:extLst>
          </p:cNvPr>
          <p:cNvSpPr/>
          <p:nvPr/>
        </p:nvSpPr>
        <p:spPr>
          <a:xfrm>
            <a:off x="3321570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F2N2T2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A59C45-5550-1621-A338-5877011E4F90}"/>
              </a:ext>
            </a:extLst>
          </p:cNvPr>
          <p:cNvSpPr/>
          <p:nvPr/>
        </p:nvSpPr>
        <p:spPr>
          <a:xfrm>
            <a:off x="3890736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F2N3T2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FAC0972B-E658-0252-24C2-424E91AC5CCC}"/>
              </a:ext>
            </a:extLst>
          </p:cNvPr>
          <p:cNvSpPr/>
          <p:nvPr/>
        </p:nvSpPr>
        <p:spPr>
          <a:xfrm rot="16200000">
            <a:off x="1808814" y="741590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E636E0-42F0-F167-FC6A-3CC19FD2BA79}"/>
              </a:ext>
            </a:extLst>
          </p:cNvPr>
          <p:cNvSpPr/>
          <p:nvPr/>
        </p:nvSpPr>
        <p:spPr>
          <a:xfrm>
            <a:off x="1056178" y="3398859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N1T1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4BA45F-86D0-E2C7-79B9-C06813F5D741}"/>
              </a:ext>
            </a:extLst>
          </p:cNvPr>
          <p:cNvSpPr/>
          <p:nvPr/>
        </p:nvSpPr>
        <p:spPr>
          <a:xfrm>
            <a:off x="1625345" y="3398859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N2T1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777B69-8DF0-FE4C-F6C7-EB6CA01B6346}"/>
              </a:ext>
            </a:extLst>
          </p:cNvPr>
          <p:cNvSpPr/>
          <p:nvPr/>
        </p:nvSpPr>
        <p:spPr>
          <a:xfrm>
            <a:off x="2188874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N3T1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7C78FA-BA6D-BC09-9496-2E232C3F279D}"/>
              </a:ext>
            </a:extLst>
          </p:cNvPr>
          <p:cNvSpPr/>
          <p:nvPr/>
        </p:nvSpPr>
        <p:spPr>
          <a:xfrm>
            <a:off x="2758040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N3T1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D9D04A-B367-99B8-28CF-0ACD2EDEB6EF}"/>
              </a:ext>
            </a:extLst>
          </p:cNvPr>
          <p:cNvSpPr/>
          <p:nvPr/>
        </p:nvSpPr>
        <p:spPr>
          <a:xfrm>
            <a:off x="3321569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N3T1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786E92-64AE-F36F-D03F-659FFE63F0DE}"/>
              </a:ext>
            </a:extLst>
          </p:cNvPr>
          <p:cNvSpPr/>
          <p:nvPr/>
        </p:nvSpPr>
        <p:spPr>
          <a:xfrm>
            <a:off x="3890735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N3T1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EFD49BEC-524D-2ECD-BF35-8CD6F9F3939E}"/>
              </a:ext>
            </a:extLst>
          </p:cNvPr>
          <p:cNvSpPr/>
          <p:nvPr/>
        </p:nvSpPr>
        <p:spPr>
          <a:xfrm rot="10800000">
            <a:off x="832187" y="3393307"/>
            <a:ext cx="222794" cy="56916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C4D4EEC-0851-1B70-5A3E-7E8A12E79CD5}"/>
              </a:ext>
            </a:extLst>
          </p:cNvPr>
          <p:cNvSpPr/>
          <p:nvPr/>
        </p:nvSpPr>
        <p:spPr>
          <a:xfrm>
            <a:off x="1048602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P1L1T1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57ED7FB-6181-9E67-C0B0-79A78FD019C9}"/>
              </a:ext>
            </a:extLst>
          </p:cNvPr>
          <p:cNvSpPr/>
          <p:nvPr/>
        </p:nvSpPr>
        <p:spPr>
          <a:xfrm>
            <a:off x="1048603" y="508079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P2L1T1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C51BF5-FA44-2E3C-26AE-E1BC53AF3FC8}"/>
              </a:ext>
            </a:extLst>
          </p:cNvPr>
          <p:cNvSpPr/>
          <p:nvPr/>
        </p:nvSpPr>
        <p:spPr>
          <a:xfrm>
            <a:off x="2181299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P1L3T1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558A723F-0AEF-766B-2631-353E6599D026}"/>
              </a:ext>
            </a:extLst>
          </p:cNvPr>
          <p:cNvSpPr/>
          <p:nvPr/>
        </p:nvSpPr>
        <p:spPr>
          <a:xfrm rot="10800000">
            <a:off x="826496" y="4531999"/>
            <a:ext cx="229681" cy="1092051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7C2DC63-6F22-D262-3987-4FCDD3A7D3F6}"/>
              </a:ext>
            </a:extLst>
          </p:cNvPr>
          <p:cNvSpPr/>
          <p:nvPr/>
        </p:nvSpPr>
        <p:spPr>
          <a:xfrm>
            <a:off x="1617769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P1L2T1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84ED0EC-D619-EB49-7158-A9953A5A4E89}"/>
              </a:ext>
            </a:extLst>
          </p:cNvPr>
          <p:cNvSpPr/>
          <p:nvPr/>
        </p:nvSpPr>
        <p:spPr>
          <a:xfrm>
            <a:off x="1617770" y="508079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P2L2T1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217D3D-7FCD-CD52-E06A-1A0F3B57BCA6}"/>
              </a:ext>
            </a:extLst>
          </p:cNvPr>
          <p:cNvSpPr/>
          <p:nvPr/>
        </p:nvSpPr>
        <p:spPr>
          <a:xfrm>
            <a:off x="2750466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P1L4T1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118A97-15D3-3470-0223-C238BC45BE86}"/>
              </a:ext>
            </a:extLst>
          </p:cNvPr>
          <p:cNvSpPr/>
          <p:nvPr/>
        </p:nvSpPr>
        <p:spPr>
          <a:xfrm>
            <a:off x="2181299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P2L3T1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7124DC0-CF52-1DBA-0BC3-7E521BE7B6D4}"/>
              </a:ext>
            </a:extLst>
          </p:cNvPr>
          <p:cNvSpPr/>
          <p:nvPr/>
        </p:nvSpPr>
        <p:spPr>
          <a:xfrm>
            <a:off x="2750465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P2L4T1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0572FE3-1E61-73B4-9198-858E1BF81535}"/>
              </a:ext>
            </a:extLst>
          </p:cNvPr>
          <p:cNvSpPr/>
          <p:nvPr/>
        </p:nvSpPr>
        <p:spPr>
          <a:xfrm>
            <a:off x="3313994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P1L1T2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E49F7C-B661-19E0-0F84-BFD6C6A6D249}"/>
              </a:ext>
            </a:extLst>
          </p:cNvPr>
          <p:cNvSpPr/>
          <p:nvPr/>
        </p:nvSpPr>
        <p:spPr>
          <a:xfrm>
            <a:off x="3883161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P1L2T2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F4F73-C446-C1F9-648D-753C6B6AF1F7}"/>
              </a:ext>
            </a:extLst>
          </p:cNvPr>
          <p:cNvSpPr/>
          <p:nvPr/>
        </p:nvSpPr>
        <p:spPr>
          <a:xfrm>
            <a:off x="3313994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P2L1T2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C2381D-184D-F82C-8E10-A392A5305071}"/>
              </a:ext>
            </a:extLst>
          </p:cNvPr>
          <p:cNvSpPr/>
          <p:nvPr/>
        </p:nvSpPr>
        <p:spPr>
          <a:xfrm>
            <a:off x="3883160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P2L2T2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993C9555-D35D-830D-5DE5-709ED1EEA994}"/>
              </a:ext>
            </a:extLst>
          </p:cNvPr>
          <p:cNvSpPr/>
          <p:nvPr/>
        </p:nvSpPr>
        <p:spPr>
          <a:xfrm rot="16200000">
            <a:off x="2072934" y="3290936"/>
            <a:ext cx="223110" cy="2259015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F3BA932E-F5B8-1C77-E528-86E993F65DEC}"/>
              </a:ext>
            </a:extLst>
          </p:cNvPr>
          <p:cNvSpPr/>
          <p:nvPr/>
        </p:nvSpPr>
        <p:spPr>
          <a:xfrm>
            <a:off x="4446688" y="1706980"/>
            <a:ext cx="202120" cy="548116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F352D3-A1C6-61C1-5F8D-B63EC1F7BA23}"/>
              </a:ext>
            </a:extLst>
          </p:cNvPr>
          <p:cNvSpPr txBox="1"/>
          <p:nvPr/>
        </p:nvSpPr>
        <p:spPr>
          <a:xfrm>
            <a:off x="1134321" y="1244155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Tree</a:t>
            </a:r>
            <a:r>
              <a:rPr lang="fr-CA" sz="1200" b="1" dirty="0"/>
              <a:t> 1</a:t>
            </a:r>
            <a:endParaRPr lang="en-CA" sz="12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E06379-808D-4874-E1FB-17DB95618217}"/>
              </a:ext>
            </a:extLst>
          </p:cNvPr>
          <p:cNvSpPr txBox="1"/>
          <p:nvPr/>
        </p:nvSpPr>
        <p:spPr>
          <a:xfrm rot="16200000">
            <a:off x="44573" y="2058414"/>
            <a:ext cx="138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/>
              <a:t>Node </a:t>
            </a:r>
            <a:r>
              <a:rPr lang="fr-CA" sz="1200" b="1" dirty="0" err="1"/>
              <a:t>Weights</a:t>
            </a:r>
            <a:endParaRPr lang="en-CA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B04B35-FD0E-EFEA-BEFB-EEC684811CFE}"/>
              </a:ext>
            </a:extLst>
          </p:cNvPr>
          <p:cNvSpPr txBox="1"/>
          <p:nvPr/>
        </p:nvSpPr>
        <p:spPr>
          <a:xfrm rot="16200000">
            <a:off x="174891" y="3503001"/>
            <a:ext cx="108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/>
              <a:t>Node </a:t>
            </a:r>
            <a:r>
              <a:rPr lang="fr-CA" sz="1200" b="1" dirty="0" err="1"/>
              <a:t>Biases</a:t>
            </a:r>
            <a:endParaRPr lang="en-CA" sz="12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1244EF-FD76-33D7-46AF-4B6C14E5A23E}"/>
              </a:ext>
            </a:extLst>
          </p:cNvPr>
          <p:cNvSpPr txBox="1"/>
          <p:nvPr/>
        </p:nvSpPr>
        <p:spPr>
          <a:xfrm rot="16200000">
            <a:off x="21455" y="4941951"/>
            <a:ext cx="138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Leaf</a:t>
            </a:r>
            <a:r>
              <a:rPr lang="fr-CA" sz="1200" b="1" dirty="0"/>
              <a:t> </a:t>
            </a:r>
            <a:r>
              <a:rPr lang="fr-CA" sz="1200" b="1" dirty="0" err="1"/>
              <a:t>Predictions</a:t>
            </a:r>
            <a:endParaRPr lang="en-CA" sz="1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360A67-50F9-1506-57CE-328EF84BF3B1}"/>
              </a:ext>
            </a:extLst>
          </p:cNvPr>
          <p:cNvSpPr/>
          <p:nvPr/>
        </p:nvSpPr>
        <p:spPr>
          <a:xfrm>
            <a:off x="4446688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P1L3T2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631BA73-B2A5-F4B0-FC01-DC78E073A5E0}"/>
              </a:ext>
            </a:extLst>
          </p:cNvPr>
          <p:cNvSpPr/>
          <p:nvPr/>
        </p:nvSpPr>
        <p:spPr>
          <a:xfrm>
            <a:off x="5015855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P1L4T2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773249-B1A3-1E14-3BAB-03537550BCEF}"/>
              </a:ext>
            </a:extLst>
          </p:cNvPr>
          <p:cNvSpPr/>
          <p:nvPr/>
        </p:nvSpPr>
        <p:spPr>
          <a:xfrm>
            <a:off x="4446688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P2L3T2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04AA3F-05D3-E385-F03B-AD9FC831791D}"/>
              </a:ext>
            </a:extLst>
          </p:cNvPr>
          <p:cNvSpPr/>
          <p:nvPr/>
        </p:nvSpPr>
        <p:spPr>
          <a:xfrm>
            <a:off x="5015854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P2L4T2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D59BC8-C9A2-4870-A6A4-77DAEC393BB6}"/>
              </a:ext>
            </a:extLst>
          </p:cNvPr>
          <p:cNvSpPr txBox="1"/>
          <p:nvPr/>
        </p:nvSpPr>
        <p:spPr>
          <a:xfrm rot="5400000">
            <a:off x="4361409" y="1837694"/>
            <a:ext cx="851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Feature</a:t>
            </a:r>
            <a:r>
              <a:rPr lang="fr-CA" sz="1200" b="1" dirty="0"/>
              <a:t> 1</a:t>
            </a:r>
            <a:endParaRPr lang="en-CA" sz="1200" b="1" dirty="0"/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3E4F3C47-ED22-C18C-8C72-C835D2F96580}"/>
              </a:ext>
            </a:extLst>
          </p:cNvPr>
          <p:cNvSpPr/>
          <p:nvPr/>
        </p:nvSpPr>
        <p:spPr>
          <a:xfrm rot="16200000">
            <a:off x="1808814" y="2446204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402759-13CC-2CC0-74E5-FE30EB9ABD97}"/>
              </a:ext>
            </a:extLst>
          </p:cNvPr>
          <p:cNvSpPr txBox="1"/>
          <p:nvPr/>
        </p:nvSpPr>
        <p:spPr>
          <a:xfrm>
            <a:off x="1134321" y="2948769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Tree</a:t>
            </a:r>
            <a:r>
              <a:rPr lang="fr-CA" sz="1200" b="1" dirty="0"/>
              <a:t> 1</a:t>
            </a:r>
            <a:endParaRPr lang="en-CA" sz="12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F540BA-527A-5695-03F3-BAE783A1C103}"/>
              </a:ext>
            </a:extLst>
          </p:cNvPr>
          <p:cNvSpPr txBox="1"/>
          <p:nvPr/>
        </p:nvSpPr>
        <p:spPr>
          <a:xfrm>
            <a:off x="1413266" y="4088550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Tree</a:t>
            </a:r>
            <a:r>
              <a:rPr lang="fr-CA" sz="1200" b="1" dirty="0"/>
              <a:t> 1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160534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Computing Node and Leaf Weights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0" y="1919236"/>
            <a:ext cx="9144000" cy="3539430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leaf_weights</a:t>
            </a:r>
            <a:r>
              <a:rPr lang="en-CA" sz="1400" b="0" dirty="0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!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ones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eltype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)[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]...)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batch in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axes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tree in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axes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[i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(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-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@views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:,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return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8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NeuroTreeModels.jl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latin typeface="Montserrat" panose="00000500000000000000" pitchFamily="2" charset="0"/>
              </a:rPr>
              <a:t>Recipes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dirty="0" err="1">
                <a:latin typeface="Montserrat" panose="00000500000000000000" pitchFamily="2" charset="0"/>
              </a:rPr>
              <a:t>build</a:t>
            </a:r>
            <a:r>
              <a:rPr lang="fr-CA" dirty="0">
                <a:latin typeface="Montserrat" panose="00000500000000000000" pitchFamily="2" charset="0"/>
              </a:rPr>
              <a:t> (Flux) </a:t>
            </a:r>
            <a:r>
              <a:rPr lang="fr-CA" dirty="0" err="1">
                <a:latin typeface="Montserrat" panose="00000500000000000000" pitchFamily="2" charset="0"/>
              </a:rPr>
              <a:t>models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with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NeuroTree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operator</a:t>
            </a:r>
            <a:r>
              <a:rPr lang="fr-CA" dirty="0">
                <a:latin typeface="Montserrat" panose="00000500000000000000" pitchFamily="2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90F84-F859-5674-2E92-45F224A36E2B}"/>
              </a:ext>
            </a:extLst>
          </p:cNvPr>
          <p:cNvSpPr txBox="1"/>
          <p:nvPr/>
        </p:nvSpPr>
        <p:spPr>
          <a:xfrm>
            <a:off x="1" y="1960462"/>
            <a:ext cx="9143999" cy="3508653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 = </a:t>
            </a:r>
          </a:p>
          <a:p>
            <a:r>
              <a:rPr lang="en-CA" sz="16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BatchNorm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	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outsize; depth=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config.depth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ntrees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=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config.ntrees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</a:t>
            </a:r>
            <a:endParaRPr lang="en-CA" sz="1600" dirty="0">
              <a:solidFill>
                <a:srgbClr val="ABB2BF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)</a:t>
            </a:r>
          </a:p>
          <a:p>
            <a:endParaRPr lang="en-CA" sz="16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 = </a:t>
            </a:r>
          </a:p>
          <a:p>
            <a:r>
              <a:rPr lang="en-CA" sz="16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BatchNorm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	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SkipConnexion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+),</a:t>
            </a: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Dense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outsize)</a:t>
            </a: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31249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Montserrat" panose="00000500000000000000" pitchFamily="2" charset="0"/>
              </a:rPr>
              <a:t>A simple, MLJ compatible, API for training and </a:t>
            </a:r>
            <a:r>
              <a:rPr lang="fr-CA" dirty="0" err="1">
                <a:latin typeface="Montserrat" panose="00000500000000000000" pitchFamily="2" charset="0"/>
              </a:rPr>
              <a:t>inference</a:t>
            </a:r>
            <a:endParaRPr lang="fr-CA" dirty="0"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90F84-F859-5674-2E92-45F224A36E2B}"/>
              </a:ext>
            </a:extLst>
          </p:cNvPr>
          <p:cNvSpPr txBox="1"/>
          <p:nvPr/>
        </p:nvSpPr>
        <p:spPr>
          <a:xfrm>
            <a:off x="0" y="1706524"/>
            <a:ext cx="9143999" cy="4462760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endParaRPr lang="en-CA" sz="1400" dirty="0">
              <a:solidFill>
                <a:srgbClr val="ABB2BF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 lvl="1"/>
            <a:r>
              <a:rPr lang="en-CA" sz="16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using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NeuroTreeModels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DataFrames</a:t>
            </a:r>
            <a:endParaRPr lang="en-CA" sz="16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 lvl="1"/>
            <a:b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config = 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NeuroTreeRegressor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loss = 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mse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nrounds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100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num_trees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16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depth = </a:t>
            </a:r>
            <a:r>
              <a:rPr lang="en-CA" sz="16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5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b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nobs,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1_000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5</a:t>
            </a:r>
            <a:endParaRPr lang="en-CA" sz="16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 lvl="1"/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DataFrame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randn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(nobs,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:auto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dtrain.y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rand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(nobs)</a:t>
            </a:r>
          </a:p>
          <a:p>
            <a:pPr lvl="1"/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feature_names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target_name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names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r"x</a:t>
            </a:r>
            <a:r>
              <a:rPr lang="en-CA" sz="1600" b="0" dirty="0">
                <a:solidFill>
                  <a:srgbClr val="E06C75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"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600" b="0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"y"</a:t>
            </a:r>
            <a:endParaRPr lang="en-CA" sz="16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 lvl="1"/>
            <a:b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 =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NeuroTreeModels.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fit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(config,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;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feature_names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target_name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p = 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49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35570</TotalTime>
  <Words>1180</Words>
  <Application>Microsoft Office PowerPoint</Application>
  <PresentationFormat>On-screen Show (4:3)</PresentationFormat>
  <Paragraphs>374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Montserrat</vt:lpstr>
      <vt:lpstr>Montserrat ExtraLight</vt:lpstr>
      <vt:lpstr>Montserrat SemiBold</vt:lpstr>
      <vt:lpstr>Office Theme</vt:lpstr>
      <vt:lpstr>PowerPoint Presentation</vt:lpstr>
      <vt:lpstr>Motivation</vt:lpstr>
      <vt:lpstr>Trees Basics</vt:lpstr>
      <vt:lpstr>Single Tree Overview</vt:lpstr>
      <vt:lpstr>Soft Node Weights</vt:lpstr>
      <vt:lpstr>NeuroTree Structure</vt:lpstr>
      <vt:lpstr>Computing Node and Leaf Weights</vt:lpstr>
      <vt:lpstr>NeuroTreeModels.jl</vt:lpstr>
      <vt:lpstr>API</vt:lpstr>
      <vt:lpstr>Benchmarks - Regression</vt:lpstr>
      <vt:lpstr>Benchmarks - Classification</vt:lpstr>
      <vt:lpstr>Benchmarks – Ranking (MSE)</vt:lpstr>
      <vt:lpstr>Signal Diversification</vt:lpstr>
      <vt:lpstr>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1171</cp:revision>
  <cp:lastPrinted>2023-12-05T15:07:40Z</cp:lastPrinted>
  <dcterms:created xsi:type="dcterms:W3CDTF">2019-12-19T22:50:01Z</dcterms:created>
  <dcterms:modified xsi:type="dcterms:W3CDTF">2024-07-07T21:58:52Z</dcterms:modified>
</cp:coreProperties>
</file>