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8" r:id="rId2"/>
    <p:sldMasterId id="2147483786" r:id="rId3"/>
    <p:sldMasterId id="2147483813" r:id="rId4"/>
    <p:sldMasterId id="2147483803" r:id="rId5"/>
  </p:sldMasterIdLst>
  <p:notesMasterIdLst>
    <p:notesMasterId r:id="rId40"/>
  </p:notesMasterIdLst>
  <p:handoutMasterIdLst>
    <p:handoutMasterId r:id="rId41"/>
  </p:handoutMasterIdLst>
  <p:sldIdLst>
    <p:sldId id="317" r:id="rId6"/>
    <p:sldId id="307" r:id="rId7"/>
    <p:sldId id="311" r:id="rId8"/>
    <p:sldId id="367" r:id="rId9"/>
    <p:sldId id="368" r:id="rId10"/>
    <p:sldId id="360" r:id="rId11"/>
    <p:sldId id="376" r:id="rId12"/>
    <p:sldId id="352" r:id="rId13"/>
    <p:sldId id="373" r:id="rId14"/>
    <p:sldId id="359" r:id="rId15"/>
    <p:sldId id="369" r:id="rId16"/>
    <p:sldId id="361" r:id="rId17"/>
    <p:sldId id="362" r:id="rId18"/>
    <p:sldId id="363" r:id="rId19"/>
    <p:sldId id="364" r:id="rId20"/>
    <p:sldId id="355" r:id="rId21"/>
    <p:sldId id="356" r:id="rId22"/>
    <p:sldId id="370" r:id="rId23"/>
    <p:sldId id="349" r:id="rId24"/>
    <p:sldId id="298" r:id="rId25"/>
    <p:sldId id="350" r:id="rId26"/>
    <p:sldId id="380" r:id="rId27"/>
    <p:sldId id="381" r:id="rId28"/>
    <p:sldId id="382" r:id="rId29"/>
    <p:sldId id="383" r:id="rId30"/>
    <p:sldId id="299" r:id="rId31"/>
    <p:sldId id="377" r:id="rId32"/>
    <p:sldId id="378" r:id="rId33"/>
    <p:sldId id="379" r:id="rId34"/>
    <p:sldId id="309" r:id="rId35"/>
    <p:sldId id="310" r:id="rId36"/>
    <p:sldId id="315" r:id="rId37"/>
    <p:sldId id="316" r:id="rId38"/>
    <p:sldId id="314" r:id="rId39"/>
  </p:sldIdLst>
  <p:sldSz cx="9144000" cy="6858000" type="screen4x3"/>
  <p:notesSz cx="6797675" cy="9928225"/>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067"/>
    <a:srgbClr val="00ADD3"/>
    <a:srgbClr val="8DC63F"/>
    <a:srgbClr val="FFFFFF"/>
    <a:srgbClr val="91C349"/>
    <a:srgbClr val="ACE0ED"/>
    <a:srgbClr val="00B6DE"/>
    <a:srgbClr val="A9DEE8"/>
    <a:srgbClr val="A97A84"/>
    <a:srgbClr val="003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438" autoAdjust="0"/>
  </p:normalViewPr>
  <p:slideViewPr>
    <p:cSldViewPr>
      <p:cViewPr varScale="1">
        <p:scale>
          <a:sx n="79" d="100"/>
          <a:sy n="79" d="100"/>
        </p:scale>
        <p:origin x="252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0CBC212-F8B5-4C2E-81E6-7E62664EE8E8}" type="datetimeFigureOut">
              <a:rPr lang="sv-SE" smtClean="0"/>
              <a:t>2016-08-24</a:t>
            </a:fld>
            <a:endParaRPr lang="sv-SE"/>
          </a:p>
        </p:txBody>
      </p:sp>
      <p:sp>
        <p:nvSpPr>
          <p:cNvPr id="4" name="Platshållare för sidfot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0D800D3A-9B3B-4CB6-8191-867E922FC66C}" type="slidenum">
              <a:rPr lang="sv-SE" smtClean="0"/>
              <a:t>‹#›</a:t>
            </a:fld>
            <a:endParaRPr lang="sv-SE"/>
          </a:p>
        </p:txBody>
      </p:sp>
    </p:spTree>
    <p:extLst>
      <p:ext uri="{BB962C8B-B14F-4D97-AF65-F5344CB8AC3E}">
        <p14:creationId xmlns:p14="http://schemas.microsoft.com/office/powerpoint/2010/main" val="921688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E49C2C0-97DA-499D-9E25-C813C9F39A10}" type="datetimeFigureOut">
              <a:rPr lang="nb-NO" smtClean="0"/>
              <a:pPr/>
              <a:t>24.08.2016</a:t>
            </a:fld>
            <a:endParaRPr lang="nb-NO"/>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579B03F-A892-4A67-8671-FE6AA3A6F0AE}" type="slidenum">
              <a:rPr lang="nb-NO" smtClean="0"/>
              <a:pPr/>
              <a:t>‹#›</a:t>
            </a:fld>
            <a:endParaRPr lang="nb-NO"/>
          </a:p>
        </p:txBody>
      </p:sp>
    </p:spTree>
    <p:extLst>
      <p:ext uri="{BB962C8B-B14F-4D97-AF65-F5344CB8AC3E}">
        <p14:creationId xmlns:p14="http://schemas.microsoft.com/office/powerpoint/2010/main" val="136222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defRPr/>
            </a:pPr>
            <a:r>
              <a:rPr lang="sv-SE" b="1" i="0" dirty="0"/>
              <a:t>Utbildning </a:t>
            </a:r>
            <a:r>
              <a:rPr lang="sv-SE" b="0" i="0" dirty="0"/>
              <a:t>för att förstå EyeDoc och kunna ta fram manus till blanketter/mallar som ska produceras</a:t>
            </a:r>
            <a:r>
              <a:rPr lang="sv-SE" b="0" i="0" baseline="0" dirty="0"/>
              <a:t> in i EyeDoc.</a:t>
            </a:r>
            <a:endParaRPr lang="sv-SE" b="0" i="0" dirty="0"/>
          </a:p>
          <a:p>
            <a:pPr>
              <a:defRPr/>
            </a:pPr>
            <a:endParaRPr lang="sv-SE" b="0" i="0" dirty="0"/>
          </a:p>
          <a:p>
            <a:pPr>
              <a:defRPr/>
            </a:pPr>
            <a:endParaRPr lang="sv-SE" b="1" i="0" dirty="0"/>
          </a:p>
          <a:p>
            <a:pPr>
              <a:defRPr/>
            </a:pPr>
            <a:r>
              <a:rPr lang="sv-SE" b="1" i="0" dirty="0"/>
              <a:t>Meningen med EyeDoc</a:t>
            </a:r>
          </a:p>
          <a:p>
            <a:pPr>
              <a:defRPr/>
            </a:pPr>
            <a:endParaRPr lang="sv-SE" i="1" dirty="0"/>
          </a:p>
          <a:p>
            <a:pPr>
              <a:defRPr/>
            </a:pPr>
            <a:r>
              <a:rPr lang="sv-SE" i="1" dirty="0"/>
              <a:t>Fånga, lagra och kommunicera strukturerad data på ett effektivt sätt med högre kvalitet. Detta sker med ordning och reda, versionshantering och att ett mänskligt öga ska kunna interagera med denna data samtidigt som den är tillgänglig för andra system.</a:t>
            </a:r>
          </a:p>
          <a:p>
            <a:pPr>
              <a:defRPr/>
            </a:pPr>
            <a:endParaRPr lang="sv-SE" i="1" dirty="0"/>
          </a:p>
          <a:p>
            <a:pPr>
              <a:defRPr/>
            </a:pPr>
            <a:r>
              <a:rPr lang="sv-SE" b="1" dirty="0"/>
              <a:t>Fokusområden:</a:t>
            </a:r>
          </a:p>
          <a:p>
            <a:pPr marL="634776" lvl="1" indent="-177736">
              <a:buFont typeface="Arial" panose="020B0604020202020204" pitchFamily="34" charset="0"/>
              <a:buChar char="•"/>
              <a:defRPr/>
            </a:pPr>
            <a:r>
              <a:rPr lang="sv-SE" dirty="0"/>
              <a:t>Digitala blanketter</a:t>
            </a:r>
          </a:p>
          <a:p>
            <a:pPr marL="634776" lvl="1" indent="-177736">
              <a:buFont typeface="Arial" panose="020B0604020202020204" pitchFamily="34" charset="0"/>
              <a:buChar char="•"/>
              <a:defRPr/>
            </a:pPr>
            <a:r>
              <a:rPr lang="sv-SE" dirty="0"/>
              <a:t>Brev/Faktura</a:t>
            </a:r>
          </a:p>
          <a:p>
            <a:pPr marL="634776" lvl="1" indent="-177736">
              <a:buFont typeface="Arial" panose="020B0604020202020204" pitchFamily="34" charset="0"/>
              <a:buChar char="•"/>
              <a:defRPr/>
            </a:pPr>
            <a:r>
              <a:rPr lang="sv-SE" dirty="0"/>
              <a:t>Ärendehantering - liggare, </a:t>
            </a:r>
            <a:r>
              <a:rPr lang="sv-SE" dirty="0" err="1"/>
              <a:t>eSign</a:t>
            </a:r>
            <a:r>
              <a:rPr lang="sv-SE" dirty="0"/>
              <a:t>, workflow, In/</a:t>
            </a:r>
            <a:r>
              <a:rPr lang="sv-SE" dirty="0" err="1"/>
              <a:t>Ut-korg</a:t>
            </a:r>
            <a:r>
              <a:rPr lang="sv-SE" dirty="0"/>
              <a:t>, fråga/svar, EDI (elektroniskt datautbyte)</a:t>
            </a:r>
          </a:p>
          <a:p>
            <a:pPr marL="634776" lvl="1" indent="-177736">
              <a:buFont typeface="Arial" panose="020B0604020202020204" pitchFamily="34" charset="0"/>
              <a:buChar char="•"/>
              <a:defRPr/>
            </a:pPr>
            <a:r>
              <a:rPr lang="sv-SE" dirty="0"/>
              <a:t>Dynamiska dokument - Standardvårdplan, processdokument</a:t>
            </a:r>
          </a:p>
          <a:p>
            <a:pPr marL="634776" lvl="1" indent="-177736">
              <a:buFont typeface="Arial" panose="020B0604020202020204" pitchFamily="34" charset="0"/>
              <a:buChar char="•"/>
              <a:defRPr/>
            </a:pPr>
            <a:r>
              <a:rPr lang="sv-SE" dirty="0" err="1"/>
              <a:t>ePenna</a:t>
            </a:r>
            <a:endParaRPr lang="sv-SE" dirty="0"/>
          </a:p>
          <a:p>
            <a:pPr marL="634776" lvl="1" indent="-177736">
              <a:buFont typeface="Arial" panose="020B0604020202020204" pitchFamily="34" charset="0"/>
              <a:buChar char="•"/>
              <a:defRPr/>
            </a:pPr>
            <a:r>
              <a:rPr lang="sv-SE" dirty="0"/>
              <a:t>Kvalitetsregister - nationella databaser/system</a:t>
            </a:r>
          </a:p>
          <a:p>
            <a:pPr marL="634776" lvl="1" indent="-177736">
              <a:buFont typeface="Arial" panose="020B0604020202020204" pitchFamily="34" charset="0"/>
              <a:buChar char="•"/>
              <a:defRPr/>
            </a:pPr>
            <a:r>
              <a:rPr lang="sv-SE" dirty="0"/>
              <a:t>Bidragsansökan</a:t>
            </a:r>
          </a:p>
          <a:p>
            <a:endParaRPr lang="sv-SE" dirty="0"/>
          </a:p>
        </p:txBody>
      </p:sp>
      <p:sp>
        <p:nvSpPr>
          <p:cNvPr id="5" name="Platshållare för sidfot 4"/>
          <p:cNvSpPr>
            <a:spLocks noGrp="1"/>
          </p:cNvSpPr>
          <p:nvPr>
            <p:ph type="ftr" sz="quarter" idx="10"/>
          </p:nvPr>
        </p:nvSpPr>
        <p:spPr/>
        <p:txBody>
          <a:bodyPr/>
          <a:lstStyle/>
          <a:p>
            <a:r>
              <a:rPr lang="nb-NO"/>
              <a:t>© 2013 EVRY</a:t>
            </a:r>
          </a:p>
        </p:txBody>
      </p:sp>
    </p:spTree>
    <p:extLst>
      <p:ext uri="{BB962C8B-B14F-4D97-AF65-F5344CB8AC3E}">
        <p14:creationId xmlns:p14="http://schemas.microsoft.com/office/powerpoint/2010/main" val="263377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7579B03F-A892-4A67-8671-FE6AA3A6F0AE}" type="slidenum">
              <a:rPr lang="nb-NO" smtClean="0"/>
              <a:pPr/>
              <a:t>22</a:t>
            </a:fld>
            <a:endParaRPr lang="nb-NO"/>
          </a:p>
        </p:txBody>
      </p:sp>
    </p:spTree>
    <p:extLst>
      <p:ext uri="{BB962C8B-B14F-4D97-AF65-F5344CB8AC3E}">
        <p14:creationId xmlns:p14="http://schemas.microsoft.com/office/powerpoint/2010/main" val="81985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7579B03F-A892-4A67-8671-FE6AA3A6F0AE}" type="slidenum">
              <a:rPr lang="nb-NO" smtClean="0"/>
              <a:pPr/>
              <a:t>31</a:t>
            </a:fld>
            <a:endParaRPr lang="nb-NO"/>
          </a:p>
        </p:txBody>
      </p:sp>
    </p:spTree>
    <p:extLst>
      <p:ext uri="{BB962C8B-B14F-4D97-AF65-F5344CB8AC3E}">
        <p14:creationId xmlns:p14="http://schemas.microsoft.com/office/powerpoint/2010/main" val="30983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format</a:t>
            </a:r>
            <a:endParaRPr lang="nb-NO"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7" name="Text Placeholder 6"/>
          <p:cNvSpPr>
            <a:spLocks noGrp="1"/>
          </p:cNvSpPr>
          <p:nvPr>
            <p:ph type="body" sz="quarter" idx="14" hasCustomPrompt="1"/>
          </p:nvPr>
        </p:nvSpPr>
        <p:spPr>
          <a:xfrm>
            <a:off x="755576" y="260920"/>
            <a:ext cx="741282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60616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graphics (M)">
    <p:spTree>
      <p:nvGrpSpPr>
        <p:cNvPr id="1" name=""/>
        <p:cNvGrpSpPr/>
        <p:nvPr/>
      </p:nvGrpSpPr>
      <p:grpSpPr>
        <a:xfrm>
          <a:off x="0" y="0"/>
          <a:ext cx="0" cy="0"/>
          <a:chOff x="0" y="0"/>
          <a:chExt cx="0" cy="0"/>
        </a:xfrm>
      </p:grpSpPr>
      <p:sp>
        <p:nvSpPr>
          <p:cNvPr id="3" name="Content Placeholder 2"/>
          <p:cNvSpPr>
            <a:spLocks noGrp="1"/>
          </p:cNvSpPr>
          <p:nvPr>
            <p:ph sz="quarter" idx="17" hasCustomPrompt="1"/>
          </p:nvPr>
        </p:nvSpPr>
        <p:spPr>
          <a:xfrm>
            <a:off x="752400" y="1555200"/>
            <a:ext cx="2473200" cy="4352400"/>
          </a:xfrm>
        </p:spPr>
        <p:txBody>
          <a:bodyPr tIns="1260000"/>
          <a:lstStyle>
            <a:lvl1pPr marL="0" indent="0" algn="ctr">
              <a:buNone/>
              <a:defRPr baseline="0"/>
            </a:lvl1pPr>
          </a:lstStyle>
          <a:p>
            <a:pPr lvl="0"/>
            <a:r>
              <a:rPr lang="en-US" noProof="0"/>
              <a:t>Insert content</a:t>
            </a:r>
          </a:p>
        </p:txBody>
      </p:sp>
      <p:sp>
        <p:nvSpPr>
          <p:cNvPr id="17" name="Content Placeholder 2"/>
          <p:cNvSpPr>
            <a:spLocks noGrp="1"/>
          </p:cNvSpPr>
          <p:nvPr>
            <p:ph sz="quarter" idx="18" hasCustomPrompt="1"/>
          </p:nvPr>
        </p:nvSpPr>
        <p:spPr>
          <a:xfrm>
            <a:off x="3376800" y="1555200"/>
            <a:ext cx="2473200" cy="4352400"/>
          </a:xfrm>
        </p:spPr>
        <p:txBody>
          <a:bodyPr tIns="1260000"/>
          <a:lstStyle>
            <a:lvl1pPr marL="0" indent="0" algn="ctr">
              <a:buNone/>
              <a:defRPr baseline="0"/>
            </a:lvl1pPr>
          </a:lstStyle>
          <a:p>
            <a:pPr lvl="0"/>
            <a:r>
              <a:rPr lang="en-US" noProof="0"/>
              <a:t>Insert content</a:t>
            </a:r>
          </a:p>
        </p:txBody>
      </p:sp>
      <p:sp>
        <p:nvSpPr>
          <p:cNvPr id="18" name="Content Placeholder 2"/>
          <p:cNvSpPr>
            <a:spLocks noGrp="1"/>
          </p:cNvSpPr>
          <p:nvPr>
            <p:ph sz="quarter" idx="19" hasCustomPrompt="1"/>
          </p:nvPr>
        </p:nvSpPr>
        <p:spPr>
          <a:xfrm>
            <a:off x="5983200" y="1555200"/>
            <a:ext cx="2473200" cy="4352400"/>
          </a:xfrm>
        </p:spPr>
        <p:txBody>
          <a:bodyPr tIns="1260000"/>
          <a:lstStyle>
            <a:lvl1pPr marL="0" indent="0" algn="ctr">
              <a:buNone/>
              <a:defRPr baseline="0"/>
            </a:lvl1pPr>
          </a:lstStyle>
          <a:p>
            <a:pPr lvl="0"/>
            <a:r>
              <a:rPr lang="en-US" noProof="0"/>
              <a:t>Insert content</a:t>
            </a:r>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9" name="Title 1"/>
          <p:cNvSpPr>
            <a:spLocks noGrp="1"/>
          </p:cNvSpPr>
          <p:nvPr>
            <p:ph type="title"/>
          </p:nvPr>
        </p:nvSpPr>
        <p:spPr>
          <a:xfrm>
            <a:off x="755576" y="619200"/>
            <a:ext cx="7697862" cy="547200"/>
          </a:xfrm>
        </p:spPr>
        <p:txBody>
          <a:bodyPr/>
          <a:lstStyle/>
          <a:p>
            <a:r>
              <a:rPr lang="en-US" dirty="0"/>
              <a:t>Click to edit Master title style</a:t>
            </a:r>
            <a:endParaRPr lang="nb-NO" dirty="0"/>
          </a:p>
        </p:txBody>
      </p:sp>
      <p:sp>
        <p:nvSpPr>
          <p:cNvPr id="14" name="Text Placeholder 6"/>
          <p:cNvSpPr>
            <a:spLocks noGrp="1"/>
          </p:cNvSpPr>
          <p:nvPr>
            <p:ph type="body" sz="quarter" idx="14" hasCustomPrompt="1"/>
          </p:nvPr>
        </p:nvSpPr>
        <p:spPr>
          <a:xfrm>
            <a:off x="755629" y="260920"/>
            <a:ext cx="7698945"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256282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only (XL) White logo">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sp>
        <p:nvSpPr>
          <p:cNvPr id="8"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6" name="Content Placeholder 2"/>
          <p:cNvSpPr>
            <a:spLocks noGrp="1"/>
          </p:cNvSpPr>
          <p:nvPr>
            <p:ph sz="quarter" idx="12" hasCustomPrompt="1"/>
          </p:nvPr>
        </p:nvSpPr>
        <p:spPr>
          <a:xfrm>
            <a:off x="0" y="0"/>
            <a:ext cx="9144000" cy="6858000"/>
          </a:xfrm>
        </p:spPr>
        <p:txBody>
          <a:bodyPr tIns="2700000"/>
          <a:lstStyle>
            <a:lvl1pPr marL="0" indent="0" algn="ctr">
              <a:buNone/>
              <a:defRPr baseline="0"/>
            </a:lvl1pPr>
          </a:lstStyle>
          <a:p>
            <a:pPr lvl="0"/>
            <a:r>
              <a:rPr lang="en-US" noProof="0"/>
              <a:t>Insert content</a:t>
            </a:r>
          </a:p>
        </p:txBody>
      </p:sp>
      <p:sp>
        <p:nvSpPr>
          <p:cNvPr id="4" name="Text Placeholder 7"/>
          <p:cNvSpPr>
            <a:spLocks noGrp="1"/>
          </p:cNvSpPr>
          <p:nvPr>
            <p:ph type="body" sz="quarter" idx="11" hasCustomPrompt="1"/>
          </p:nvPr>
        </p:nvSpPr>
        <p:spPr>
          <a:xfrm>
            <a:off x="8082000" y="6231600"/>
            <a:ext cx="716400" cy="370800"/>
          </a:xfrm>
          <a:prstGeom prst="rect">
            <a:avLst/>
          </a:prstGeom>
          <a:blipFill>
            <a:blip r:embed="rId2"/>
            <a:stretch>
              <a:fillRect/>
            </a:stretch>
          </a:blipFill>
        </p:spPr>
        <p:txBody>
          <a:bodyPr/>
          <a:lstStyle>
            <a:lvl1pPr marL="0" indent="0">
              <a:buNone/>
              <a:defRPr baseline="0"/>
            </a:lvl1pPr>
          </a:lstStyle>
          <a:p>
            <a:pPr lvl="0"/>
            <a:r>
              <a:rPr lang="en-US" noProof="0"/>
              <a:t> </a:t>
            </a:r>
          </a:p>
        </p:txBody>
      </p:sp>
    </p:spTree>
    <p:extLst>
      <p:ext uri="{BB962C8B-B14F-4D97-AF65-F5344CB8AC3E}">
        <p14:creationId xmlns:p14="http://schemas.microsoft.com/office/powerpoint/2010/main" val="77810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only (XL) Blue logo">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sp>
        <p:nvSpPr>
          <p:cNvPr id="4"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3" name="Content Placeholder 2"/>
          <p:cNvSpPr>
            <a:spLocks noGrp="1"/>
          </p:cNvSpPr>
          <p:nvPr>
            <p:ph sz="quarter" idx="12" hasCustomPrompt="1"/>
          </p:nvPr>
        </p:nvSpPr>
        <p:spPr>
          <a:xfrm>
            <a:off x="0" y="0"/>
            <a:ext cx="9144000" cy="6858000"/>
          </a:xfrm>
        </p:spPr>
        <p:txBody>
          <a:bodyPr tIns="2700000"/>
          <a:lstStyle>
            <a:lvl1pPr marL="0" indent="0" algn="ctr">
              <a:buNone/>
              <a:defRPr baseline="0"/>
            </a:lvl1pPr>
          </a:lstStyle>
          <a:p>
            <a:pPr lvl="0"/>
            <a:r>
              <a:rPr lang="en-US" noProof="0"/>
              <a:t>Insert content</a:t>
            </a:r>
          </a:p>
        </p:txBody>
      </p:sp>
      <p:sp>
        <p:nvSpPr>
          <p:cNvPr id="8" name="Text Placeholder 7"/>
          <p:cNvSpPr>
            <a:spLocks noGrp="1"/>
          </p:cNvSpPr>
          <p:nvPr>
            <p:ph type="body" sz="quarter" idx="11" hasCustomPrompt="1"/>
          </p:nvPr>
        </p:nvSpPr>
        <p:spPr>
          <a:xfrm>
            <a:off x="8082000" y="6231600"/>
            <a:ext cx="716400" cy="370800"/>
          </a:xfrm>
          <a:prstGeom prst="rect">
            <a:avLst/>
          </a:prstGeom>
          <a:blipFill>
            <a:blip r:embed="rId2"/>
            <a:stretch>
              <a:fillRect/>
            </a:stretch>
          </a:blipFill>
        </p:spPr>
        <p:txBody>
          <a:bodyPr/>
          <a:lstStyle>
            <a:lvl1pPr marL="0" indent="0">
              <a:buNone/>
              <a:defRPr baseline="0"/>
            </a:lvl1pPr>
          </a:lstStyle>
          <a:p>
            <a:pPr lvl="0"/>
            <a:r>
              <a:rPr lang="en-US" noProof="0"/>
              <a:t> </a:t>
            </a:r>
          </a:p>
        </p:txBody>
      </p:sp>
    </p:spTree>
    <p:extLst>
      <p:ext uri="{BB962C8B-B14F-4D97-AF65-F5344CB8AC3E}">
        <p14:creationId xmlns:p14="http://schemas.microsoft.com/office/powerpoint/2010/main" val="30884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2" name="Title 1"/>
          <p:cNvSpPr>
            <a:spLocks noGrp="1"/>
          </p:cNvSpPr>
          <p:nvPr>
            <p:ph type="title"/>
          </p:nvPr>
        </p:nvSpPr>
        <p:spPr>
          <a:xfrm>
            <a:off x="755576" y="619200"/>
            <a:ext cx="4359348" cy="1143000"/>
          </a:xfrm>
        </p:spPr>
        <p:txBody>
          <a:bodyPr anchor="t"/>
          <a:lstStyle/>
          <a:p>
            <a:r>
              <a:rPr lang="en-US" dirty="0"/>
              <a:t>Click to edit Master title style</a:t>
            </a:r>
            <a:endParaRPr lang="nb-NO" dirty="0"/>
          </a:p>
        </p:txBody>
      </p:sp>
      <p:sp>
        <p:nvSpPr>
          <p:cNvPr id="7" name="Text Placeholder 6"/>
          <p:cNvSpPr>
            <a:spLocks noGrp="1"/>
          </p:cNvSpPr>
          <p:nvPr>
            <p:ph type="body" sz="quarter" idx="13" hasCustomPrompt="1"/>
          </p:nvPr>
        </p:nvSpPr>
        <p:spPr>
          <a:xfrm>
            <a:off x="755576" y="260921"/>
            <a:ext cx="4359348"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
        <p:nvSpPr>
          <p:cNvPr id="9" name="Picture Placeholder 8"/>
          <p:cNvSpPr>
            <a:spLocks noGrp="1"/>
          </p:cNvSpPr>
          <p:nvPr>
            <p:ph type="pic" sz="quarter" idx="14" hasCustomPrompt="1"/>
          </p:nvPr>
        </p:nvSpPr>
        <p:spPr>
          <a:xfrm>
            <a:off x="5230800" y="104400"/>
            <a:ext cx="3535200" cy="5803200"/>
          </a:xfrm>
        </p:spPr>
        <p:txBody>
          <a:bodyPr tIns="2160000"/>
          <a:lstStyle>
            <a:lvl1pPr marL="0" indent="0" algn="ctr">
              <a:buNone/>
              <a:defRPr/>
            </a:lvl1pPr>
          </a:lstStyle>
          <a:p>
            <a:r>
              <a:rPr lang="en-US" noProof="0" dirty="0"/>
              <a:t>Insert picture</a:t>
            </a:r>
          </a:p>
        </p:txBody>
      </p:sp>
      <p:sp>
        <p:nvSpPr>
          <p:cNvPr id="8" name="Picture Placeholder 8"/>
          <p:cNvSpPr>
            <a:spLocks noGrp="1"/>
          </p:cNvSpPr>
          <p:nvPr>
            <p:ph type="pic" sz="quarter" idx="15" hasCustomPrompt="1"/>
          </p:nvPr>
        </p:nvSpPr>
        <p:spPr>
          <a:xfrm>
            <a:off x="385200" y="2038457"/>
            <a:ext cx="2322000" cy="1882800"/>
          </a:xfrm>
        </p:spPr>
        <p:txBody>
          <a:bodyPr tIns="360000"/>
          <a:lstStyle>
            <a:lvl1pPr marL="0" indent="0" algn="ctr">
              <a:buNone/>
              <a:defRPr/>
            </a:lvl1pPr>
          </a:lstStyle>
          <a:p>
            <a:r>
              <a:rPr lang="en-US" noProof="0" dirty="0"/>
              <a:t>Insert picture</a:t>
            </a:r>
          </a:p>
        </p:txBody>
      </p:sp>
      <p:sp>
        <p:nvSpPr>
          <p:cNvPr id="10" name="Picture Placeholder 8"/>
          <p:cNvSpPr>
            <a:spLocks noGrp="1"/>
          </p:cNvSpPr>
          <p:nvPr>
            <p:ph type="pic" sz="quarter" idx="16" hasCustomPrompt="1"/>
          </p:nvPr>
        </p:nvSpPr>
        <p:spPr>
          <a:xfrm>
            <a:off x="2800375" y="2038457"/>
            <a:ext cx="2322000" cy="1882800"/>
          </a:xfrm>
        </p:spPr>
        <p:txBody>
          <a:bodyPr tIns="360000"/>
          <a:lstStyle>
            <a:lvl1pPr marL="0" indent="0" algn="ctr">
              <a:buNone/>
              <a:defRPr/>
            </a:lvl1pPr>
          </a:lstStyle>
          <a:p>
            <a:r>
              <a:rPr lang="en-US" noProof="0" dirty="0"/>
              <a:t>Insert picture</a:t>
            </a:r>
          </a:p>
        </p:txBody>
      </p:sp>
      <p:sp>
        <p:nvSpPr>
          <p:cNvPr id="15" name="Picture Placeholder 8"/>
          <p:cNvSpPr>
            <a:spLocks noGrp="1"/>
          </p:cNvSpPr>
          <p:nvPr>
            <p:ph type="pic" sz="quarter" idx="17" hasCustomPrompt="1"/>
          </p:nvPr>
        </p:nvSpPr>
        <p:spPr>
          <a:xfrm>
            <a:off x="385200" y="4025657"/>
            <a:ext cx="2322000" cy="1882800"/>
          </a:xfrm>
        </p:spPr>
        <p:txBody>
          <a:bodyPr tIns="360000"/>
          <a:lstStyle>
            <a:lvl1pPr marL="0" indent="0" algn="ctr">
              <a:buNone/>
              <a:defRPr/>
            </a:lvl1pPr>
          </a:lstStyle>
          <a:p>
            <a:r>
              <a:rPr lang="en-US" noProof="0" dirty="0"/>
              <a:t>Insert picture</a:t>
            </a:r>
          </a:p>
        </p:txBody>
      </p:sp>
      <p:sp>
        <p:nvSpPr>
          <p:cNvPr id="16" name="Picture Placeholder 8"/>
          <p:cNvSpPr>
            <a:spLocks noGrp="1"/>
          </p:cNvSpPr>
          <p:nvPr>
            <p:ph type="pic" sz="quarter" idx="18" hasCustomPrompt="1"/>
          </p:nvPr>
        </p:nvSpPr>
        <p:spPr>
          <a:xfrm>
            <a:off x="2800375" y="4025657"/>
            <a:ext cx="2322000" cy="1882800"/>
          </a:xfrm>
        </p:spPr>
        <p:txBody>
          <a:bodyPr tIns="360000"/>
          <a:lstStyle>
            <a:lvl1pPr marL="0" indent="0" algn="ctr">
              <a:buNone/>
              <a:defRPr/>
            </a:lvl1pPr>
          </a:lstStyle>
          <a:p>
            <a:r>
              <a:rPr lang="en-US" noProof="0" dirty="0"/>
              <a:t>Insert picture</a:t>
            </a:r>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1406817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2" name="Title 1"/>
          <p:cNvSpPr>
            <a:spLocks noGrp="1"/>
          </p:cNvSpPr>
          <p:nvPr>
            <p:ph type="title"/>
          </p:nvPr>
        </p:nvSpPr>
        <p:spPr>
          <a:xfrm>
            <a:off x="755576" y="619200"/>
            <a:ext cx="7616899" cy="547200"/>
          </a:xfrm>
        </p:spPr>
        <p:txBody>
          <a:bodyPr/>
          <a:lstStyle/>
          <a:p>
            <a:r>
              <a:rPr lang="en-US" dirty="0"/>
              <a:t>Click to edit Master title style</a:t>
            </a:r>
            <a:endParaRPr lang="nb-NO" dirty="0"/>
          </a:p>
        </p:txBody>
      </p:sp>
      <p:sp>
        <p:nvSpPr>
          <p:cNvPr id="13"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195964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ogo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6"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376106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slide I">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98043"/>
            <a:ext cx="6915150" cy="34480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2"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0"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59207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ter slide II">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95550"/>
            <a:ext cx="9144000" cy="43624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216531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hapter slide III">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52800"/>
            <a:ext cx="8334375" cy="350520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034029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hapter slide IV">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1850"/>
            <a:ext cx="6600825" cy="34861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2"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07621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00"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5" name="Content Placeholder 2"/>
          <p:cNvSpPr>
            <a:spLocks noGrp="1"/>
          </p:cNvSpPr>
          <p:nvPr>
            <p:ph idx="13"/>
          </p:nvPr>
        </p:nvSpPr>
        <p:spPr>
          <a:xfrm>
            <a:off x="4899676"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6" name="Title 1"/>
          <p:cNvSpPr>
            <a:spLocks noGrp="1"/>
          </p:cNvSpPr>
          <p:nvPr>
            <p:ph type="title"/>
          </p:nvPr>
        </p:nvSpPr>
        <p:spPr>
          <a:xfrm>
            <a:off x="755576" y="619200"/>
            <a:ext cx="7616899" cy="547200"/>
          </a:xfrm>
        </p:spPr>
        <p:txBody>
          <a:bodyPr/>
          <a:lstStyle/>
          <a:p>
            <a:r>
              <a:rPr lang="sv-SE"/>
              <a:t>Klicka här för att ändra format</a:t>
            </a:r>
            <a:endParaRPr lang="nb-NO" dirty="0"/>
          </a:p>
        </p:txBody>
      </p:sp>
      <p:sp>
        <p:nvSpPr>
          <p:cNvPr id="17"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325174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porting 1 column">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83952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243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porting 2 columns">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4634483" y="1193648"/>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3061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porting + graphics">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2" hasCustomPrompt="1"/>
          </p:nvPr>
        </p:nvSpPr>
        <p:spPr>
          <a:xfrm>
            <a:off x="4633200" y="1195200"/>
            <a:ext cx="4158000" cy="4712400"/>
          </a:xfrm>
        </p:spPr>
        <p:txBody>
          <a:bodyPr tIns="1548000"/>
          <a:lstStyle>
            <a:lvl1pPr marL="0" indent="0" algn="ctr">
              <a:buNone/>
              <a:defRPr baseline="0"/>
            </a:lvl1pPr>
          </a:lstStyle>
          <a:p>
            <a:pPr lvl="0"/>
            <a:r>
              <a:rPr lang="en-US" dirty="0"/>
              <a:t>Insert content</a:t>
            </a:r>
          </a:p>
        </p:txBody>
      </p:sp>
    </p:spTree>
    <p:extLst>
      <p:ext uri="{BB962C8B-B14F-4D97-AF65-F5344CB8AC3E}">
        <p14:creationId xmlns:p14="http://schemas.microsoft.com/office/powerpoint/2010/main" val="1867675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slide I">
    <p:spTree>
      <p:nvGrpSpPr>
        <p:cNvPr id="1" name=""/>
        <p:cNvGrpSpPr/>
        <p:nvPr/>
      </p:nvGrpSpPr>
      <p:grpSpPr>
        <a:xfrm>
          <a:off x="0" y="0"/>
          <a:ext cx="0" cy="0"/>
          <a:chOff x="0" y="0"/>
          <a:chExt cx="0" cy="0"/>
        </a:xfrm>
      </p:grpSpPr>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rgbClr val="0D4067"/>
                </a:solidFill>
              </a:defRPr>
            </a:lvl1pPr>
          </a:lstStyle>
          <a:p>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bwMode="white">
          <a:xfrm>
            <a:off x="745200" y="1962180"/>
            <a:ext cx="7585200" cy="1946647"/>
          </a:xfrm>
        </p:spPr>
        <p:txBody>
          <a:bodyPr anchor="t">
            <a:noAutofit/>
          </a:bodyPr>
          <a:lstStyle>
            <a:lvl1pPr>
              <a:defRPr sz="6000">
                <a:solidFill>
                  <a:srgbClr val="00AEDA"/>
                </a:solidFill>
              </a:defRPr>
            </a:lvl1pPr>
          </a:lstStyle>
          <a:p>
            <a:r>
              <a:rPr lang="en-US" dirty="0"/>
              <a:t>Click to edit Master title style</a:t>
            </a:r>
            <a:endParaRPr lang="nb-NO" dirty="0"/>
          </a:p>
        </p:txBody>
      </p:sp>
      <p:sp>
        <p:nvSpPr>
          <p:cNvPr id="3" name="Subtitle 2"/>
          <p:cNvSpPr>
            <a:spLocks noGrp="1"/>
          </p:cNvSpPr>
          <p:nvPr>
            <p:ph type="subTitle" idx="1"/>
          </p:nvPr>
        </p:nvSpPr>
        <p:spPr bwMode="white">
          <a:xfrm>
            <a:off x="743230" y="958783"/>
            <a:ext cx="7585200" cy="360040"/>
          </a:xfrm>
        </p:spPr>
        <p:txBody>
          <a:bodyPr>
            <a:noAutofit/>
          </a:bodyPr>
          <a:lstStyle>
            <a:lvl1pPr marL="0" indent="0" algn="l">
              <a:buNone/>
              <a:defRPr sz="1900" b="1">
                <a:solidFill>
                  <a:srgbClr val="FFFFFF"/>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4" name="Straight Connector 13"/>
          <p:cNvCxnSpPr/>
          <p:nvPr userDrawn="1"/>
        </p:nvCxnSpPr>
        <p:spPr bwMode="white">
          <a:xfrm>
            <a:off x="745200" y="1663200"/>
            <a:ext cx="7585200" cy="0"/>
          </a:xfrm>
          <a:prstGeom prst="line">
            <a:avLst/>
          </a:prstGeom>
          <a:ln w="180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rgbClr val="0D4067"/>
                </a:solidFill>
                <a:latin typeface="+mj-lt"/>
              </a:defRPr>
            </a:lvl1pPr>
          </a:lstStyle>
          <a:p>
            <a:fld id="{37B42EF7-4E00-47E5-BD04-2784F5E2F889}" type="slidenum">
              <a:rPr lang="en-US" smtClean="0"/>
              <a:pPr/>
              <a:t>‹#›</a:t>
            </a:fld>
            <a:endParaRPr lang="en-US" dirty="0"/>
          </a:p>
        </p:txBody>
      </p:sp>
      <p:sp>
        <p:nvSpPr>
          <p:cNvPr id="5" name="Text Placeholder 4"/>
          <p:cNvSpPr>
            <a:spLocks noGrp="1"/>
          </p:cNvSpPr>
          <p:nvPr>
            <p:ph type="body" sz="quarter" idx="11" hasCustomPrompt="1"/>
          </p:nvPr>
        </p:nvSpPr>
        <p:spPr bwMode="white">
          <a:xfrm>
            <a:off x="745200" y="1274400"/>
            <a:ext cx="3106800" cy="320400"/>
          </a:xfrm>
        </p:spPr>
        <p:txBody>
          <a:bodyPr/>
          <a:lstStyle>
            <a:lvl1pPr marL="0" indent="0">
              <a:buNone/>
              <a:defRPr>
                <a:solidFill>
                  <a:schemeClr val="bg1"/>
                </a:solidFill>
                <a:latin typeface="Arial Narrow" pitchFamily="34" charset="0"/>
              </a:defRPr>
            </a:lvl1pPr>
          </a:lstStyle>
          <a:p>
            <a:pPr lvl="0"/>
            <a:r>
              <a:rPr lang="en-US" dirty="0"/>
              <a:t>Click to add date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2948" y="5497200"/>
            <a:ext cx="1842838" cy="961200"/>
          </a:xfrm>
          <a:prstGeom prst="rect">
            <a:avLst/>
          </a:prstGeom>
        </p:spPr>
      </p:pic>
    </p:spTree>
    <p:extLst>
      <p:ext uri="{BB962C8B-B14F-4D97-AF65-F5344CB8AC3E}">
        <p14:creationId xmlns:p14="http://schemas.microsoft.com/office/powerpoint/2010/main" val="4152407826"/>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Rectangle 9"/>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6"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rgbClr val="0D4067"/>
                </a:solidFill>
              </a:defRPr>
            </a:lvl1pPr>
          </a:lstStyle>
          <a:p>
            <a:endParaRPr lang="en-US" dirty="0"/>
          </a:p>
        </p:txBody>
      </p:sp>
      <p:sp>
        <p:nvSpPr>
          <p:cNvPr id="7"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rgbClr val="0D4067"/>
                </a:solidFill>
                <a:latin typeface="+mj-lt"/>
              </a:defRPr>
            </a:lvl1pPr>
          </a:lstStyle>
          <a:p>
            <a:fld id="{37B42EF7-4E00-47E5-BD04-2784F5E2F889}"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0000" y="5590800"/>
            <a:ext cx="6323810" cy="495238"/>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60079" y="1800000"/>
            <a:ext cx="5223841" cy="2724687"/>
          </a:xfrm>
          <a:prstGeom prst="rect">
            <a:avLst/>
          </a:prstGeom>
        </p:spPr>
      </p:pic>
    </p:spTree>
    <p:extLst>
      <p:ext uri="{BB962C8B-B14F-4D97-AF65-F5344CB8AC3E}">
        <p14:creationId xmlns:p14="http://schemas.microsoft.com/office/powerpoint/2010/main" val="42417945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format</a:t>
            </a:r>
            <a:endParaRPr lang="nb-NO"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7" name="Text Placeholder 6"/>
          <p:cNvSpPr>
            <a:spLocks noGrp="1"/>
          </p:cNvSpPr>
          <p:nvPr>
            <p:ph type="body" sz="quarter" idx="14" hasCustomPrompt="1"/>
          </p:nvPr>
        </p:nvSpPr>
        <p:spPr>
          <a:xfrm>
            <a:off x="755576" y="260920"/>
            <a:ext cx="741282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1846848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hapter slide III">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52800"/>
            <a:ext cx="8334375" cy="350520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1469578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s,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00"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5" name="Content Placeholder 2"/>
          <p:cNvSpPr>
            <a:spLocks noGrp="1"/>
          </p:cNvSpPr>
          <p:nvPr>
            <p:ph idx="13"/>
          </p:nvPr>
        </p:nvSpPr>
        <p:spPr>
          <a:xfrm>
            <a:off x="4899676" y="1555200"/>
            <a:ext cx="3474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6" name="Title 1"/>
          <p:cNvSpPr>
            <a:spLocks noGrp="1"/>
          </p:cNvSpPr>
          <p:nvPr>
            <p:ph type="title"/>
          </p:nvPr>
        </p:nvSpPr>
        <p:spPr>
          <a:xfrm>
            <a:off x="755576" y="619200"/>
            <a:ext cx="7616899" cy="547200"/>
          </a:xfrm>
        </p:spPr>
        <p:txBody>
          <a:bodyPr/>
          <a:lstStyle/>
          <a:p>
            <a:r>
              <a:rPr lang="sv-SE"/>
              <a:t>Klicka här för att ändra format</a:t>
            </a:r>
            <a:endParaRPr lang="nb-NO" dirty="0"/>
          </a:p>
        </p:txBody>
      </p:sp>
      <p:sp>
        <p:nvSpPr>
          <p:cNvPr id="17"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24919731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hapter slide I">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98043"/>
            <a:ext cx="6915150" cy="34480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2"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0"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50292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 graphics (L)">
    <p:spTree>
      <p:nvGrpSpPr>
        <p:cNvPr id="1" name=""/>
        <p:cNvGrpSpPr/>
        <p:nvPr/>
      </p:nvGrpSpPr>
      <p:grpSpPr>
        <a:xfrm>
          <a:off x="0" y="0"/>
          <a:ext cx="0" cy="0"/>
          <a:chOff x="0" y="0"/>
          <a:chExt cx="0" cy="0"/>
        </a:xfrm>
      </p:grpSpPr>
      <p:sp>
        <p:nvSpPr>
          <p:cNvPr id="8" name="Content Placeholder 2"/>
          <p:cNvSpPr>
            <a:spLocks noGrp="1"/>
          </p:cNvSpPr>
          <p:nvPr>
            <p:ph idx="15"/>
          </p:nvPr>
        </p:nvSpPr>
        <p:spPr>
          <a:xfrm>
            <a:off x="752400" y="1555200"/>
            <a:ext cx="3960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5" name="Content Placeholder 4"/>
          <p:cNvSpPr>
            <a:spLocks noGrp="1"/>
          </p:cNvSpPr>
          <p:nvPr>
            <p:ph sz="quarter" idx="17" hasCustomPrompt="1"/>
          </p:nvPr>
        </p:nvSpPr>
        <p:spPr>
          <a:xfrm>
            <a:off x="5230800" y="104400"/>
            <a:ext cx="3535200" cy="5801444"/>
          </a:xfrm>
        </p:spPr>
        <p:txBody>
          <a:bodyPr tIns="2160000"/>
          <a:lstStyle>
            <a:lvl1pPr marL="0" indent="0" algn="ctr">
              <a:buNone/>
              <a:defRPr baseline="0"/>
            </a:lvl1pPr>
          </a:lstStyle>
          <a:p>
            <a:pPr lvl="0"/>
            <a:r>
              <a:rPr lang="en-US" noProof="0" dirty="0"/>
              <a:t>Insert content</a:t>
            </a:r>
          </a:p>
        </p:txBody>
      </p:sp>
      <p:sp>
        <p:nvSpPr>
          <p:cNvPr id="10"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1"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9" name="Title 1"/>
          <p:cNvSpPr>
            <a:spLocks noGrp="1"/>
          </p:cNvSpPr>
          <p:nvPr>
            <p:ph type="title"/>
          </p:nvPr>
        </p:nvSpPr>
        <p:spPr>
          <a:xfrm>
            <a:off x="755576" y="619200"/>
            <a:ext cx="3960440" cy="547200"/>
          </a:xfrm>
        </p:spPr>
        <p:txBody>
          <a:bodyPr/>
          <a:lstStyle/>
          <a:p>
            <a:r>
              <a:rPr lang="sv-SE"/>
              <a:t>Klicka här för att ändra format</a:t>
            </a:r>
            <a:endParaRPr lang="nb-NO" dirty="0"/>
          </a:p>
        </p:txBody>
      </p:sp>
      <p:sp>
        <p:nvSpPr>
          <p:cNvPr id="13" name="Text Placeholder 6"/>
          <p:cNvSpPr>
            <a:spLocks noGrp="1"/>
          </p:cNvSpPr>
          <p:nvPr>
            <p:ph type="body" sz="quarter" idx="14" hasCustomPrompt="1"/>
          </p:nvPr>
        </p:nvSpPr>
        <p:spPr>
          <a:xfrm>
            <a:off x="755500" y="260920"/>
            <a:ext cx="3959659"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338912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graphics  (M)">
    <p:spTree>
      <p:nvGrpSpPr>
        <p:cNvPr id="1" name=""/>
        <p:cNvGrpSpPr/>
        <p:nvPr/>
      </p:nvGrpSpPr>
      <p:grpSpPr>
        <a:xfrm>
          <a:off x="0" y="0"/>
          <a:ext cx="0" cy="0"/>
          <a:chOff x="0" y="0"/>
          <a:chExt cx="0" cy="0"/>
        </a:xfrm>
      </p:grpSpPr>
      <p:sp>
        <p:nvSpPr>
          <p:cNvPr id="10" name="Content Placeholder 2"/>
          <p:cNvSpPr>
            <a:spLocks noGrp="1"/>
          </p:cNvSpPr>
          <p:nvPr>
            <p:ph idx="15"/>
          </p:nvPr>
        </p:nvSpPr>
        <p:spPr>
          <a:xfrm>
            <a:off x="752400" y="1555200"/>
            <a:ext cx="3960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4" name="Content Placeholder 3"/>
          <p:cNvSpPr>
            <a:spLocks noGrp="1"/>
          </p:cNvSpPr>
          <p:nvPr>
            <p:ph sz="quarter" idx="17" hasCustomPrompt="1"/>
          </p:nvPr>
        </p:nvSpPr>
        <p:spPr>
          <a:xfrm>
            <a:off x="5158800" y="1555200"/>
            <a:ext cx="3229624" cy="4352400"/>
          </a:xfrm>
        </p:spPr>
        <p:txBody>
          <a:bodyPr tIns="1080000"/>
          <a:lstStyle>
            <a:lvl1pPr marL="0" indent="0" algn="ctr">
              <a:buNone/>
              <a:defRPr baseline="0"/>
            </a:lvl1pPr>
          </a:lstStyle>
          <a:p>
            <a:pPr lvl="0"/>
            <a:r>
              <a:rPr lang="nb-NO" dirty="0" err="1"/>
              <a:t>Insert</a:t>
            </a:r>
            <a:r>
              <a:rPr lang="nb-NO" dirty="0"/>
              <a:t> </a:t>
            </a:r>
            <a:r>
              <a:rPr lang="nb-NO" dirty="0" err="1"/>
              <a:t>content</a:t>
            </a:r>
            <a:endParaRPr lang="nb-NO" dirty="0"/>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5" name="Title 1"/>
          <p:cNvSpPr>
            <a:spLocks noGrp="1"/>
          </p:cNvSpPr>
          <p:nvPr>
            <p:ph type="title"/>
          </p:nvPr>
        </p:nvSpPr>
        <p:spPr>
          <a:xfrm>
            <a:off x="755576" y="692696"/>
            <a:ext cx="7633681" cy="473704"/>
          </a:xfrm>
        </p:spPr>
        <p:txBody>
          <a:bodyPr/>
          <a:lstStyle/>
          <a:p>
            <a:r>
              <a:rPr lang="sv-SE"/>
              <a:t>Klicka här för att ändra format</a:t>
            </a:r>
            <a:endParaRPr lang="nb-NO" dirty="0"/>
          </a:p>
        </p:txBody>
      </p:sp>
      <p:sp>
        <p:nvSpPr>
          <p:cNvPr id="16" name="Text Placeholder 6"/>
          <p:cNvSpPr>
            <a:spLocks noGrp="1"/>
          </p:cNvSpPr>
          <p:nvPr>
            <p:ph type="body" sz="quarter" idx="14" hasCustomPrompt="1"/>
          </p:nvPr>
        </p:nvSpPr>
        <p:spPr>
          <a:xfrm>
            <a:off x="755627" y="309272"/>
            <a:ext cx="7634755" cy="311647"/>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53797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 2 graphics (S)">
    <p:spTree>
      <p:nvGrpSpPr>
        <p:cNvPr id="1" name=""/>
        <p:cNvGrpSpPr/>
        <p:nvPr/>
      </p:nvGrpSpPr>
      <p:grpSpPr>
        <a:xfrm>
          <a:off x="0" y="0"/>
          <a:ext cx="0" cy="0"/>
          <a:chOff x="0" y="0"/>
          <a:chExt cx="0" cy="0"/>
        </a:xfrm>
      </p:grpSpPr>
      <p:sp>
        <p:nvSpPr>
          <p:cNvPr id="8" name="Content Placeholder 2"/>
          <p:cNvSpPr>
            <a:spLocks noGrp="1"/>
          </p:cNvSpPr>
          <p:nvPr>
            <p:ph idx="15"/>
          </p:nvPr>
        </p:nvSpPr>
        <p:spPr>
          <a:xfrm>
            <a:off x="752400" y="1555200"/>
            <a:ext cx="3960000" cy="4248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nb-NO" dirty="0"/>
          </a:p>
        </p:txBody>
      </p:sp>
      <p:sp>
        <p:nvSpPr>
          <p:cNvPr id="10" name="Content Placeholder 9"/>
          <p:cNvSpPr>
            <a:spLocks noGrp="1"/>
          </p:cNvSpPr>
          <p:nvPr>
            <p:ph sz="quarter" idx="16" hasCustomPrompt="1"/>
          </p:nvPr>
        </p:nvSpPr>
        <p:spPr>
          <a:xfrm>
            <a:off x="5158800" y="1555200"/>
            <a:ext cx="3290400" cy="1908000"/>
          </a:xfrm>
        </p:spPr>
        <p:txBody>
          <a:bodyPr/>
          <a:lstStyle>
            <a:lvl1pPr marL="0" indent="0" algn="ctr">
              <a:buNone/>
              <a:defRPr baseline="0"/>
            </a:lvl1pPr>
          </a:lstStyle>
          <a:p>
            <a:pPr lvl="0"/>
            <a:r>
              <a:rPr lang="en-US" noProof="0" dirty="0"/>
              <a:t>Insert content</a:t>
            </a:r>
          </a:p>
        </p:txBody>
      </p:sp>
      <p:sp>
        <p:nvSpPr>
          <p:cNvPr id="9" name="Content Placeholder 9"/>
          <p:cNvSpPr>
            <a:spLocks noGrp="1"/>
          </p:cNvSpPr>
          <p:nvPr>
            <p:ph sz="quarter" idx="17" hasCustomPrompt="1"/>
          </p:nvPr>
        </p:nvSpPr>
        <p:spPr>
          <a:xfrm>
            <a:off x="5158800" y="4141937"/>
            <a:ext cx="3290400" cy="1764000"/>
          </a:xfrm>
        </p:spPr>
        <p:txBody>
          <a:bodyPr/>
          <a:lstStyle>
            <a:lvl1pPr marL="0" indent="0" algn="ctr">
              <a:buNone/>
              <a:defRPr baseline="0"/>
            </a:lvl1pPr>
          </a:lstStyle>
          <a:p>
            <a:pPr lvl="0"/>
            <a:r>
              <a:rPr lang="en-US" noProof="0" dirty="0"/>
              <a:t>Insert content</a:t>
            </a:r>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1" name="Title 1"/>
          <p:cNvSpPr>
            <a:spLocks noGrp="1"/>
          </p:cNvSpPr>
          <p:nvPr>
            <p:ph type="title"/>
          </p:nvPr>
        </p:nvSpPr>
        <p:spPr>
          <a:xfrm>
            <a:off x="755576" y="619200"/>
            <a:ext cx="7704856" cy="547200"/>
          </a:xfrm>
        </p:spPr>
        <p:txBody>
          <a:bodyPr/>
          <a:lstStyle/>
          <a:p>
            <a:r>
              <a:rPr lang="sv-SE"/>
              <a:t>Klicka här för att ändra format</a:t>
            </a:r>
            <a:endParaRPr lang="nb-NO" dirty="0"/>
          </a:p>
        </p:txBody>
      </p:sp>
      <p:sp>
        <p:nvSpPr>
          <p:cNvPr id="15" name="Text Placeholder 6"/>
          <p:cNvSpPr>
            <a:spLocks noGrp="1"/>
          </p:cNvSpPr>
          <p:nvPr>
            <p:ph type="body" sz="quarter" idx="14" hasCustomPrompt="1"/>
          </p:nvPr>
        </p:nvSpPr>
        <p:spPr>
          <a:xfrm>
            <a:off x="755628" y="260920"/>
            <a:ext cx="770480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a:t>Small title</a:t>
            </a:r>
          </a:p>
        </p:txBody>
      </p:sp>
    </p:spTree>
    <p:extLst>
      <p:ext uri="{BB962C8B-B14F-4D97-AF65-F5344CB8AC3E}">
        <p14:creationId xmlns:p14="http://schemas.microsoft.com/office/powerpoint/2010/main" val="191239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tatements 1">
    <p:spTree>
      <p:nvGrpSpPr>
        <p:cNvPr id="1" name=""/>
        <p:cNvGrpSpPr/>
        <p:nvPr/>
      </p:nvGrpSpPr>
      <p:grpSpPr>
        <a:xfrm>
          <a:off x="0" y="0"/>
          <a:ext cx="0" cy="0"/>
          <a:chOff x="0" y="0"/>
          <a:chExt cx="0" cy="0"/>
        </a:xfrm>
      </p:grpSpPr>
      <p:sp>
        <p:nvSpPr>
          <p:cNvPr id="2" name="Title 1"/>
          <p:cNvSpPr>
            <a:spLocks noGrp="1"/>
          </p:cNvSpPr>
          <p:nvPr>
            <p:ph type="title"/>
          </p:nvPr>
        </p:nvSpPr>
        <p:spPr>
          <a:xfrm>
            <a:off x="860400" y="1484784"/>
            <a:ext cx="7585200" cy="554616"/>
          </a:xfrm>
        </p:spPr>
        <p:txBody>
          <a:bodyPr anchor="b"/>
          <a:lstStyle>
            <a:lvl1pPr>
              <a:defRPr b="1"/>
            </a:lvl1pPr>
          </a:lstStyle>
          <a:p>
            <a:r>
              <a:rPr lang="sv-SE"/>
              <a:t>Klicka här för att ändra format</a:t>
            </a:r>
            <a:endParaRPr lang="nb-NO" dirty="0"/>
          </a:p>
        </p:txBody>
      </p:sp>
      <p:sp>
        <p:nvSpPr>
          <p:cNvPr id="3" name="Content Placeholder 2"/>
          <p:cNvSpPr>
            <a:spLocks noGrp="1"/>
          </p:cNvSpPr>
          <p:nvPr>
            <p:ph idx="1"/>
          </p:nvPr>
        </p:nvSpPr>
        <p:spPr>
          <a:xfrm>
            <a:off x="860400" y="2396849"/>
            <a:ext cx="7585200" cy="3096000"/>
          </a:xfrm>
        </p:spPr>
        <p:txBody>
          <a:bodyPr>
            <a:noAutofit/>
          </a:bodyPr>
          <a:lstStyle>
            <a:lvl1pPr marL="0" indent="0">
              <a:buNone/>
              <a:defRPr sz="3800"/>
            </a:lvl1pPr>
          </a:lstStyle>
          <a:p>
            <a:pPr lvl="0"/>
            <a:r>
              <a:rPr lang="sv-SE"/>
              <a:t>Klicka här för att ändra format på bakgrundstexten</a:t>
            </a:r>
          </a:p>
        </p:txBody>
      </p:sp>
      <p:sp>
        <p:nvSpPr>
          <p:cNvPr id="7"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311359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s 2">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0" name="Straight Connector 9"/>
          <p:cNvCxnSpPr/>
          <p:nvPr userDrawn="1"/>
        </p:nvCxnSpPr>
        <p:spPr bwMode="white">
          <a:xfrm>
            <a:off x="378000" y="5925600"/>
            <a:ext cx="8395200" cy="0"/>
          </a:xfrm>
          <a:prstGeom prst="line">
            <a:avLst/>
          </a:prstGeom>
          <a:ln w="180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0"/>
          </p:nvPr>
        </p:nvSpPr>
        <p:spPr bwMode="white">
          <a:xfrm>
            <a:off x="860400" y="2397600"/>
            <a:ext cx="7585200" cy="3096000"/>
          </a:xfrm>
        </p:spPr>
        <p:txBody>
          <a:bodyPr>
            <a:noAutofit/>
          </a:bodyPr>
          <a:lstStyle>
            <a:lvl1pPr marL="0" indent="0">
              <a:buNone/>
              <a:defRPr sz="3800">
                <a:solidFill>
                  <a:srgbClr val="8DC63F"/>
                </a:solidFill>
              </a:defRPr>
            </a:lvl1pPr>
          </a:lstStyle>
          <a:p>
            <a:pPr lvl="0"/>
            <a:r>
              <a:rPr lang="sv-SE"/>
              <a:t>Klicka här för att ändra format på bakgrundstexten</a:t>
            </a:r>
          </a:p>
        </p:txBody>
      </p:sp>
      <p:sp>
        <p:nvSpPr>
          <p:cNvPr id="15" name="Title 1"/>
          <p:cNvSpPr>
            <a:spLocks noGrp="1"/>
          </p:cNvSpPr>
          <p:nvPr>
            <p:ph type="title"/>
          </p:nvPr>
        </p:nvSpPr>
        <p:spPr bwMode="white">
          <a:xfrm>
            <a:off x="860400" y="1484784"/>
            <a:ext cx="7585200" cy="554616"/>
          </a:xfrm>
        </p:spPr>
        <p:txBody>
          <a:bodyPr anchor="b"/>
          <a:lstStyle>
            <a:lvl1pPr>
              <a:defRPr b="1">
                <a:solidFill>
                  <a:schemeClr val="bg1"/>
                </a:solidFill>
              </a:defRPr>
            </a:lvl1pPr>
          </a:lstStyle>
          <a:p>
            <a:r>
              <a:rPr lang="sv-SE"/>
              <a:t>Klicka här för att ändra format</a:t>
            </a:r>
            <a:endParaRPr lang="nb-NO" dirty="0"/>
          </a:p>
        </p:txBody>
      </p:sp>
      <p:sp>
        <p:nvSpPr>
          <p:cNvPr id="17" name="Rectangle 16"/>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6" name="Slide Number Placeholder 5"/>
          <p:cNvSpPr>
            <a:spLocks noGrp="1"/>
          </p:cNvSpPr>
          <p:nvPr>
            <p:ph type="sldNum" sz="quarter" idx="4"/>
          </p:nvPr>
        </p:nvSpPr>
        <p:spPr bwMode="white">
          <a:xfrm>
            <a:off x="389186" y="6476400"/>
            <a:ext cx="2133600" cy="159370"/>
          </a:xfrm>
          <a:prstGeom prst="rect">
            <a:avLst/>
          </a:prstGeom>
        </p:spPr>
        <p:txBody>
          <a:bodyPr vert="horz" lIns="0" tIns="0" rIns="0" bIns="0" rtlCol="0" anchor="t" anchorCtr="0"/>
          <a:lstStyle>
            <a:lvl1pPr algn="l">
              <a:defRPr sz="900" b="1">
                <a:solidFill>
                  <a:schemeClr val="bg1"/>
                </a:solidFill>
                <a:latin typeface="+mj-lt"/>
              </a:defRPr>
            </a:lvl1pPr>
          </a:lstStyle>
          <a:p>
            <a:fld id="{37B42EF7-4E00-47E5-BD04-2784F5E2F889}" type="slidenum">
              <a:rPr lang="en-US" smtClean="0"/>
              <a:pPr/>
              <a:t>‹#›</a:t>
            </a:fld>
            <a:endParaRPr lang="en-US" dirty="0"/>
          </a:p>
        </p:txBody>
      </p:sp>
      <p:sp>
        <p:nvSpPr>
          <p:cNvPr id="18" name="Plassholder for bunntekst 7"/>
          <p:cNvSpPr>
            <a:spLocks noGrp="1"/>
          </p:cNvSpPr>
          <p:nvPr>
            <p:ph type="ftr" sz="quarter" idx="3"/>
          </p:nvPr>
        </p:nvSpPr>
        <p:spPr bwMode="white">
          <a:xfrm>
            <a:off x="387916" y="6238800"/>
            <a:ext cx="5623200" cy="162000"/>
          </a:xfrm>
          <a:prstGeom prst="rect">
            <a:avLst/>
          </a:prstGeom>
        </p:spPr>
        <p:txBody>
          <a:bodyPr vert="horz" lIns="0" tIns="0" rIns="0" bIns="0" rtlCol="0" anchor="t"/>
          <a:lstStyle>
            <a:lvl1pPr algn="l">
              <a:defRPr sz="900">
                <a:solidFill>
                  <a:schemeClr val="bg1"/>
                </a:solidFill>
              </a:defRPr>
            </a:lvl1pPr>
          </a:lstStyle>
          <a:p>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2000" y="6231600"/>
            <a:ext cx="710908" cy="370800"/>
          </a:xfrm>
          <a:prstGeom prst="rect">
            <a:avLst/>
          </a:prstGeom>
        </p:spPr>
      </p:pic>
    </p:spTree>
    <p:extLst>
      <p:ext uri="{BB962C8B-B14F-4D97-AF65-F5344CB8AC3E}">
        <p14:creationId xmlns:p14="http://schemas.microsoft.com/office/powerpoint/2010/main" val="416745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Statements 3">
    <p:bg>
      <p:bgPr>
        <a:solidFill>
          <a:srgbClr val="0D40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0400" y="1484784"/>
            <a:ext cx="7585200" cy="554616"/>
          </a:xfrm>
        </p:spPr>
        <p:txBody>
          <a:bodyPr anchor="b"/>
          <a:lstStyle>
            <a:lvl1pPr>
              <a:defRPr b="1">
                <a:solidFill>
                  <a:srgbClr val="A9DEE8"/>
                </a:solidFill>
              </a:defRPr>
            </a:lvl1pPr>
          </a:lstStyle>
          <a:p>
            <a:r>
              <a:rPr lang="sv-SE"/>
              <a:t>Klicka här för att ändra format</a:t>
            </a:r>
            <a:endParaRPr lang="nb-NO" dirty="0"/>
          </a:p>
        </p:txBody>
      </p:sp>
      <p:sp>
        <p:nvSpPr>
          <p:cNvPr id="3" name="Content Placeholder 2"/>
          <p:cNvSpPr>
            <a:spLocks noGrp="1"/>
          </p:cNvSpPr>
          <p:nvPr>
            <p:ph idx="1"/>
          </p:nvPr>
        </p:nvSpPr>
        <p:spPr>
          <a:xfrm>
            <a:off x="860400" y="2397600"/>
            <a:ext cx="7585200" cy="3096000"/>
          </a:xfrm>
        </p:spPr>
        <p:txBody>
          <a:bodyPr>
            <a:noAutofit/>
          </a:bodyPr>
          <a:lstStyle>
            <a:lvl1pPr marL="0" indent="0">
              <a:buNone/>
              <a:defRPr sz="3800">
                <a:solidFill>
                  <a:srgbClr val="FFFFFF"/>
                </a:solidFill>
              </a:defRPr>
            </a:lvl1pPr>
          </a:lstStyle>
          <a:p>
            <a:pPr lvl="0"/>
            <a:r>
              <a:rPr lang="sv-SE"/>
              <a:t>Klicka här för att ändra format på bakgrundstexten</a:t>
            </a:r>
          </a:p>
        </p:txBody>
      </p:sp>
      <p:cxnSp>
        <p:nvCxnSpPr>
          <p:cNvPr id="11" name="Straight Connector 10"/>
          <p:cNvCxnSpPr/>
          <p:nvPr userDrawn="1"/>
        </p:nvCxnSpPr>
        <p:spPr>
          <a:xfrm>
            <a:off x="378000" y="5925600"/>
            <a:ext cx="8395200" cy="0"/>
          </a:xfrm>
          <a:prstGeom prst="line">
            <a:avLst/>
          </a:prstGeom>
          <a:ln w="18000">
            <a:solidFill>
              <a:srgbClr val="A9DEE8"/>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chemeClr val="bg1"/>
                </a:solidFill>
                <a:latin typeface="+mj-lt"/>
              </a:defRPr>
            </a:lvl1pPr>
          </a:lstStyle>
          <a:p>
            <a:fld id="{37B42EF7-4E00-47E5-BD04-2784F5E2F889}" type="slidenum">
              <a:rPr lang="en-US" smtClean="0"/>
              <a:pPr/>
              <a:t>‹#›</a:t>
            </a:fld>
            <a:endParaRPr lang="en-US" dirty="0"/>
          </a:p>
        </p:txBody>
      </p: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chemeClr val="bg1"/>
                </a:solidFill>
              </a:defRPr>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2000" y="6231600"/>
            <a:ext cx="710908" cy="370800"/>
          </a:xfrm>
          <a:prstGeom prst="rect">
            <a:avLst/>
          </a:prstGeom>
        </p:spPr>
      </p:pic>
    </p:spTree>
    <p:extLst>
      <p:ext uri="{BB962C8B-B14F-4D97-AF65-F5344CB8AC3E}">
        <p14:creationId xmlns:p14="http://schemas.microsoft.com/office/powerpoint/2010/main" val="114167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hapter slide IV">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1850"/>
            <a:ext cx="6600825" cy="34861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2"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92749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sv-SE" noProof="0"/>
              <a:t>Klicka här för att ändra format</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US" noProof="0" dirty="0"/>
          </a:p>
        </p:txBody>
      </p:sp>
      <p:sp>
        <p:nvSpPr>
          <p:cNvPr id="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0" name="Straight Connector 9"/>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5" name="Rectangle 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4138769992"/>
      </p:ext>
    </p:extLst>
  </p:cSld>
  <p:clrMap bg1="lt1" tx1="dk1" bg2="lt2" tx2="dk2" accent1="accent1" accent2="accent2" accent3="accent3" accent4="accent4" accent5="accent5" accent6="accent6" hlink="hlink" folHlink="folHlink"/>
  <p:sldLayoutIdLst>
    <p:sldLayoutId id="2147483650" r:id="rId1"/>
    <p:sldLayoutId id="2147483671" r:id="rId2"/>
    <p:sldLayoutId id="2147483673" r:id="rId3"/>
    <p:sldLayoutId id="2147483661" r:id="rId4"/>
    <p:sldLayoutId id="2147483663" r:id="rId5"/>
    <p:sldLayoutId id="2147483660" r:id="rId6"/>
    <p:sldLayoutId id="2147483665" r:id="rId7"/>
    <p:sldLayoutId id="2147483777" r:id="rId8"/>
    <p:sldLayoutId id="2147483827" r:id="rId9"/>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10934733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809" r:id="rId4"/>
    <p:sldLayoutId id="2147483784" r:id="rId5"/>
    <p:sldLayoutId id="2147483785" r:id="rId6"/>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996868629"/>
      </p:ext>
    </p:extLst>
  </p:cSld>
  <p:clrMap bg1="lt1" tx1="dk1" bg2="lt2" tx2="dk2" accent1="accent1" accent2="accent2" accent3="accent3" accent4="accent4" accent5="accent5" accent6="accent6" hlink="hlink" folHlink="folHlink"/>
  <p:sldLayoutIdLst>
    <p:sldLayoutId id="2147483788" r:id="rId1"/>
    <p:sldLayoutId id="2147483810" r:id="rId2"/>
    <p:sldLayoutId id="2147483811" r:id="rId3"/>
    <p:sldLayoutId id="2147483812" r:id="rId4"/>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0" name="Straight Connector 9"/>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5" name="Rectangle 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97628641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412580587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18" r:id="rId3"/>
    <p:sldLayoutId id="2147483819" r:id="rId4"/>
    <p:sldLayoutId id="2147483822" r:id="rId5"/>
    <p:sldLayoutId id="2147483826" r:id="rId6"/>
  </p:sldLayoutIdLst>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4" name="Rubrik 3"/>
          <p:cNvSpPr>
            <a:spLocks noGrp="1"/>
          </p:cNvSpPr>
          <p:nvPr>
            <p:ph type="ctrTitle"/>
          </p:nvPr>
        </p:nvSpPr>
        <p:spPr>
          <a:xfrm>
            <a:off x="1523304" y="3284984"/>
            <a:ext cx="7585200" cy="1512168"/>
          </a:xfrm>
        </p:spPr>
        <p:txBody>
          <a:bodyPr/>
          <a:lstStyle/>
          <a:p>
            <a:r>
              <a:rPr lang="sv-SE" sz="2400" dirty="0"/>
              <a:t>System för strukturerad datafångst och datakommunikation</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1</a:t>
            </a:fld>
            <a:endParaRPr lang="en-US" dirty="0"/>
          </a:p>
        </p:txBody>
      </p:sp>
      <p:pic>
        <p:nvPicPr>
          <p:cNvPr id="7"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514" y="476672"/>
            <a:ext cx="1389222" cy="720080"/>
          </a:xfrm>
          <a:prstGeom prst="rect">
            <a:avLst/>
          </a:prstGeom>
        </p:spPr>
      </p:pic>
      <p:pic>
        <p:nvPicPr>
          <p:cNvPr id="8" name="Bildobjekt 7"/>
          <p:cNvPicPr>
            <a:picLocks noChangeAspect="1"/>
          </p:cNvPicPr>
          <p:nvPr/>
        </p:nvPicPr>
        <p:blipFill>
          <a:blip r:embed="rId4"/>
          <a:stretch>
            <a:fillRect/>
          </a:stretch>
        </p:blipFill>
        <p:spPr>
          <a:xfrm>
            <a:off x="7812360" y="6055568"/>
            <a:ext cx="1285875" cy="685800"/>
          </a:xfrm>
          <a:prstGeom prst="rect">
            <a:avLst/>
          </a:prstGeom>
        </p:spPr>
      </p:pic>
      <p:sp>
        <p:nvSpPr>
          <p:cNvPr id="9" name="Rektangel 8"/>
          <p:cNvSpPr/>
          <p:nvPr/>
        </p:nvSpPr>
        <p:spPr>
          <a:xfrm>
            <a:off x="683568" y="1556792"/>
            <a:ext cx="777686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dirty="0" err="1">
              <a:solidFill>
                <a:schemeClr val="accent5"/>
              </a:solidFill>
            </a:endParaRPr>
          </a:p>
        </p:txBody>
      </p:sp>
      <p:sp>
        <p:nvSpPr>
          <p:cNvPr id="10" name="Title 1"/>
          <p:cNvSpPr txBox="1">
            <a:spLocks/>
          </p:cNvSpPr>
          <p:nvPr/>
        </p:nvSpPr>
        <p:spPr>
          <a:xfrm>
            <a:off x="3779912" y="619200"/>
            <a:ext cx="4390026" cy="547200"/>
          </a:xfrm>
          <a:prstGeom prst="rect">
            <a:avLst/>
          </a:prstGeom>
        </p:spPr>
        <p:txBody>
          <a:bodyPr vert="horz" lIns="0" tIns="0" rIns="0" bIns="0" rtlCol="0" anchor="t" anchorCtr="0">
            <a:noAutofit/>
          </a:bodyPr>
          <a:lstStyle>
            <a:lvl1pPr algn="l" defTabSz="914400" rtl="0" eaLnBrk="1" latinLnBrk="0" hangingPunct="1">
              <a:spcBef>
                <a:spcPct val="0"/>
              </a:spcBef>
              <a:buNone/>
              <a:defRPr sz="4500" kern="1200">
                <a:solidFill>
                  <a:srgbClr val="00B6DE"/>
                </a:solidFill>
                <a:latin typeface="Arial Narrow" pitchFamily="34" charset="0"/>
                <a:ea typeface="+mj-ea"/>
                <a:cs typeface="+mj-cs"/>
              </a:defRPr>
            </a:lvl1pPr>
          </a:lstStyle>
          <a:p>
            <a:pPr algn="r"/>
            <a:r>
              <a:rPr lang="nb-NO" sz="2800" b="1" dirty="0"/>
              <a:t>Utbildning – </a:t>
            </a:r>
            <a:r>
              <a:rPr lang="nb-NO" sz="2800" b="1" dirty="0" err="1"/>
              <a:t>Blankettproduktion</a:t>
            </a:r>
            <a:r>
              <a:rPr lang="nb-NO" sz="2800" b="1" dirty="0"/>
              <a:t> manus</a:t>
            </a:r>
          </a:p>
        </p:txBody>
      </p:sp>
      <p:sp>
        <p:nvSpPr>
          <p:cNvPr id="11" name="Text Placeholder 3"/>
          <p:cNvSpPr txBox="1">
            <a:spLocks/>
          </p:cNvSpPr>
          <p:nvPr/>
        </p:nvSpPr>
        <p:spPr>
          <a:xfrm>
            <a:off x="3779284" y="260920"/>
            <a:ext cx="4389115" cy="360000"/>
          </a:xfrm>
          <a:prstGeom prst="rect">
            <a:avLst/>
          </a:prstGeom>
        </p:spPr>
        <p:txBody>
          <a:bodyPr/>
          <a:lst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nb-NO" sz="1900" b="1" dirty="0">
                <a:solidFill>
                  <a:srgbClr val="7E5FA8"/>
                </a:solidFill>
                <a:latin typeface="Arial Narrow" pitchFamily="34" charset="0"/>
              </a:rPr>
              <a:t>2016-08-24</a:t>
            </a:r>
          </a:p>
        </p:txBody>
      </p:sp>
      <p:pic>
        <p:nvPicPr>
          <p:cNvPr id="3" name="Picture 2"/>
          <p:cNvPicPr>
            <a:picLocks noChangeAspect="1"/>
          </p:cNvPicPr>
          <p:nvPr/>
        </p:nvPicPr>
        <p:blipFill>
          <a:blip r:embed="rId5"/>
          <a:stretch>
            <a:fillRect/>
          </a:stretch>
        </p:blipFill>
        <p:spPr>
          <a:xfrm>
            <a:off x="1979712" y="2130497"/>
            <a:ext cx="4905375" cy="1038225"/>
          </a:xfrm>
          <a:prstGeom prst="rect">
            <a:avLst/>
          </a:prstGeom>
        </p:spPr>
      </p:pic>
    </p:spTree>
    <p:extLst>
      <p:ext uri="{BB962C8B-B14F-4D97-AF65-F5344CB8AC3E}">
        <p14:creationId xmlns:p14="http://schemas.microsoft.com/office/powerpoint/2010/main" val="219047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Blankettens layout överensstämmer med ett standardutseende</a:t>
            </a:r>
          </a:p>
          <a:p>
            <a:r>
              <a:rPr lang="sv-SE" dirty="0"/>
              <a:t>Typsnitt och stilar är rätt</a:t>
            </a:r>
          </a:p>
          <a:p>
            <a:r>
              <a:rPr lang="sv-SE" dirty="0"/>
              <a:t>Korrekturläsning av text och stavning i ledtexter och beskrivningar</a:t>
            </a:r>
          </a:p>
          <a:p>
            <a:r>
              <a:rPr lang="sv-SE" dirty="0" err="1"/>
              <a:t>Layout:en</a:t>
            </a:r>
            <a:r>
              <a:rPr lang="sv-SE" dirty="0"/>
              <a:t> är logiskt uppbyggd och det går att förstå hur man ska fylla den med innehåll</a:t>
            </a:r>
          </a:p>
          <a:p>
            <a:endParaRPr lang="sv-SE" dirty="0"/>
          </a:p>
        </p:txBody>
      </p:sp>
      <p:sp>
        <p:nvSpPr>
          <p:cNvPr id="3" name="Content Placeholder 2"/>
          <p:cNvSpPr>
            <a:spLocks noGrp="1"/>
          </p:cNvSpPr>
          <p:nvPr>
            <p:ph idx="13"/>
          </p:nvPr>
        </p:nvSpPr>
        <p:spPr/>
        <p:txBody>
          <a:bodyPr/>
          <a:lstStyle/>
          <a:p>
            <a:r>
              <a:rPr lang="sv-SE" dirty="0"/>
              <a:t>Hur ska blanketten se ut?</a:t>
            </a:r>
          </a:p>
          <a:p>
            <a:r>
              <a:rPr lang="sv-SE" dirty="0"/>
              <a:t>Ser blanketten tillräckligt bra ut, eller vad behöver förbättras?</a:t>
            </a:r>
          </a:p>
          <a:p>
            <a:r>
              <a:rPr lang="sv-SE" dirty="0"/>
              <a:t>Har jag denna layout i rätt format?</a:t>
            </a:r>
          </a:p>
          <a:p>
            <a:r>
              <a:rPr lang="sv-SE" dirty="0"/>
              <a:t>Finns blanketten i EyeDoc sedan tidigare?</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10</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Layout</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spTree>
    <p:extLst>
      <p:ext uri="{BB962C8B-B14F-4D97-AF65-F5344CB8AC3E}">
        <p14:creationId xmlns:p14="http://schemas.microsoft.com/office/powerpoint/2010/main" val="190002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XPS innehåller alltid specialgenererade fonter</a:t>
            </a:r>
          </a:p>
          <a:p>
            <a:r>
              <a:rPr lang="sv-SE" dirty="0"/>
              <a:t>Dessa kan inte användas i en EyeDoc blankett</a:t>
            </a:r>
          </a:p>
          <a:p>
            <a:r>
              <a:rPr lang="sv-SE" dirty="0"/>
              <a:t>Dessa ersätts därför vid produktion med fonter implementerade i </a:t>
            </a:r>
            <a:r>
              <a:rPr lang="sv-SE" dirty="0" err="1"/>
              <a:t>EyeDoc</a:t>
            </a:r>
            <a:r>
              <a:rPr lang="sv-SE" dirty="0"/>
              <a:t> Forms</a:t>
            </a:r>
          </a:p>
          <a:p>
            <a:r>
              <a:rPr lang="sv-SE" dirty="0"/>
              <a:t>Vilket säkerställer utseende på skärm och vid utskrift</a:t>
            </a:r>
          </a:p>
          <a:p>
            <a:r>
              <a:rPr lang="sv-SE" dirty="0"/>
              <a:t>Systemfonter kan användas</a:t>
            </a:r>
          </a:p>
          <a:p>
            <a:endParaRPr lang="sv-SE" dirty="0"/>
          </a:p>
        </p:txBody>
      </p:sp>
      <p:sp>
        <p:nvSpPr>
          <p:cNvPr id="3" name="Platshållare för innehåll 2"/>
          <p:cNvSpPr>
            <a:spLocks noGrp="1"/>
          </p:cNvSpPr>
          <p:nvPr>
            <p:ph idx="13"/>
          </p:nvPr>
        </p:nvSpPr>
        <p:spPr/>
        <p:txBody>
          <a:bodyPr/>
          <a:lstStyle/>
          <a:p>
            <a:pPr marL="0" indent="0">
              <a:buNone/>
            </a:pPr>
            <a:r>
              <a:rPr lang="sv-SE" u="sng" dirty="0"/>
              <a:t>Följande fonter finns idag:</a:t>
            </a:r>
          </a:p>
          <a:p>
            <a:r>
              <a:rPr lang="en-US" dirty="0"/>
              <a:t>Arial</a:t>
            </a:r>
          </a:p>
          <a:p>
            <a:r>
              <a:rPr lang="en-US" dirty="0"/>
              <a:t>Times</a:t>
            </a:r>
          </a:p>
          <a:p>
            <a:r>
              <a:rPr lang="en-US" dirty="0"/>
              <a:t>Verdana</a:t>
            </a:r>
            <a:endParaRPr lang="sv-SE" dirty="0"/>
          </a:p>
          <a:p>
            <a:r>
              <a:rPr lang="en-US" dirty="0"/>
              <a:t>Code128</a:t>
            </a:r>
            <a:endParaRPr lang="sv-SE" dirty="0"/>
          </a:p>
          <a:p>
            <a:r>
              <a:rPr lang="en-US" dirty="0"/>
              <a:t>Ocrb10</a:t>
            </a:r>
            <a:endParaRPr lang="sv-SE" dirty="0"/>
          </a:p>
          <a:p>
            <a:r>
              <a:rPr lang="sv-SE" dirty="0"/>
              <a:t>Samt variationer av fet och kursiv</a:t>
            </a:r>
          </a:p>
          <a:p>
            <a:r>
              <a:rPr lang="sv-SE" dirty="0"/>
              <a:t>Vid intresse skulle det gå att lägga till fler</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11</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Fonter</a:t>
            </a:r>
          </a:p>
        </p:txBody>
      </p:sp>
      <p:sp>
        <p:nvSpPr>
          <p:cNvPr id="7" name="Platshållare för text 6"/>
          <p:cNvSpPr>
            <a:spLocks noGrp="1"/>
          </p:cNvSpPr>
          <p:nvPr>
            <p:ph type="body" sz="quarter" idx="14"/>
          </p:nvPr>
        </p:nvSpPr>
        <p:spPr/>
        <p:txBody>
          <a:bodyPr/>
          <a:lstStyle/>
          <a:p>
            <a:r>
              <a:rPr lang="sv-SE" dirty="0"/>
              <a:t>EyeDoc</a:t>
            </a:r>
          </a:p>
        </p:txBody>
      </p:sp>
    </p:spTree>
    <p:extLst>
      <p:ext uri="{BB962C8B-B14F-4D97-AF65-F5344CB8AC3E}">
        <p14:creationId xmlns:p14="http://schemas.microsoft.com/office/powerpoint/2010/main" val="19065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12</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20" name="Content Placeholder 19"/>
          <p:cNvPicPr>
            <a:picLocks noGrp="1" noChangeAspect="1"/>
          </p:cNvPicPr>
          <p:nvPr>
            <p:ph idx="1"/>
          </p:nvPr>
        </p:nvPicPr>
        <p:blipFill>
          <a:blip r:embed="rId3"/>
          <a:stretch>
            <a:fillRect/>
          </a:stretch>
        </p:blipFill>
        <p:spPr>
          <a:xfrm>
            <a:off x="978362" y="1555750"/>
            <a:ext cx="3021675" cy="4248150"/>
          </a:xfrm>
          <a:prstGeom prst="rect">
            <a:avLst/>
          </a:prstGeom>
        </p:spPr>
      </p:pic>
    </p:spTree>
    <p:extLst>
      <p:ext uri="{BB962C8B-B14F-4D97-AF65-F5344CB8AC3E}">
        <p14:creationId xmlns:p14="http://schemas.microsoft.com/office/powerpoint/2010/main" val="318007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13</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5" name="Content Placeholder 14"/>
          <p:cNvPicPr>
            <a:picLocks noGrp="1" noChangeAspect="1"/>
          </p:cNvPicPr>
          <p:nvPr>
            <p:ph idx="1"/>
          </p:nvPr>
        </p:nvPicPr>
        <p:blipFill>
          <a:blip r:embed="rId3"/>
          <a:stretch>
            <a:fillRect/>
          </a:stretch>
        </p:blipFill>
        <p:spPr>
          <a:xfrm>
            <a:off x="986805" y="1555750"/>
            <a:ext cx="3004789" cy="4248150"/>
          </a:xfrm>
          <a:prstGeom prst="rect">
            <a:avLst/>
          </a:prstGeom>
        </p:spPr>
      </p:pic>
    </p:spTree>
    <p:extLst>
      <p:ext uri="{BB962C8B-B14F-4D97-AF65-F5344CB8AC3E}">
        <p14:creationId xmlns:p14="http://schemas.microsoft.com/office/powerpoint/2010/main" val="43613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14</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7" name="Content Placeholder 16"/>
          <p:cNvPicPr>
            <a:picLocks noGrp="1" noChangeAspect="1"/>
          </p:cNvPicPr>
          <p:nvPr>
            <p:ph idx="1"/>
          </p:nvPr>
        </p:nvPicPr>
        <p:blipFill>
          <a:blip r:embed="rId3"/>
          <a:stretch>
            <a:fillRect/>
          </a:stretch>
        </p:blipFill>
        <p:spPr>
          <a:xfrm>
            <a:off x="986805" y="1555750"/>
            <a:ext cx="3004789" cy="4248150"/>
          </a:xfrm>
          <a:prstGeom prst="rect">
            <a:avLst/>
          </a:prstGeom>
        </p:spPr>
      </p:pic>
    </p:spTree>
    <p:extLst>
      <p:ext uri="{BB962C8B-B14F-4D97-AF65-F5344CB8AC3E}">
        <p14:creationId xmlns:p14="http://schemas.microsoft.com/office/powerpoint/2010/main" val="25747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3428" y="1555750"/>
            <a:ext cx="3006231"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15</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3" name="Content Placeholder 12"/>
          <p:cNvPicPr>
            <a:picLocks noGrp="1" noChangeAspect="1"/>
          </p:cNvPicPr>
          <p:nvPr>
            <p:ph idx="1"/>
          </p:nvPr>
        </p:nvPicPr>
        <p:blipFill>
          <a:blip r:embed="rId3"/>
          <a:stretch>
            <a:fillRect/>
          </a:stretch>
        </p:blipFill>
        <p:spPr>
          <a:xfrm>
            <a:off x="983307" y="1555750"/>
            <a:ext cx="3011785" cy="4248150"/>
          </a:xfrm>
          <a:prstGeom prst="rect">
            <a:avLst/>
          </a:prstGeom>
        </p:spPr>
      </p:pic>
    </p:spTree>
    <p:extLst>
      <p:ext uri="{BB962C8B-B14F-4D97-AF65-F5344CB8AC3E}">
        <p14:creationId xmlns:p14="http://schemas.microsoft.com/office/powerpoint/2010/main" val="142975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endParaRPr lang="en-US" noProof="0" dirty="0"/>
          </a:p>
        </p:txBody>
      </p:sp>
      <p:sp>
        <p:nvSpPr>
          <p:cNvPr id="9" name="Subtitle 8"/>
          <p:cNvSpPr>
            <a:spLocks noGrp="1"/>
          </p:cNvSpPr>
          <p:nvPr>
            <p:ph type="subTitle" idx="1"/>
          </p:nvPr>
        </p:nvSpPr>
        <p:spPr/>
        <p:txBody>
          <a:bodyPr/>
          <a:lstStyle/>
          <a:p>
            <a:r>
              <a:rPr lang="sv-SE" dirty="0"/>
              <a:t>Blankettutbildning - Manus</a:t>
            </a:r>
          </a:p>
        </p:txBody>
      </p:sp>
      <p:sp>
        <p:nvSpPr>
          <p:cNvPr id="8" name="Title 7"/>
          <p:cNvSpPr>
            <a:spLocks noGrp="1"/>
          </p:cNvSpPr>
          <p:nvPr>
            <p:ph type="ctrTitle"/>
          </p:nvPr>
        </p:nvSpPr>
        <p:spPr/>
        <p:txBody>
          <a:bodyPr/>
          <a:lstStyle/>
          <a:p>
            <a:r>
              <a:rPr lang="sv-SE" dirty="0"/>
              <a:t>Ifyllnad</a:t>
            </a:r>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16</a:t>
            </a:fld>
            <a:endParaRPr lang="en-US" noProof="0" dirty="0"/>
          </a:p>
        </p:txBody>
      </p:sp>
    </p:spTree>
    <p:extLst>
      <p:ext uri="{BB962C8B-B14F-4D97-AF65-F5344CB8AC3E}">
        <p14:creationId xmlns:p14="http://schemas.microsoft.com/office/powerpoint/2010/main" val="222226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Av vem?</a:t>
            </a:r>
          </a:p>
          <a:p>
            <a:r>
              <a:rPr lang="sv-SE" dirty="0"/>
              <a:t>Vad är det för data som ska fyllas i?</a:t>
            </a:r>
          </a:p>
          <a:p>
            <a:r>
              <a:rPr lang="sv-SE" dirty="0"/>
              <a:t>Regler för ifyllnad?</a:t>
            </a:r>
          </a:p>
          <a:p>
            <a:r>
              <a:rPr lang="sv-SE" dirty="0"/>
              <a:t>Förenklande funktioner som kan hjälpa användaren?</a:t>
            </a:r>
          </a:p>
          <a:p>
            <a:r>
              <a:rPr lang="sv-SE" dirty="0"/>
              <a:t>Element som inte har en egen ledtext kan ha en </a:t>
            </a:r>
            <a:r>
              <a:rPr lang="sv-SE" dirty="0" err="1"/>
              <a:t>tooltip</a:t>
            </a:r>
            <a:endParaRPr lang="sv-SE" dirty="0"/>
          </a:p>
          <a:p>
            <a:endParaRPr lang="en-US" dirty="0"/>
          </a:p>
        </p:txBody>
      </p:sp>
      <p:sp>
        <p:nvSpPr>
          <p:cNvPr id="3" name="Content Placeholder 2"/>
          <p:cNvSpPr>
            <a:spLocks noGrp="1"/>
          </p:cNvSpPr>
          <p:nvPr>
            <p:ph idx="13"/>
          </p:nvPr>
        </p:nvSpPr>
        <p:spPr/>
        <p:txBody>
          <a:bodyPr/>
          <a:lstStyle/>
          <a:p>
            <a:pPr lvl="1"/>
            <a:r>
              <a:rPr lang="sv-SE" dirty="0"/>
              <a:t>Vilka fält för data ska finnas i blanketten?</a:t>
            </a:r>
          </a:p>
          <a:p>
            <a:pPr lvl="1"/>
            <a:r>
              <a:rPr lang="sv-SE" dirty="0"/>
              <a:t>Vilka av dessa fält ska fyllas i med data från initierande system?</a:t>
            </a:r>
          </a:p>
          <a:p>
            <a:pPr lvl="1"/>
            <a:r>
              <a:rPr lang="sv-SE" dirty="0"/>
              <a:t>Ska det finnas någon logik som hjälper användaren när denna arbetar med mallen?</a:t>
            </a:r>
          </a:p>
          <a:p>
            <a:pPr lvl="1"/>
            <a:r>
              <a:rPr lang="sv-SE" dirty="0"/>
              <a:t>Ska blanketten göra något speciellt i en process och då enl. vilka regler?</a:t>
            </a:r>
          </a:p>
          <a:p>
            <a:pPr lvl="1"/>
            <a:r>
              <a:rPr lang="sv-SE" dirty="0"/>
              <a:t>Var och hur stora ska fälten vara i blanketten?</a:t>
            </a:r>
          </a:p>
          <a:p>
            <a:pPr lvl="1"/>
            <a:r>
              <a:rPr lang="sv-SE" dirty="0"/>
              <a:t>Vad är syftet med fältet?</a:t>
            </a:r>
          </a:p>
          <a:p>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17</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err="1"/>
              <a:t>Ifyllnad</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spTree>
    <p:extLst>
      <p:ext uri="{BB962C8B-B14F-4D97-AF65-F5344CB8AC3E}">
        <p14:creationId xmlns:p14="http://schemas.microsoft.com/office/powerpoint/2010/main" val="2171127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Det är i dessa som användaren sen fyller i data som ska fångas in i just denna mall</a:t>
            </a:r>
          </a:p>
          <a:p>
            <a:r>
              <a:rPr lang="sv-SE" dirty="0"/>
              <a:t>Genom att välja rätt, hjälper vi användaren i sitt arbete och höjer kvaliteten på fångad data</a:t>
            </a:r>
          </a:p>
          <a:p>
            <a:r>
              <a:rPr lang="sv-SE" dirty="0"/>
              <a:t>Viktigt att tänka på relationer mellan fält</a:t>
            </a:r>
          </a:p>
          <a:p>
            <a:pPr lvl="1"/>
            <a:r>
              <a:rPr lang="sv-SE" dirty="0"/>
              <a:t>Hör de ihop</a:t>
            </a:r>
          </a:p>
          <a:p>
            <a:pPr lvl="1"/>
            <a:r>
              <a:rPr lang="sv-SE" dirty="0"/>
              <a:t>Påverkar de varandra</a:t>
            </a:r>
          </a:p>
          <a:p>
            <a:pPr lvl="1"/>
            <a:r>
              <a:rPr lang="sv-SE" dirty="0"/>
              <a:t>Vilken är den mest naturliga ifyllnadsordningen</a:t>
            </a:r>
          </a:p>
        </p:txBody>
      </p:sp>
      <p:sp>
        <p:nvSpPr>
          <p:cNvPr id="3" name="Platshållare för innehåll 2"/>
          <p:cNvSpPr>
            <a:spLocks noGrp="1"/>
          </p:cNvSpPr>
          <p:nvPr>
            <p:ph idx="13"/>
          </p:nvPr>
        </p:nvSpPr>
        <p:spPr/>
        <p:txBody>
          <a:bodyPr/>
          <a:lstStyle/>
          <a:p>
            <a:pPr marL="0" indent="0">
              <a:buNone/>
            </a:pPr>
            <a:r>
              <a:rPr lang="sv-SE" u="sng" dirty="0"/>
              <a:t>Typer av fält:</a:t>
            </a:r>
          </a:p>
          <a:p>
            <a:pPr lvl="1"/>
            <a:r>
              <a:rPr lang="sv-SE" dirty="0"/>
              <a:t>Enradiga textfält</a:t>
            </a:r>
          </a:p>
          <a:p>
            <a:pPr lvl="1"/>
            <a:r>
              <a:rPr lang="sv-SE" dirty="0"/>
              <a:t>Numeriska fält</a:t>
            </a:r>
          </a:p>
          <a:p>
            <a:pPr lvl="1"/>
            <a:r>
              <a:rPr lang="sv-SE" dirty="0"/>
              <a:t>Datum/tid</a:t>
            </a:r>
          </a:p>
          <a:p>
            <a:pPr lvl="1"/>
            <a:r>
              <a:rPr lang="sv-SE" dirty="0"/>
              <a:t>Personnr</a:t>
            </a:r>
          </a:p>
          <a:p>
            <a:pPr lvl="1"/>
            <a:r>
              <a:rPr lang="sv-SE" dirty="0" err="1"/>
              <a:t>Flerval</a:t>
            </a:r>
            <a:r>
              <a:rPr lang="sv-SE" dirty="0"/>
              <a:t>/</a:t>
            </a:r>
            <a:r>
              <a:rPr lang="sv-SE" dirty="0" err="1"/>
              <a:t>enval</a:t>
            </a:r>
            <a:endParaRPr lang="sv-SE" dirty="0"/>
          </a:p>
          <a:p>
            <a:pPr lvl="1"/>
            <a:r>
              <a:rPr lang="sv-SE" dirty="0"/>
              <a:t>Fritextfält</a:t>
            </a:r>
          </a:p>
          <a:p>
            <a:pPr lvl="1"/>
            <a:r>
              <a:rPr lang="sv-SE" dirty="0"/>
              <a:t>Textruta (text som ej kan redigeras)</a:t>
            </a:r>
          </a:p>
          <a:p>
            <a:pPr lvl="1"/>
            <a:r>
              <a:rPr lang="sv-SE" dirty="0"/>
              <a:t>M.fl.</a:t>
            </a:r>
          </a:p>
          <a:p>
            <a:r>
              <a:rPr lang="sv-SE" dirty="0"/>
              <a:t>Fält som hör ihop syns ofta i mallen:</a:t>
            </a:r>
          </a:p>
          <a:p>
            <a:pPr lvl="1"/>
            <a:r>
              <a:rPr lang="sv-SE" dirty="0"/>
              <a:t>Med ramar</a:t>
            </a:r>
          </a:p>
          <a:p>
            <a:pPr lvl="1"/>
            <a:r>
              <a:rPr lang="sv-SE" dirty="0"/>
              <a:t>Ligger grupperade</a:t>
            </a:r>
          </a:p>
          <a:p>
            <a:pPr marL="180975" lvl="1" indent="0">
              <a:buNone/>
            </a:pP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18</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Ifyllnad - 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77648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Grundläggande validering av värdets typ (text, nummer, kryssruta, o.s.v.) som säkerställer att värdet går att spara</a:t>
            </a:r>
          </a:p>
          <a:p>
            <a:r>
              <a:rPr lang="sv-SE" dirty="0"/>
              <a:t>Utökande valideringar för att kontrollera att ett värde har ett visst format/är inom ett visst intervall</a:t>
            </a:r>
          </a:p>
          <a:p>
            <a:r>
              <a:rPr lang="sv-SE" dirty="0"/>
              <a:t>Obligatoriska fält, som kan vara beroende av val i andra fält</a:t>
            </a:r>
          </a:p>
        </p:txBody>
      </p:sp>
      <p:sp>
        <p:nvSpPr>
          <p:cNvPr id="3" name="Content Placeholder 2"/>
          <p:cNvSpPr>
            <a:spLocks noGrp="1"/>
          </p:cNvSpPr>
          <p:nvPr>
            <p:ph idx="13"/>
          </p:nvPr>
        </p:nvSpPr>
        <p:spPr/>
        <p:txBody>
          <a:bodyPr/>
          <a:lstStyle/>
          <a:p>
            <a:r>
              <a:rPr lang="sv-SE" u="sng" dirty="0"/>
              <a:t>Exempel på valideringar</a:t>
            </a:r>
          </a:p>
          <a:p>
            <a:r>
              <a:rPr lang="sv-SE" dirty="0"/>
              <a:t>Min/max värde</a:t>
            </a:r>
          </a:p>
          <a:p>
            <a:r>
              <a:rPr lang="sv-SE" dirty="0"/>
              <a:t>Min/max antal valda kryssrutor</a:t>
            </a:r>
          </a:p>
          <a:p>
            <a:r>
              <a:rPr lang="sv-SE" dirty="0"/>
              <a:t>Personnummer</a:t>
            </a:r>
          </a:p>
          <a:p>
            <a:r>
              <a:rPr lang="sv-SE" dirty="0"/>
              <a:t>Datumintervall</a:t>
            </a:r>
          </a:p>
          <a:p>
            <a:r>
              <a:rPr lang="sv-SE" dirty="0"/>
              <a:t>Obligatoriska fält</a:t>
            </a:r>
          </a:p>
          <a:p>
            <a:r>
              <a:rPr lang="sv-SE" dirty="0"/>
              <a:t>Reguljära uttryck</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19</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Ifyllnad - Validering</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4628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4" name="Underrubrik 3"/>
          <p:cNvSpPr>
            <a:spLocks noGrp="1"/>
          </p:cNvSpPr>
          <p:nvPr>
            <p:ph type="subTitle" idx="1"/>
          </p:nvPr>
        </p:nvSpPr>
        <p:spPr/>
        <p:txBody>
          <a:bodyPr/>
          <a:lstStyle/>
          <a:p>
            <a:r>
              <a:rPr lang="sv-SE" dirty="0"/>
              <a:t>Blankettutbildning - Manus</a:t>
            </a:r>
          </a:p>
        </p:txBody>
      </p:sp>
      <p:sp>
        <p:nvSpPr>
          <p:cNvPr id="3" name="Rubrik 2"/>
          <p:cNvSpPr>
            <a:spLocks noGrp="1"/>
          </p:cNvSpPr>
          <p:nvPr>
            <p:ph type="ctrTitle"/>
          </p:nvPr>
        </p:nvSpPr>
        <p:spPr/>
        <p:txBody>
          <a:bodyPr/>
          <a:lstStyle/>
          <a:p>
            <a:r>
              <a:rPr lang="sv-SE" dirty="0"/>
              <a:t>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2</a:t>
            </a:fld>
            <a:endParaRPr lang="en-US" dirty="0"/>
          </a:p>
        </p:txBody>
      </p:sp>
    </p:spTree>
    <p:extLst>
      <p:ext uri="{BB962C8B-B14F-4D97-AF65-F5344CB8AC3E}">
        <p14:creationId xmlns:p14="http://schemas.microsoft.com/office/powerpoint/2010/main" val="163900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Blankettmallen själv kan aktivera funktioner för blanketten</a:t>
            </a:r>
          </a:p>
          <a:p>
            <a:r>
              <a:rPr lang="sv-SE" dirty="0"/>
              <a:t>Det finns inställningar som kan göras i mallen för t.ex. hur utskrift ska fungera</a:t>
            </a:r>
          </a:p>
          <a:p>
            <a:endParaRPr lang="sv-SE" dirty="0"/>
          </a:p>
        </p:txBody>
      </p:sp>
      <p:sp>
        <p:nvSpPr>
          <p:cNvPr id="3" name="Platshållare för innehåll 2"/>
          <p:cNvSpPr>
            <a:spLocks noGrp="1"/>
          </p:cNvSpPr>
          <p:nvPr>
            <p:ph idx="13"/>
          </p:nvPr>
        </p:nvSpPr>
        <p:spPr/>
        <p:txBody>
          <a:bodyPr/>
          <a:lstStyle/>
          <a:p>
            <a:pPr marL="0" indent="0">
              <a:buNone/>
            </a:pPr>
            <a:r>
              <a:rPr lang="sv-SE" u="sng" dirty="0"/>
              <a:t>Definiera i manuset:</a:t>
            </a:r>
          </a:p>
          <a:p>
            <a:r>
              <a:rPr lang="sv-SE" dirty="0"/>
              <a:t>Det är viktigt att alla varianter av påverkan definieras tydligt</a:t>
            </a:r>
          </a:p>
          <a:p>
            <a:r>
              <a:rPr lang="sv-SE" dirty="0"/>
              <a:t>Detta definieras via ett bifogat beskrivande dokument till manuset</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20</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Tilläggsfunktioner</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94179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Matematiska uträkningar</a:t>
            </a:r>
          </a:p>
          <a:p>
            <a:r>
              <a:rPr lang="sv-SE" dirty="0"/>
              <a:t>Gömma/visa fält utifrån gjorda val</a:t>
            </a:r>
          </a:p>
          <a:p>
            <a:r>
              <a:rPr lang="sv-SE" dirty="0"/>
              <a:t>Flytta data mellan fält vid specifika händelser</a:t>
            </a:r>
          </a:p>
          <a:p>
            <a:r>
              <a:rPr lang="sv-SE" dirty="0"/>
              <a:t>Ritfunktion</a:t>
            </a:r>
          </a:p>
          <a:p>
            <a:r>
              <a:rPr lang="sv-SE" dirty="0"/>
              <a:t>Låsning av fält</a:t>
            </a:r>
          </a:p>
          <a:p>
            <a:r>
              <a:rPr lang="sv-SE" dirty="0"/>
              <a:t>Delsigneringar</a:t>
            </a:r>
          </a:p>
        </p:txBody>
      </p:sp>
      <p:sp>
        <p:nvSpPr>
          <p:cNvPr id="3" name="Content Placeholder 2"/>
          <p:cNvSpPr>
            <a:spLocks noGrp="1"/>
          </p:cNvSpPr>
          <p:nvPr>
            <p:ph idx="13"/>
          </p:nvPr>
        </p:nvSpPr>
        <p:spPr/>
        <p:txBody>
          <a:bodyPr/>
          <a:lstStyle/>
          <a:p>
            <a:r>
              <a:rPr lang="sv-SE" dirty="0"/>
              <a:t>Vissa funktioner är framtagna i EyeDoc</a:t>
            </a:r>
          </a:p>
          <a:p>
            <a:r>
              <a:rPr lang="sv-SE" dirty="0"/>
              <a:t>Andra är funktioner som ingår i grunden i XAML-språket</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21</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Tilläggsfunktioner</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188381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Data som kommer med från initierande system</a:t>
            </a:r>
          </a:p>
          <a:p>
            <a:r>
              <a:rPr lang="sv-SE" dirty="0"/>
              <a:t>Data som ska ”</a:t>
            </a:r>
            <a:r>
              <a:rPr lang="sv-SE" dirty="0" err="1"/>
              <a:t>förifylla</a:t>
            </a:r>
            <a:r>
              <a:rPr lang="sv-SE" dirty="0"/>
              <a:t>” mallen så att användaren slipper fylla i dessa fält</a:t>
            </a:r>
          </a:p>
          <a:p>
            <a:r>
              <a:rPr lang="sv-SE" dirty="0"/>
              <a:t>Det går även </a:t>
            </a:r>
            <a:r>
              <a:rPr lang="sv-SE" dirty="0" err="1"/>
              <a:t>förifylla</a:t>
            </a:r>
            <a:r>
              <a:rPr lang="sv-SE" dirty="0"/>
              <a:t> fält med ett specifikt fördefinierat värde </a:t>
            </a:r>
          </a:p>
          <a:p>
            <a:r>
              <a:rPr lang="sv-SE" dirty="0"/>
              <a:t>Det går använda viss logik för t.ex. datum</a:t>
            </a:r>
          </a:p>
          <a:p>
            <a:r>
              <a:rPr lang="sv-SE" dirty="0"/>
              <a:t>Vilka fält som ska </a:t>
            </a:r>
            <a:r>
              <a:rPr lang="sv-SE" dirty="0" err="1"/>
              <a:t>förifyllas</a:t>
            </a:r>
            <a:r>
              <a:rPr lang="sv-SE" dirty="0"/>
              <a:t> definieras i en XML-fil</a:t>
            </a:r>
          </a:p>
        </p:txBody>
      </p:sp>
      <p:sp>
        <p:nvSpPr>
          <p:cNvPr id="3" name="Platshållare för innehåll 2"/>
          <p:cNvSpPr>
            <a:spLocks noGrp="1"/>
          </p:cNvSpPr>
          <p:nvPr>
            <p:ph idx="13"/>
          </p:nvPr>
        </p:nvSpPr>
        <p:spPr/>
        <p:txBody>
          <a:bodyPr/>
          <a:lstStyle/>
          <a:p>
            <a:pPr marL="0" indent="0">
              <a:buNone/>
            </a:pPr>
            <a:r>
              <a:rPr lang="sv-SE" u="sng" dirty="0"/>
              <a:t>Manuset</a:t>
            </a:r>
          </a:p>
          <a:p>
            <a:r>
              <a:rPr lang="sv-SE" dirty="0"/>
              <a:t>Vad finns det för data i initierande system som användarna vill slippa fylla i?</a:t>
            </a:r>
          </a:p>
          <a:p>
            <a:r>
              <a:rPr lang="sv-SE" dirty="0"/>
              <a:t>Vilka data behöver systemet fylla i för att det inte ska bli fel i data som fångas i mallen?</a:t>
            </a:r>
          </a:p>
          <a:p>
            <a:r>
              <a:rPr lang="sv-SE" dirty="0"/>
              <a:t>Vilka värden som finns tillgängliga styrs av den anropande systemet</a:t>
            </a:r>
          </a:p>
          <a:p>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22</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Förifyllda 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4488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752475" y="1592126"/>
          <a:ext cx="3473450" cy="4175397"/>
        </p:xfrm>
        <a:graphic>
          <a:graphicData uri="http://schemas.openxmlformats.org/drawingml/2006/table">
            <a:tbl>
              <a:tblPr>
                <a:tableStyleId>{5C22544A-7EE6-4342-B048-85BDC9FD1C3A}</a:tableStyleId>
              </a:tblPr>
              <a:tblGrid>
                <a:gridCol w="1476519">
                  <a:extLst>
                    <a:ext uri="{9D8B030D-6E8A-4147-A177-3AD203B41FA5}">
                      <a16:colId xmlns:a16="http://schemas.microsoft.com/office/drawing/2014/main" val="20000"/>
                    </a:ext>
                  </a:extLst>
                </a:gridCol>
                <a:gridCol w="1996931">
                  <a:extLst>
                    <a:ext uri="{9D8B030D-6E8A-4147-A177-3AD203B41FA5}">
                      <a16:colId xmlns:a16="http://schemas.microsoft.com/office/drawing/2014/main" val="20001"/>
                    </a:ext>
                  </a:extLst>
                </a:gridCol>
              </a:tblGrid>
              <a:tr h="181539">
                <a:tc>
                  <a:txBody>
                    <a:bodyPr/>
                    <a:lstStyle/>
                    <a:p>
                      <a:pPr algn="l" fontAlgn="b"/>
                      <a:r>
                        <a:rPr lang="sv-SE" sz="1000" u="none" strike="noStrike" dirty="0">
                          <a:effectLst/>
                        </a:rPr>
                        <a:t>datum</a:t>
                      </a:r>
                      <a:endParaRPr lang="sv-SE" sz="1000" b="0" i="0" u="none" strike="noStrike" dirty="0">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2015-02-26</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0"/>
                  </a:ext>
                </a:extLst>
              </a:tr>
              <a:tr h="181539">
                <a:tc>
                  <a:txBody>
                    <a:bodyPr/>
                    <a:lstStyle/>
                    <a:p>
                      <a:pPr algn="l" fontAlgn="b"/>
                      <a:r>
                        <a:rPr lang="sv-SE" sz="1000" u="none" strike="noStrike">
                          <a:effectLst/>
                        </a:rPr>
                        <a:t>pat_personnr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19531224-2083</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1"/>
                  </a:ext>
                </a:extLst>
              </a:tr>
              <a:tr h="181539">
                <a:tc>
                  <a:txBody>
                    <a:bodyPr/>
                    <a:lstStyle/>
                    <a:p>
                      <a:pPr algn="l" fontAlgn="b"/>
                      <a:r>
                        <a:rPr lang="sv-SE" sz="1000" u="none" strike="noStrike">
                          <a:effectLst/>
                        </a:rPr>
                        <a:t>ansv_vdgnamn</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Olofsson, Göran</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2"/>
                  </a:ext>
                </a:extLst>
              </a:tr>
              <a:tr h="181539">
                <a:tc>
                  <a:txBody>
                    <a:bodyPr/>
                    <a:lstStyle/>
                    <a:p>
                      <a:pPr algn="l" fontAlgn="b"/>
                      <a:r>
                        <a:rPr lang="sv-SE" sz="1000" u="none" strike="noStrike">
                          <a:effectLst/>
                        </a:rPr>
                        <a:t>ansv_avd</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Distriktsläkarmott, Adolfsbergs vc</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3"/>
                  </a:ext>
                </a:extLst>
              </a:tr>
              <a:tr h="181539">
                <a:tc>
                  <a:txBody>
                    <a:bodyPr/>
                    <a:lstStyle/>
                    <a:p>
                      <a:pPr algn="l" fontAlgn="b"/>
                      <a:r>
                        <a:rPr lang="sv-SE" sz="1000" u="none" strike="noStrike">
                          <a:effectLst/>
                        </a:rPr>
                        <a:t>ansv_adress1</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Lindhultsv 2</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4"/>
                  </a:ext>
                </a:extLst>
              </a:tr>
              <a:tr h="181539">
                <a:tc>
                  <a:txBody>
                    <a:bodyPr/>
                    <a:lstStyle/>
                    <a:p>
                      <a:pPr algn="l" fontAlgn="b"/>
                      <a:r>
                        <a:rPr lang="sv-SE" sz="1000" u="none" strike="noStrike">
                          <a:effectLst/>
                        </a:rPr>
                        <a:t>ansv_adress2</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702 30</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5"/>
                  </a:ext>
                </a:extLst>
              </a:tr>
              <a:tr h="181539">
                <a:tc>
                  <a:txBody>
                    <a:bodyPr/>
                    <a:lstStyle/>
                    <a:p>
                      <a:pPr algn="l" fontAlgn="b"/>
                      <a:r>
                        <a:rPr lang="sv-SE" sz="1000" u="none" strike="noStrike">
                          <a:effectLst/>
                        </a:rPr>
                        <a:t>ansv_postnummer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702 30</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6"/>
                  </a:ext>
                </a:extLst>
              </a:tr>
              <a:tr h="181539">
                <a:tc>
                  <a:txBody>
                    <a:bodyPr/>
                    <a:lstStyle/>
                    <a:p>
                      <a:pPr algn="l" fontAlgn="b"/>
                      <a:r>
                        <a:rPr lang="sv-SE" sz="1000" u="none" strike="noStrike">
                          <a:effectLst/>
                        </a:rPr>
                        <a:t>ansv_adress3</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ÖREBRO</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7"/>
                  </a:ext>
                </a:extLst>
              </a:tr>
              <a:tr h="181539">
                <a:tc>
                  <a:txBody>
                    <a:bodyPr/>
                    <a:lstStyle/>
                    <a:p>
                      <a:pPr algn="l" fontAlgn="b"/>
                      <a:r>
                        <a:rPr lang="sv-SE" sz="1000" u="none" strike="noStrike">
                          <a:effectLst/>
                        </a:rPr>
                        <a:t>ansv_postort</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ÖREBRO</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8"/>
                  </a:ext>
                </a:extLst>
              </a:tr>
              <a:tr h="181539">
                <a:tc>
                  <a:txBody>
                    <a:bodyPr/>
                    <a:lstStyle/>
                    <a:p>
                      <a:pPr algn="l" fontAlgn="b"/>
                      <a:r>
                        <a:rPr lang="sv-SE" sz="1000" u="none" strike="noStrike">
                          <a:effectLst/>
                        </a:rPr>
                        <a:t>ansv_tel</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019-602 29 31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09"/>
                  </a:ext>
                </a:extLst>
              </a:tr>
              <a:tr h="181539">
                <a:tc>
                  <a:txBody>
                    <a:bodyPr/>
                    <a:lstStyle/>
                    <a:p>
                      <a:pPr algn="l" fontAlgn="b"/>
                      <a:r>
                        <a:rPr lang="sv-SE" sz="1000" u="none" strike="noStrike">
                          <a:effectLst/>
                        </a:rPr>
                        <a:t>ansv_fax</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019-240890</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0"/>
                  </a:ext>
                </a:extLst>
              </a:tr>
              <a:tr h="181539">
                <a:tc>
                  <a:txBody>
                    <a:bodyPr/>
                    <a:lstStyle/>
                    <a:p>
                      <a:pPr algn="l" fontAlgn="b"/>
                      <a:r>
                        <a:rPr lang="sv-SE" sz="1000" u="none" strike="noStrike">
                          <a:effectLst/>
                        </a:rPr>
                        <a:t>pat_namn</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dirty="0">
                          <a:effectLst/>
                        </a:rPr>
                        <a:t>Ek, Wilma</a:t>
                      </a:r>
                      <a:endParaRPr lang="sv-SE" sz="1000" b="0" i="0" u="none" strike="noStrike" dirty="0">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1"/>
                  </a:ext>
                </a:extLst>
              </a:tr>
              <a:tr h="181539">
                <a:tc>
                  <a:txBody>
                    <a:bodyPr/>
                    <a:lstStyle/>
                    <a:p>
                      <a:pPr algn="l" fontAlgn="b"/>
                      <a:r>
                        <a:rPr lang="sv-SE" sz="1000" u="none" strike="noStrike">
                          <a:effectLst/>
                        </a:rPr>
                        <a:t>pat_adress</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Tågstationsgatan 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2"/>
                  </a:ext>
                </a:extLst>
              </a:tr>
              <a:tr h="181539">
                <a:tc>
                  <a:txBody>
                    <a:bodyPr/>
                    <a:lstStyle/>
                    <a:p>
                      <a:pPr algn="l" fontAlgn="b"/>
                      <a:r>
                        <a:rPr lang="sv-SE" sz="1000" u="none" strike="noStrike">
                          <a:effectLst/>
                        </a:rPr>
                        <a:t>pat_postnr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72013</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3"/>
                  </a:ext>
                </a:extLst>
              </a:tr>
              <a:tr h="181539">
                <a:tc>
                  <a:txBody>
                    <a:bodyPr/>
                    <a:lstStyle/>
                    <a:p>
                      <a:pPr algn="l" fontAlgn="b"/>
                      <a:r>
                        <a:rPr lang="sv-SE" sz="1000" u="none" strike="noStrike">
                          <a:effectLst/>
                        </a:rPr>
                        <a:t>pat_postadress</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Södra station</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4"/>
                  </a:ext>
                </a:extLst>
              </a:tr>
              <a:tr h="181539">
                <a:tc>
                  <a:txBody>
                    <a:bodyPr/>
                    <a:lstStyle/>
                    <a:p>
                      <a:pPr algn="l" fontAlgn="b"/>
                      <a:r>
                        <a:rPr lang="sv-SE" sz="1000" u="none" strike="noStrike" dirty="0" err="1">
                          <a:effectLst/>
                        </a:rPr>
                        <a:t>ansv_forskrivarkod</a:t>
                      </a:r>
                      <a:endParaRPr lang="sv-SE" sz="1000" b="0" i="0" u="none" strike="noStrike" dirty="0">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9000001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5"/>
                  </a:ext>
                </a:extLst>
              </a:tr>
              <a:tr h="181539">
                <a:tc>
                  <a:txBody>
                    <a:bodyPr/>
                    <a:lstStyle/>
                    <a:p>
                      <a:pPr algn="l" fontAlgn="b"/>
                      <a:r>
                        <a:rPr lang="sv-SE" sz="1000" u="none" strike="noStrike">
                          <a:effectLst/>
                        </a:rPr>
                        <a:t>ansv_arbetsplatskod</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2557120242135</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6"/>
                  </a:ext>
                </a:extLst>
              </a:tr>
              <a:tr h="181539">
                <a:tc>
                  <a:txBody>
                    <a:bodyPr/>
                    <a:lstStyle/>
                    <a:p>
                      <a:pPr algn="l" fontAlgn="b"/>
                      <a:r>
                        <a:rPr lang="sv-SE" sz="1000" u="none" strike="noStrike">
                          <a:effectLst/>
                        </a:rPr>
                        <a:t>prescribercode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9000001</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7"/>
                  </a:ext>
                </a:extLst>
              </a:tr>
              <a:tr h="181539">
                <a:tc>
                  <a:txBody>
                    <a:bodyPr/>
                    <a:lstStyle/>
                    <a:p>
                      <a:pPr algn="l" fontAlgn="b"/>
                      <a:r>
                        <a:rPr lang="sv-SE" sz="1000" u="none" strike="noStrike">
                          <a:effectLst/>
                        </a:rPr>
                        <a:t>officecode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2557120242135</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8"/>
                  </a:ext>
                </a:extLst>
              </a:tr>
              <a:tr h="181539">
                <a:tc>
                  <a:txBody>
                    <a:bodyPr/>
                    <a:lstStyle/>
                    <a:p>
                      <a:pPr algn="l" fontAlgn="b"/>
                      <a:r>
                        <a:rPr lang="sv-SE" sz="1000" u="none" strike="noStrike">
                          <a:effectLst/>
                        </a:rPr>
                        <a:t>WARDNAME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19"/>
                  </a:ext>
                </a:extLst>
              </a:tr>
              <a:tr h="181539">
                <a:tc>
                  <a:txBody>
                    <a:bodyPr/>
                    <a:lstStyle/>
                    <a:p>
                      <a:pPr algn="l" fontAlgn="b"/>
                      <a:r>
                        <a:rPr lang="sv-SE" sz="1000" u="none" strike="noStrike">
                          <a:effectLst/>
                        </a:rPr>
                        <a:t>DEPARTMENTNAME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Adolfsbergs vårdcentral</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20"/>
                  </a:ext>
                </a:extLst>
              </a:tr>
              <a:tr h="181539">
                <a:tc>
                  <a:txBody>
                    <a:bodyPr/>
                    <a:lstStyle/>
                    <a:p>
                      <a:pPr algn="l" fontAlgn="b"/>
                      <a:r>
                        <a:rPr lang="sv-SE" sz="1000" u="none" strike="noStrike">
                          <a:effectLst/>
                        </a:rPr>
                        <a:t>CLINICNAME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Distriktsläkarmott, Adolfsbergs vc</a:t>
                      </a:r>
                      <a:endParaRPr lang="sv-SE" sz="1000" b="0" i="0" u="none" strike="noStrike">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21"/>
                  </a:ext>
                </a:extLst>
              </a:tr>
              <a:tr h="181539">
                <a:tc>
                  <a:txBody>
                    <a:bodyPr/>
                    <a:lstStyle/>
                    <a:p>
                      <a:pPr algn="l" fontAlgn="b"/>
                      <a:r>
                        <a:rPr lang="sv-SE" sz="1000" u="none" strike="noStrike">
                          <a:effectLst/>
                        </a:rPr>
                        <a:t>VE.name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dirty="0">
                          <a:effectLst/>
                        </a:rPr>
                        <a:t>Adolfsbergs vårdcentral</a:t>
                      </a:r>
                      <a:endParaRPr lang="sv-SE" sz="1000" b="0" i="0" u="none" strike="noStrike" dirty="0">
                        <a:solidFill>
                          <a:srgbClr val="000000"/>
                        </a:solidFill>
                        <a:effectLst/>
                        <a:latin typeface="Calibri" panose="020F0502020204030204" pitchFamily="34" charset="0"/>
                      </a:endParaRPr>
                    </a:p>
                  </a:txBody>
                  <a:tcPr marL="9077" marR="9077" marT="9077" marB="0" anchor="b"/>
                </a:tc>
                <a:extLst>
                  <a:ext uri="{0D108BD9-81ED-4DB2-BD59-A6C34878D82A}">
                    <a16:rowId xmlns:a16="http://schemas.microsoft.com/office/drawing/2014/main" val="10022"/>
                  </a:ext>
                </a:extLst>
              </a:tr>
            </a:tbl>
          </a:graphicData>
        </a:graphic>
      </p:graphicFrame>
      <p:sp>
        <p:nvSpPr>
          <p:cNvPr id="3" name="Platshållare för innehåll 2"/>
          <p:cNvSpPr>
            <a:spLocks noGrp="1"/>
          </p:cNvSpPr>
          <p:nvPr>
            <p:ph idx="13"/>
          </p:nvPr>
        </p:nvSpPr>
        <p:spPr/>
        <p:txBody>
          <a:bodyPr/>
          <a:lstStyle/>
          <a:p>
            <a:r>
              <a:rPr lang="sv-SE" dirty="0"/>
              <a:t>Detta är de värden som idag skickas från nuvarande version av Cross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23</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Förifyllda 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34740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Fungerar på liknande sätt som förifyllnad men mellan två ärenden av samma blankettmall istället</a:t>
            </a:r>
          </a:p>
          <a:p>
            <a:r>
              <a:rPr lang="sv-SE" dirty="0"/>
              <a:t>Kommer från en tidigare ifylld mall för samma individ där fälten stämmer mellan blanketterna</a:t>
            </a:r>
          </a:p>
          <a:p>
            <a:r>
              <a:rPr lang="sv-SE" dirty="0"/>
              <a:t>Värden kan flyttas till samma eller olika fält mellan de två ärendena</a:t>
            </a:r>
          </a:p>
        </p:txBody>
      </p:sp>
      <p:sp>
        <p:nvSpPr>
          <p:cNvPr id="3" name="Platshållare för innehåll 2"/>
          <p:cNvSpPr>
            <a:spLocks noGrp="1"/>
          </p:cNvSpPr>
          <p:nvPr>
            <p:ph idx="13"/>
          </p:nvPr>
        </p:nvSpPr>
        <p:spPr/>
        <p:txBody>
          <a:bodyPr/>
          <a:lstStyle/>
          <a:p>
            <a:r>
              <a:rPr lang="sv-SE" dirty="0"/>
              <a:t>Definieras i manuset som ”kopia/</a:t>
            </a:r>
            <a:r>
              <a:rPr lang="sv-SE" dirty="0" err="1"/>
              <a:t>kop</a:t>
            </a:r>
            <a:r>
              <a:rPr lang="sv-SE" dirty="0"/>
              <a:t>” på de fält som ska vara kopiefält</a:t>
            </a:r>
          </a:p>
          <a:p>
            <a:r>
              <a:rPr lang="sv-SE" dirty="0"/>
              <a:t>Om värden ska flyttas mellan olika fält eller manipuleras måste detta framgå av manus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24</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Kopiefält</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88294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Om initierade system vill ha tillbaka fångad data i mallen</a:t>
            </a:r>
          </a:p>
          <a:p>
            <a:r>
              <a:rPr lang="sv-SE" dirty="0"/>
              <a:t>Kräver att initierade system kan ta emot och hantera dessa uppgifter</a:t>
            </a:r>
          </a:p>
          <a:p>
            <a:r>
              <a:rPr lang="sv-SE" dirty="0"/>
              <a:t>Kommer med i ett statusmeddelande från EyeDoc till initierande system</a:t>
            </a:r>
          </a:p>
          <a:p>
            <a:r>
              <a:rPr lang="sv-SE" dirty="0"/>
              <a:t>Det aktuella värdet kommer alltid med, även om den inte ändrats</a:t>
            </a:r>
          </a:p>
        </p:txBody>
      </p:sp>
      <p:sp>
        <p:nvSpPr>
          <p:cNvPr id="3" name="Platshållare för innehåll 2"/>
          <p:cNvSpPr>
            <a:spLocks noGrp="1"/>
          </p:cNvSpPr>
          <p:nvPr>
            <p:ph idx="13"/>
          </p:nvPr>
        </p:nvSpPr>
        <p:spPr/>
        <p:txBody>
          <a:bodyPr/>
          <a:lstStyle/>
          <a:p>
            <a:r>
              <a:rPr lang="sv-SE" dirty="0"/>
              <a:t>Definieras som ”</a:t>
            </a:r>
            <a:r>
              <a:rPr lang="sv-SE" dirty="0" err="1"/>
              <a:t>Reply</a:t>
            </a:r>
            <a:r>
              <a:rPr lang="sv-SE" dirty="0"/>
              <a:t>” på fältet i manuset</a:t>
            </a:r>
          </a:p>
          <a:p>
            <a:r>
              <a:rPr lang="sv-SE" dirty="0"/>
              <a:t>Behöver sannolikt också kompletterande beskrivning med vilket namn som ska användas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25</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Returdata</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49037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Denna del av manuset ska beskriva hur flödet för den som nyttjar blanketten ska vara.</a:t>
            </a:r>
          </a:p>
          <a:p>
            <a:r>
              <a:rPr lang="sv-SE" dirty="0"/>
              <a:t>Definition av dialoger, funktion av knappar, aktivering av knappar etc.</a:t>
            </a:r>
          </a:p>
          <a:p>
            <a:r>
              <a:rPr lang="sv-SE" dirty="0"/>
              <a:t>Processen kan vara både hanteringen inom mallen med steg och händelser</a:t>
            </a:r>
          </a:p>
          <a:p>
            <a:r>
              <a:rPr lang="sv-SE" dirty="0"/>
              <a:t>Men också mallens process över flödet vid sidan av respektive användares ifyllnad och interaktion med mallen</a:t>
            </a:r>
          </a:p>
        </p:txBody>
      </p:sp>
      <p:sp>
        <p:nvSpPr>
          <p:cNvPr id="3" name="Platshållare för innehåll 2"/>
          <p:cNvSpPr>
            <a:spLocks noGrp="1"/>
          </p:cNvSpPr>
          <p:nvPr>
            <p:ph idx="13"/>
          </p:nvPr>
        </p:nvSpPr>
        <p:spPr/>
        <p:txBody>
          <a:bodyPr/>
          <a:lstStyle/>
          <a:p>
            <a:pPr marL="0" indent="0">
              <a:buNone/>
            </a:pPr>
            <a:r>
              <a:rPr lang="sv-SE" dirty="0"/>
              <a:t>Denna del av manuset är ofta en processkarta med tillhörande beskrivning/förklaring.</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26</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Workflow - arbetsflödet i blanketten</a:t>
            </a:r>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51232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endParaRPr lang="en-US" noProof="0" dirty="0"/>
          </a:p>
        </p:txBody>
      </p:sp>
      <p:sp>
        <p:nvSpPr>
          <p:cNvPr id="9" name="Subtitle 8"/>
          <p:cNvSpPr>
            <a:spLocks noGrp="1"/>
          </p:cNvSpPr>
          <p:nvPr>
            <p:ph type="subTitle" idx="1"/>
          </p:nvPr>
        </p:nvSpPr>
        <p:spPr/>
        <p:txBody>
          <a:bodyPr/>
          <a:lstStyle/>
          <a:p>
            <a:r>
              <a:rPr lang="sv-SE" dirty="0"/>
              <a:t>Blankettutbildning - Manus</a:t>
            </a:r>
          </a:p>
        </p:txBody>
      </p:sp>
      <p:sp>
        <p:nvSpPr>
          <p:cNvPr id="8" name="Title 7"/>
          <p:cNvSpPr>
            <a:spLocks noGrp="1"/>
          </p:cNvSpPr>
          <p:nvPr>
            <p:ph type="ctrTitle"/>
          </p:nvPr>
        </p:nvSpPr>
        <p:spPr/>
        <p:txBody>
          <a:bodyPr/>
          <a:lstStyle/>
          <a:p>
            <a:r>
              <a:rPr lang="sv-SE" dirty="0"/>
              <a:t>Navigation</a:t>
            </a:r>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27</a:t>
            </a:fld>
            <a:endParaRPr lang="en-US" noProof="0" dirty="0"/>
          </a:p>
        </p:txBody>
      </p:sp>
    </p:spTree>
    <p:extLst>
      <p:ext uri="{BB962C8B-B14F-4D97-AF65-F5344CB8AC3E}">
        <p14:creationId xmlns:p14="http://schemas.microsoft.com/office/powerpoint/2010/main" val="2710679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I vilken ordning ska man ”tabba” sig fram i blanketten/mallen?</a:t>
            </a:r>
          </a:p>
          <a:p>
            <a:r>
              <a:rPr lang="sv-SE" dirty="0"/>
              <a:t>Hur gör man för att användaren inte ska behöva använda sig av musen?</a:t>
            </a:r>
          </a:p>
          <a:p>
            <a:r>
              <a:rPr lang="sv-SE" dirty="0"/>
              <a:t>Hur ska man nyttja trädstrukturen?</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28</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Navigation</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9" name="Picture 8"/>
          <p:cNvPicPr>
            <a:picLocks noChangeAspect="1"/>
          </p:cNvPicPr>
          <p:nvPr/>
        </p:nvPicPr>
        <p:blipFill>
          <a:blip r:embed="rId2"/>
          <a:stretch>
            <a:fillRect/>
          </a:stretch>
        </p:blipFill>
        <p:spPr>
          <a:xfrm>
            <a:off x="3187899" y="3131483"/>
            <a:ext cx="5184576" cy="2671717"/>
          </a:xfrm>
          <a:prstGeom prst="rect">
            <a:avLst/>
          </a:prstGeom>
        </p:spPr>
      </p:pic>
    </p:spTree>
    <p:extLst>
      <p:ext uri="{BB962C8B-B14F-4D97-AF65-F5344CB8AC3E}">
        <p14:creationId xmlns:p14="http://schemas.microsoft.com/office/powerpoint/2010/main" val="205873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Ligger till vänster om blanketten och grupperar fälten</a:t>
            </a:r>
          </a:p>
          <a:p>
            <a:r>
              <a:rPr lang="sv-SE" dirty="0"/>
              <a:t>Kan i manuset definieras klickbart för länkning till detta fält i blanketten</a:t>
            </a:r>
          </a:p>
          <a:p>
            <a:r>
              <a:rPr lang="sv-SE" dirty="0"/>
              <a:t>Det finns även händelser i blanketten som kan påverka ikoner i trädet - t.ex. vid signering</a:t>
            </a:r>
          </a:p>
        </p:txBody>
      </p:sp>
      <p:sp>
        <p:nvSpPr>
          <p:cNvPr id="3" name="Platshållare för innehåll 2"/>
          <p:cNvSpPr>
            <a:spLocks noGrp="1"/>
          </p:cNvSpPr>
          <p:nvPr>
            <p:ph idx="13"/>
          </p:nvPr>
        </p:nvSpPr>
        <p:spPr/>
        <p:txBody>
          <a:bodyPr/>
          <a:lstStyle/>
          <a:p>
            <a:pPr marL="0" indent="0">
              <a:buNone/>
            </a:pPr>
            <a:r>
              <a:rPr lang="sv-SE" u="sng" dirty="0"/>
              <a:t>Kan göras på två sätt:</a:t>
            </a:r>
          </a:p>
          <a:p>
            <a:r>
              <a:rPr lang="sv-SE" dirty="0"/>
              <a:t>Som ett parallellt dokument</a:t>
            </a:r>
          </a:p>
          <a:p>
            <a:r>
              <a:rPr lang="sv-SE" dirty="0"/>
              <a:t>Markeras direkt i layoutmanuset</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29</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Navigationsträd</a:t>
            </a:r>
          </a:p>
        </p:txBody>
      </p:sp>
      <p:sp>
        <p:nvSpPr>
          <p:cNvPr id="7" name="Platshållare för text 6"/>
          <p:cNvSpPr>
            <a:spLocks noGrp="1"/>
          </p:cNvSpPr>
          <p:nvPr>
            <p:ph type="body" sz="quarter" idx="14"/>
          </p:nvPr>
        </p:nvSpPr>
        <p:spPr/>
        <p:txBody>
          <a:bodyPr/>
          <a:lstStyle/>
          <a:p>
            <a:r>
              <a:rPr lang="sv-SE" dirty="0"/>
              <a:t>Blankettutbildning - Manus</a:t>
            </a:r>
          </a:p>
        </p:txBody>
      </p:sp>
      <p:pic>
        <p:nvPicPr>
          <p:cNvPr id="8" name="Picture 7"/>
          <p:cNvPicPr>
            <a:picLocks noChangeAspect="1"/>
          </p:cNvPicPr>
          <p:nvPr/>
        </p:nvPicPr>
        <p:blipFill>
          <a:blip r:embed="rId2"/>
          <a:stretch>
            <a:fillRect/>
          </a:stretch>
        </p:blipFill>
        <p:spPr>
          <a:xfrm>
            <a:off x="4226400" y="3238189"/>
            <a:ext cx="2414127" cy="2565011"/>
          </a:xfrm>
          <a:prstGeom prst="rect">
            <a:avLst/>
          </a:prstGeom>
        </p:spPr>
      </p:pic>
    </p:spTree>
    <p:extLst>
      <p:ext uri="{BB962C8B-B14F-4D97-AF65-F5344CB8AC3E}">
        <p14:creationId xmlns:p14="http://schemas.microsoft.com/office/powerpoint/2010/main" val="322617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innehåll 6"/>
          <p:cNvSpPr>
            <a:spLocks noGrp="1"/>
          </p:cNvSpPr>
          <p:nvPr>
            <p:ph idx="1"/>
          </p:nvPr>
        </p:nvSpPr>
        <p:spPr/>
        <p:txBody>
          <a:bodyPr/>
          <a:lstStyle/>
          <a:p>
            <a:r>
              <a:rPr lang="sv-SE" dirty="0"/>
              <a:t>Kan liknas vid kravspecifikationen till ett projekt</a:t>
            </a:r>
          </a:p>
          <a:p>
            <a:r>
              <a:rPr lang="sv-SE" dirty="0"/>
              <a:t>Ett bra manus förkortar tiden i produktion</a:t>
            </a:r>
          </a:p>
          <a:p>
            <a:r>
              <a:rPr lang="sv-SE" dirty="0"/>
              <a:t>Ska säkerställa att:</a:t>
            </a:r>
          </a:p>
          <a:p>
            <a:pPr lvl="1"/>
            <a:r>
              <a:rPr lang="sv-SE" dirty="0"/>
              <a:t>Användarna förstår hur mallen fungerar</a:t>
            </a:r>
          </a:p>
          <a:p>
            <a:pPr lvl="1"/>
            <a:r>
              <a:rPr lang="sv-SE" dirty="0"/>
              <a:t>Att det är så lätt som möjligt att fylla i den korrekt</a:t>
            </a:r>
          </a:p>
          <a:p>
            <a:pPr lvl="1"/>
            <a:r>
              <a:rPr lang="sv-SE" dirty="0"/>
              <a:t>Att innehållet täcker verksamhetens behov</a:t>
            </a:r>
          </a:p>
        </p:txBody>
      </p:sp>
      <p:sp>
        <p:nvSpPr>
          <p:cNvPr id="8" name="Platshållare för innehåll 7"/>
          <p:cNvSpPr>
            <a:spLocks noGrp="1"/>
          </p:cNvSpPr>
          <p:nvPr>
            <p:ph idx="13"/>
          </p:nvPr>
        </p:nvSpPr>
        <p:spPr/>
        <p:txBody>
          <a:bodyPr/>
          <a:lstStyle/>
          <a:p>
            <a:pPr marL="0" indent="0">
              <a:buNone/>
            </a:pPr>
            <a:r>
              <a:rPr lang="sv-SE" u="sng" dirty="0"/>
              <a:t>Med rätt manus vinner man:</a:t>
            </a:r>
          </a:p>
          <a:p>
            <a:r>
              <a:rPr lang="sv-SE" dirty="0"/>
              <a:t>Följsamhet till grafiska profiler</a:t>
            </a:r>
          </a:p>
          <a:p>
            <a:r>
              <a:rPr lang="sv-SE" dirty="0"/>
              <a:t>Likriktat arbetssätt för nyttjarna av mallen - samma sätt att arbeta</a:t>
            </a:r>
          </a:p>
          <a:p>
            <a:r>
              <a:rPr lang="sv-SE" dirty="0"/>
              <a:t>Lättare att återvinna manus från gång till gång</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3</a:t>
            </a:fld>
            <a:endParaRPr lang="en-US" dirty="0"/>
          </a:p>
        </p:txBody>
      </p:sp>
      <p:sp>
        <p:nvSpPr>
          <p:cNvPr id="2" name="Platshållare för sidfot 1"/>
          <p:cNvSpPr>
            <a:spLocks noGrp="1"/>
          </p:cNvSpPr>
          <p:nvPr>
            <p:ph type="ftr" sz="quarter" idx="3"/>
          </p:nvPr>
        </p:nvSpPr>
        <p:spPr/>
        <p:txBody>
          <a:bodyPr/>
          <a:lstStyle/>
          <a:p>
            <a:endParaRPr lang="en-US" dirty="0"/>
          </a:p>
        </p:txBody>
      </p:sp>
      <p:sp>
        <p:nvSpPr>
          <p:cNvPr id="6" name="Rubrik 5"/>
          <p:cNvSpPr>
            <a:spLocks noGrp="1"/>
          </p:cNvSpPr>
          <p:nvPr>
            <p:ph type="title"/>
          </p:nvPr>
        </p:nvSpPr>
        <p:spPr/>
        <p:txBody>
          <a:bodyPr/>
          <a:lstStyle/>
          <a:p>
            <a:r>
              <a:rPr lang="sv-SE" dirty="0"/>
              <a:t>Manus – Varför?</a:t>
            </a:r>
          </a:p>
        </p:txBody>
      </p:sp>
      <p:sp>
        <p:nvSpPr>
          <p:cNvPr id="9" name="Platshållare för text 8"/>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30277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3" name="Rubrik 2"/>
          <p:cNvSpPr>
            <a:spLocks noGrp="1"/>
          </p:cNvSpPr>
          <p:nvPr>
            <p:ph type="ctrTitle"/>
          </p:nvPr>
        </p:nvSpPr>
        <p:spPr/>
        <p:txBody>
          <a:bodyPr/>
          <a:lstStyle/>
          <a:p>
            <a:r>
              <a:rPr lang="sv-SE" dirty="0"/>
              <a:t>Produktion</a:t>
            </a:r>
          </a:p>
        </p:txBody>
      </p:sp>
      <p:sp>
        <p:nvSpPr>
          <p:cNvPr id="4" name="Underrubrik 3"/>
          <p:cNvSpPr>
            <a:spLocks noGrp="1"/>
          </p:cNvSpPr>
          <p:nvPr>
            <p:ph type="subTitle" idx="1"/>
          </p:nvPr>
        </p:nvSpPr>
        <p:spPr/>
        <p:txBody>
          <a:bodyPr/>
          <a:lstStyle/>
          <a:p>
            <a:r>
              <a:rPr lang="sv-SE" dirty="0"/>
              <a:t>Blankettutbildning - 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30</a:t>
            </a:fld>
            <a:endParaRPr lang="en-US" dirty="0"/>
          </a:p>
        </p:txBody>
      </p:sp>
    </p:spTree>
    <p:extLst>
      <p:ext uri="{BB962C8B-B14F-4D97-AF65-F5344CB8AC3E}">
        <p14:creationId xmlns:p14="http://schemas.microsoft.com/office/powerpoint/2010/main" val="333423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pPr marL="342900" indent="-342900">
              <a:buFont typeface="+mj-lt"/>
              <a:buAutoNum type="arabicPeriod"/>
            </a:pPr>
            <a:r>
              <a:rPr lang="sv-SE" sz="1200" dirty="0"/>
              <a:t>Skicka in manus till produktion</a:t>
            </a:r>
          </a:p>
          <a:p>
            <a:pPr marL="342900" indent="-342900">
              <a:buFont typeface="+mj-lt"/>
              <a:buAutoNum type="arabicPeriod"/>
            </a:pPr>
            <a:r>
              <a:rPr lang="sv-SE" sz="1200" dirty="0"/>
              <a:t>Produktion av blankett</a:t>
            </a:r>
          </a:p>
          <a:p>
            <a:pPr marL="342900" indent="-342900">
              <a:buFont typeface="+mj-lt"/>
              <a:buAutoNum type="arabicPeriod"/>
            </a:pPr>
            <a:r>
              <a:rPr lang="sv-SE" sz="1200" dirty="0"/>
              <a:t>Kvalitetsgranskning</a:t>
            </a:r>
          </a:p>
          <a:p>
            <a:pPr marL="342900" indent="-342900">
              <a:buFont typeface="+mj-lt"/>
              <a:buAutoNum type="arabicPeriod"/>
            </a:pPr>
            <a:r>
              <a:rPr lang="sv-SE" sz="1200" dirty="0"/>
              <a:t>Leverans till testmiljö</a:t>
            </a:r>
          </a:p>
          <a:p>
            <a:pPr marL="342900" indent="-342900">
              <a:buFont typeface="+mj-lt"/>
              <a:buAutoNum type="arabicPeriod"/>
            </a:pPr>
            <a:r>
              <a:rPr lang="sv-SE" sz="1200" dirty="0"/>
              <a:t>Test av manusförfattare</a:t>
            </a:r>
          </a:p>
          <a:p>
            <a:pPr marL="342900" indent="-342900">
              <a:buFont typeface="+mj-lt"/>
              <a:buAutoNum type="arabicPeriod"/>
            </a:pPr>
            <a:r>
              <a:rPr lang="sv-SE" sz="1200" dirty="0"/>
              <a:t>OK enligt manus – Publicering till driftsmiljö (punkt 8)</a:t>
            </a:r>
          </a:p>
          <a:p>
            <a:pPr marL="342900" indent="-342900">
              <a:buFont typeface="+mj-lt"/>
              <a:buAutoNum type="arabicPeriod"/>
            </a:pPr>
            <a:r>
              <a:rPr lang="sv-SE" sz="1200" dirty="0"/>
              <a:t>Fel enligt manus – Återkoppling till produktionsresurs (punkt 2)</a:t>
            </a:r>
          </a:p>
          <a:p>
            <a:pPr marL="342900" indent="-342900">
              <a:buFont typeface="+mj-lt"/>
              <a:buAutoNum type="arabicPeriod"/>
            </a:pPr>
            <a:r>
              <a:rPr lang="sv-SE" sz="1200" dirty="0"/>
              <a:t>Publicering i driftmiljö</a:t>
            </a:r>
          </a:p>
          <a:p>
            <a:pPr marL="342900" indent="-342900">
              <a:buFont typeface="+mj-lt"/>
              <a:buAutoNum type="arabicPeriod"/>
            </a:pPr>
            <a:endParaRPr lang="sv-SE" sz="1200"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31</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Rutin för produktion</a:t>
            </a:r>
          </a:p>
        </p:txBody>
      </p:sp>
      <p:sp>
        <p:nvSpPr>
          <p:cNvPr id="7" name="Platshållare för text 6"/>
          <p:cNvSpPr>
            <a:spLocks noGrp="1"/>
          </p:cNvSpPr>
          <p:nvPr>
            <p:ph type="body" sz="quarter" idx="14"/>
          </p:nvPr>
        </p:nvSpPr>
        <p:spPr/>
        <p:txBody>
          <a:bodyPr/>
          <a:lstStyle/>
          <a:p>
            <a:r>
              <a:rPr lang="sv-SE" dirty="0"/>
              <a:t>Blankettutbildning - Manus</a:t>
            </a:r>
          </a:p>
        </p:txBody>
      </p:sp>
      <p:pic>
        <p:nvPicPr>
          <p:cNvPr id="8" name="Content Placeholder 71"/>
          <p:cNvPicPr>
            <a:picLocks noGrp="1" noChangeAspect="1"/>
          </p:cNvPicPr>
          <p:nvPr>
            <p:ph idx="13"/>
          </p:nvPr>
        </p:nvPicPr>
        <p:blipFill>
          <a:blip r:embed="rId3"/>
          <a:stretch>
            <a:fillRect/>
          </a:stretch>
        </p:blipFill>
        <p:spPr>
          <a:xfrm>
            <a:off x="4447140" y="266271"/>
            <a:ext cx="4517348" cy="5537629"/>
          </a:xfrm>
          <a:prstGeom prst="rect">
            <a:avLst/>
          </a:prstGeom>
        </p:spPr>
      </p:pic>
    </p:spTree>
    <p:extLst>
      <p:ext uri="{BB962C8B-B14F-4D97-AF65-F5344CB8AC3E}">
        <p14:creationId xmlns:p14="http://schemas.microsoft.com/office/powerpoint/2010/main" val="673664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nb-NO" dirty="0"/>
              <a:t>Grupparbete</a:t>
            </a:r>
          </a:p>
        </p:txBody>
      </p:sp>
      <p:sp>
        <p:nvSpPr>
          <p:cNvPr id="9" name="Subtitle 8"/>
          <p:cNvSpPr>
            <a:spLocks noGrp="1"/>
          </p:cNvSpPr>
          <p:nvPr>
            <p:ph type="subTitle" idx="1"/>
          </p:nvPr>
        </p:nvSpPr>
        <p:spPr/>
        <p:txBody>
          <a:bodyPr/>
          <a:lstStyle/>
          <a:p>
            <a:r>
              <a:rPr lang="sv-SE" dirty="0"/>
              <a:t>Blankettutbildning - Manus</a:t>
            </a:r>
            <a:endParaRPr lang="nb-NO" dirty="0"/>
          </a:p>
        </p:txBody>
      </p:sp>
      <p:sp>
        <p:nvSpPr>
          <p:cNvPr id="10" name="Text Placeholder 9"/>
          <p:cNvSpPr>
            <a:spLocks noGrp="1"/>
          </p:cNvSpPr>
          <p:nvPr>
            <p:ph type="body" sz="quarter" idx="11"/>
          </p:nvPr>
        </p:nvSpPr>
        <p:spPr/>
        <p:txBody>
          <a:bodyPr/>
          <a:lstStyle/>
          <a:p>
            <a:endParaRPr lang="nb-NO" dirty="0"/>
          </a:p>
        </p:txBody>
      </p:sp>
    </p:spTree>
    <p:extLst>
      <p:ext uri="{BB962C8B-B14F-4D97-AF65-F5344CB8AC3E}">
        <p14:creationId xmlns:p14="http://schemas.microsoft.com/office/powerpoint/2010/main" val="30754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a:t>Grupparbete</a:t>
            </a:r>
          </a:p>
        </p:txBody>
      </p:sp>
      <p:sp>
        <p:nvSpPr>
          <p:cNvPr id="11" name="Content Placeholder 10"/>
          <p:cNvSpPr>
            <a:spLocks noGrp="1"/>
          </p:cNvSpPr>
          <p:nvPr>
            <p:ph idx="1"/>
          </p:nvPr>
        </p:nvSpPr>
        <p:spPr/>
        <p:txBody>
          <a:bodyPr/>
          <a:lstStyle/>
          <a:p>
            <a:pPr marL="342900" indent="-342900">
              <a:buFont typeface="+mj-lt"/>
              <a:buAutoNum type="arabicPeriod"/>
            </a:pPr>
            <a:r>
              <a:rPr lang="nb-NO" dirty="0"/>
              <a:t>Gör ett manus över fält för en blankett</a:t>
            </a:r>
          </a:p>
          <a:p>
            <a:pPr marL="342900" indent="-342900">
              <a:buFont typeface="+mj-lt"/>
              <a:buAutoNum type="arabicPeriod"/>
            </a:pPr>
            <a:r>
              <a:rPr lang="nb-NO" dirty="0"/>
              <a:t>Vilka fälttyper ska användas, ska vissa fälts värden har ett speciellt format?</a:t>
            </a:r>
          </a:p>
          <a:p>
            <a:pPr marL="342900" indent="-342900">
              <a:buFont typeface="+mj-lt"/>
              <a:buAutoNum type="arabicPeriod"/>
            </a:pPr>
            <a:r>
              <a:rPr lang="nb-NO" dirty="0"/>
              <a:t>Gör ett trädmanus – antingen som wordfil eller direkt i layouten</a:t>
            </a:r>
          </a:p>
          <a:p>
            <a:pPr marL="342900" indent="-342900">
              <a:buFont typeface="+mj-lt"/>
              <a:buAutoNum type="arabicPeriod"/>
            </a:pPr>
            <a:r>
              <a:rPr lang="nb-NO" dirty="0"/>
              <a:t>Definiera förifyllnad och kopiefält</a:t>
            </a:r>
          </a:p>
          <a:p>
            <a:pPr marL="342900" indent="-342900">
              <a:buFont typeface="+mj-lt"/>
              <a:buAutoNum type="arabicPeriod"/>
            </a:pPr>
            <a:r>
              <a:rPr lang="nb-NO" dirty="0"/>
              <a:t>Behövs någon ytterligare beskrivning av hur blanketten ska fungera eller vilka funktioner som ska användas?</a:t>
            </a:r>
          </a:p>
        </p:txBody>
      </p:sp>
      <p:sp>
        <p:nvSpPr>
          <p:cNvPr id="12" name="Text Placeholder 11"/>
          <p:cNvSpPr>
            <a:spLocks noGrp="1"/>
          </p:cNvSpPr>
          <p:nvPr>
            <p:ph type="body" sz="quarter" idx="14"/>
          </p:nvPr>
        </p:nvSpPr>
        <p:spPr/>
        <p:txBody>
          <a:bodyPr/>
          <a:lstStyle/>
          <a:p>
            <a:r>
              <a:rPr lang="sv-SE" dirty="0"/>
              <a:t>Blankettutbildning - Manus</a:t>
            </a:r>
          </a:p>
        </p:txBody>
      </p:sp>
      <p:sp>
        <p:nvSpPr>
          <p:cNvPr id="5" name="Slide Number Placeholder 4"/>
          <p:cNvSpPr>
            <a:spLocks noGrp="1"/>
          </p:cNvSpPr>
          <p:nvPr>
            <p:ph type="sldNum" sz="quarter" idx="4"/>
          </p:nvPr>
        </p:nvSpPr>
        <p:spPr/>
        <p:txBody>
          <a:bodyPr/>
          <a:lstStyle/>
          <a:p>
            <a:fld id="{37B42EF7-4E00-47E5-BD04-2784F5E2F889}" type="slidenum">
              <a:rPr lang="en-US" noProof="0" smtClean="0"/>
              <a:pPr/>
              <a:t>33</a:t>
            </a:fld>
            <a:endParaRPr lang="en-US" noProof="0" dirty="0"/>
          </a:p>
        </p:txBody>
      </p:sp>
      <p:sp>
        <p:nvSpPr>
          <p:cNvPr id="6" name="Footer Placeholder 5"/>
          <p:cNvSpPr>
            <a:spLocks noGrp="1"/>
          </p:cNvSpPr>
          <p:nvPr>
            <p:ph type="ftr" sz="quarter" idx="3"/>
          </p:nvPr>
        </p:nvSpPr>
        <p:spPr/>
        <p:txBody>
          <a:bodyPr/>
          <a:lstStyle/>
          <a:p>
            <a:endParaRPr lang="en-US" noProof="0" dirty="0"/>
          </a:p>
        </p:txBody>
      </p:sp>
    </p:spTree>
    <p:extLst>
      <p:ext uri="{BB962C8B-B14F-4D97-AF65-F5344CB8AC3E}">
        <p14:creationId xmlns:p14="http://schemas.microsoft.com/office/powerpoint/2010/main" val="4152398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sp>
        <p:nvSpPr>
          <p:cNvPr id="3" name="Slide Number Placeholder 2"/>
          <p:cNvSpPr>
            <a:spLocks noGrp="1"/>
          </p:cNvSpPr>
          <p:nvPr>
            <p:ph type="sldNum" sz="quarter" idx="4"/>
          </p:nvPr>
        </p:nvSpPr>
        <p:spPr/>
        <p:txBody>
          <a:bodyPr/>
          <a:lstStyle/>
          <a:p>
            <a:fld id="{37B42EF7-4E00-47E5-BD04-2784F5E2F889}" type="slidenum">
              <a:rPr lang="en-US" smtClean="0"/>
              <a:pPr/>
              <a:t>34</a:t>
            </a:fld>
            <a:endParaRPr lang="en-US" dirty="0"/>
          </a:p>
        </p:txBody>
      </p:sp>
    </p:spTree>
    <p:extLst>
      <p:ext uri="{BB962C8B-B14F-4D97-AF65-F5344CB8AC3E}">
        <p14:creationId xmlns:p14="http://schemas.microsoft.com/office/powerpoint/2010/main" val="395339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b="1" dirty="0"/>
              <a:t>Utseende</a:t>
            </a:r>
            <a:r>
              <a:rPr lang="sv-SE" dirty="0"/>
              <a:t> - Beskrivning över hur blankettmallen ska se ut</a:t>
            </a:r>
          </a:p>
          <a:p>
            <a:pPr lvl="1"/>
            <a:r>
              <a:rPr lang="sv-SE" dirty="0"/>
              <a:t>Fonter och stilar</a:t>
            </a:r>
          </a:p>
          <a:p>
            <a:pPr lvl="1"/>
            <a:r>
              <a:rPr lang="sv-SE" dirty="0"/>
              <a:t>Strukturering/inramning av innehåll</a:t>
            </a:r>
          </a:p>
          <a:p>
            <a:pPr lvl="1"/>
            <a:r>
              <a:rPr lang="sv-SE" dirty="0"/>
              <a:t>Logotyp och annan grafik</a:t>
            </a:r>
          </a:p>
          <a:p>
            <a:pPr lvl="1"/>
            <a:r>
              <a:rPr lang="sv-SE" dirty="0"/>
              <a:t>Flöde och navigation</a:t>
            </a:r>
          </a:p>
          <a:p>
            <a:pPr lvl="1"/>
            <a:r>
              <a:rPr lang="sv-SE" dirty="0"/>
              <a:t>Ledtexter</a:t>
            </a:r>
          </a:p>
          <a:p>
            <a:pPr lvl="1"/>
            <a:endParaRPr lang="sv-SE" dirty="0"/>
          </a:p>
          <a:p>
            <a:r>
              <a:rPr lang="sv-SE" b="1" dirty="0"/>
              <a:t>Funktionalitet</a:t>
            </a:r>
            <a:r>
              <a:rPr lang="sv-SE" dirty="0"/>
              <a:t> - Vilken typ av tilläggsfunktionalitet ska användas</a:t>
            </a:r>
          </a:p>
          <a:p>
            <a:pPr lvl="1"/>
            <a:r>
              <a:rPr lang="sv-SE" dirty="0"/>
              <a:t>Valideringar</a:t>
            </a:r>
          </a:p>
          <a:p>
            <a:pPr lvl="1"/>
            <a:r>
              <a:rPr lang="sv-SE" dirty="0"/>
              <a:t>Uträkningar</a:t>
            </a:r>
          </a:p>
          <a:p>
            <a:pPr lvl="1"/>
            <a:r>
              <a:rPr lang="sv-SE" dirty="0"/>
              <a:t>Utskrift, Signering, m.m.</a:t>
            </a:r>
          </a:p>
          <a:p>
            <a:pPr lvl="1"/>
            <a:endParaRPr lang="sv-SE" dirty="0"/>
          </a:p>
        </p:txBody>
      </p:sp>
      <p:sp>
        <p:nvSpPr>
          <p:cNvPr id="3" name="Content Placeholder 2"/>
          <p:cNvSpPr>
            <a:spLocks noGrp="1"/>
          </p:cNvSpPr>
          <p:nvPr>
            <p:ph idx="13"/>
          </p:nvPr>
        </p:nvSpPr>
        <p:spPr/>
        <p:txBody>
          <a:bodyPr/>
          <a:lstStyle/>
          <a:p>
            <a:r>
              <a:rPr lang="sv-SE" b="1" dirty="0"/>
              <a:t>Innehåll</a:t>
            </a:r>
            <a:r>
              <a:rPr lang="sv-SE" dirty="0"/>
              <a:t> - Vad den ska innehålla för fält</a:t>
            </a:r>
          </a:p>
          <a:p>
            <a:pPr lvl="1"/>
            <a:r>
              <a:rPr lang="sv-SE" dirty="0"/>
              <a:t>Textfält/låsta fält</a:t>
            </a:r>
          </a:p>
          <a:p>
            <a:pPr lvl="1"/>
            <a:r>
              <a:rPr lang="sv-SE" dirty="0"/>
              <a:t>Kryssrutor - </a:t>
            </a:r>
            <a:r>
              <a:rPr lang="sv-SE" dirty="0" err="1"/>
              <a:t>enval</a:t>
            </a:r>
            <a:r>
              <a:rPr lang="sv-SE" dirty="0"/>
              <a:t>/</a:t>
            </a:r>
            <a:r>
              <a:rPr lang="sv-SE" dirty="0" err="1"/>
              <a:t>flerval</a:t>
            </a:r>
            <a:endParaRPr lang="sv-SE" dirty="0"/>
          </a:p>
          <a:p>
            <a:pPr lvl="1"/>
            <a:r>
              <a:rPr lang="sv-SE" dirty="0"/>
              <a:t>Vallistor</a:t>
            </a:r>
          </a:p>
          <a:p>
            <a:pPr lvl="1"/>
            <a:r>
              <a:rPr lang="sv-SE" dirty="0"/>
              <a:t>Förifyllnad och kopiefält</a:t>
            </a:r>
          </a:p>
          <a:p>
            <a:pPr lvl="1"/>
            <a:r>
              <a:rPr lang="sv-SE" dirty="0" err="1"/>
              <a:t>Tooltip</a:t>
            </a:r>
            <a:endParaRPr lang="sv-SE" dirty="0"/>
          </a:p>
          <a:p>
            <a:pPr lvl="1"/>
            <a:r>
              <a:rPr lang="sv-SE" dirty="0"/>
              <a:t>Gömda fält och områden</a:t>
            </a:r>
          </a:p>
          <a:p>
            <a:r>
              <a:rPr lang="sv-SE" b="1" dirty="0"/>
              <a:t>Regelverk</a:t>
            </a:r>
            <a:r>
              <a:rPr lang="sv-SE" dirty="0"/>
              <a:t> - Det som ska hjälpa och styra användaren</a:t>
            </a:r>
          </a:p>
          <a:p>
            <a:pPr lvl="1"/>
            <a:r>
              <a:rPr lang="sv-SE" dirty="0" err="1"/>
              <a:t>Datatyp</a:t>
            </a:r>
            <a:r>
              <a:rPr lang="sv-SE" dirty="0"/>
              <a:t> - text/datum/nummer o.s.v.</a:t>
            </a:r>
          </a:p>
          <a:p>
            <a:pPr lvl="1"/>
            <a:r>
              <a:rPr lang="sv-SE" dirty="0"/>
              <a:t>Obligatoriska fält</a:t>
            </a:r>
          </a:p>
          <a:p>
            <a:pPr lvl="1"/>
            <a:r>
              <a:rPr lang="sv-SE" dirty="0"/>
              <a:t>Format - Personnummer/ICD10 o.s.v.</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4</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Manus – Vad?</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99985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Manus kan bestå av </a:t>
            </a:r>
            <a:r>
              <a:rPr lang="sv-SE" b="1" dirty="0"/>
              <a:t>flera</a:t>
            </a:r>
            <a:r>
              <a:rPr lang="sv-SE" dirty="0"/>
              <a:t> dokument som kompletterar varandra</a:t>
            </a:r>
          </a:p>
          <a:p>
            <a:r>
              <a:rPr lang="sv-SE" dirty="0"/>
              <a:t>Det viktigaste är att manusförfattaren och blankettproducenten förstår varandra</a:t>
            </a:r>
          </a:p>
        </p:txBody>
      </p:sp>
      <p:sp>
        <p:nvSpPr>
          <p:cNvPr id="3" name="Content Placeholder 2"/>
          <p:cNvSpPr>
            <a:spLocks noGrp="1"/>
          </p:cNvSpPr>
          <p:nvPr>
            <p:ph idx="13"/>
          </p:nvPr>
        </p:nvSpPr>
        <p:spPr>
          <a:xfrm>
            <a:off x="4899676" y="1555200"/>
            <a:ext cx="3560756" cy="4248000"/>
          </a:xfrm>
        </p:spPr>
        <p:txBody>
          <a:bodyPr/>
          <a:lstStyle/>
          <a:p>
            <a:r>
              <a:rPr lang="sv-SE" dirty="0"/>
              <a:t>Beskrivning av ifyllnad och fält</a:t>
            </a:r>
          </a:p>
          <a:p>
            <a:pPr lvl="1"/>
            <a:r>
              <a:rPr lang="sv-SE" dirty="0"/>
              <a:t>På papper</a:t>
            </a:r>
          </a:p>
          <a:p>
            <a:pPr lvl="1"/>
            <a:r>
              <a:rPr lang="sv-SE" dirty="0"/>
              <a:t>Word</a:t>
            </a:r>
          </a:p>
          <a:p>
            <a:pPr lvl="1"/>
            <a:r>
              <a:rPr lang="sv-SE" dirty="0"/>
              <a:t>PDF-kommentarer</a:t>
            </a:r>
          </a:p>
          <a:p>
            <a:r>
              <a:rPr lang="sv-SE" dirty="0"/>
              <a:t>Regelverk</a:t>
            </a:r>
          </a:p>
          <a:p>
            <a:pPr lvl="1"/>
            <a:r>
              <a:rPr lang="sv-SE" dirty="0"/>
              <a:t>Enklare/grundläggande direkt på layout</a:t>
            </a:r>
          </a:p>
          <a:p>
            <a:pPr lvl="1"/>
            <a:r>
              <a:rPr lang="sv-SE" dirty="0"/>
              <a:t>Mer avancerat beskrivs vid sidan av</a:t>
            </a:r>
          </a:p>
          <a:p>
            <a:r>
              <a:rPr lang="sv-SE" dirty="0"/>
              <a:t>Navigation</a:t>
            </a:r>
          </a:p>
          <a:p>
            <a:pPr lvl="1"/>
            <a:r>
              <a:rPr lang="sv-SE" dirty="0"/>
              <a:t>På layout tillsammans med fält</a:t>
            </a:r>
          </a:p>
          <a:p>
            <a:pPr lvl="1"/>
            <a:r>
              <a:rPr lang="sv-SE" dirty="0"/>
              <a:t>I separat fil</a:t>
            </a:r>
          </a:p>
          <a:p>
            <a:r>
              <a:rPr lang="sv-SE" dirty="0"/>
              <a:t>Funktioner/övrigt</a:t>
            </a:r>
          </a:p>
          <a:p>
            <a:pPr lvl="1"/>
            <a:r>
              <a:rPr lang="sv-SE" dirty="0"/>
              <a:t>Separat beskrivning vid sidan av</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5</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Manus – Hur?</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16924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v-SE" dirty="0"/>
          </a:p>
        </p:txBody>
      </p:sp>
      <p:sp>
        <p:nvSpPr>
          <p:cNvPr id="3" name="Content Placeholder 2"/>
          <p:cNvSpPr>
            <a:spLocks noGrp="1"/>
          </p:cNvSpPr>
          <p:nvPr>
            <p:ph idx="13"/>
          </p:nvPr>
        </p:nvSpPr>
        <p:spPr/>
        <p:txBody>
          <a:bodyPr/>
          <a:lstStyle/>
          <a:p>
            <a:r>
              <a:rPr lang="sv-SE" dirty="0">
                <a:solidFill>
                  <a:schemeClr val="tx1">
                    <a:lumMod val="50000"/>
                    <a:lumOff val="50000"/>
                  </a:schemeClr>
                </a:solidFill>
              </a:rPr>
              <a:t>Text</a:t>
            </a:r>
            <a:r>
              <a:rPr lang="sv-SE" dirty="0"/>
              <a:t>, </a:t>
            </a:r>
            <a:r>
              <a:rPr lang="sv-SE" dirty="0">
                <a:solidFill>
                  <a:schemeClr val="tx1">
                    <a:lumMod val="50000"/>
                    <a:lumOff val="50000"/>
                  </a:schemeClr>
                </a:solidFill>
              </a:rPr>
              <a:t>Heltal</a:t>
            </a:r>
            <a:r>
              <a:rPr lang="sv-SE" dirty="0"/>
              <a:t>, </a:t>
            </a:r>
            <a:r>
              <a:rPr lang="sv-SE" dirty="0" err="1">
                <a:solidFill>
                  <a:schemeClr val="tx1">
                    <a:lumMod val="50000"/>
                    <a:lumOff val="50000"/>
                  </a:schemeClr>
                </a:solidFill>
              </a:rPr>
              <a:t>Enval</a:t>
            </a:r>
            <a:r>
              <a:rPr lang="sv-SE" dirty="0"/>
              <a:t>, </a:t>
            </a:r>
            <a:r>
              <a:rPr lang="sv-SE" dirty="0" err="1">
                <a:solidFill>
                  <a:schemeClr val="tx1">
                    <a:lumMod val="50000"/>
                    <a:lumOff val="50000"/>
                  </a:schemeClr>
                </a:solidFill>
              </a:rPr>
              <a:t>Flerval</a:t>
            </a:r>
            <a:r>
              <a:rPr lang="sv-SE" dirty="0"/>
              <a:t>, </a:t>
            </a:r>
            <a:r>
              <a:rPr lang="sv-SE" dirty="0">
                <a:solidFill>
                  <a:schemeClr val="tx1">
                    <a:lumMod val="50000"/>
                    <a:lumOff val="50000"/>
                  </a:schemeClr>
                </a:solidFill>
              </a:rPr>
              <a:t>Datum</a:t>
            </a:r>
            <a:r>
              <a:rPr lang="sv-SE" dirty="0"/>
              <a:t>, </a:t>
            </a:r>
            <a:r>
              <a:rPr lang="sv-SE" dirty="0">
                <a:solidFill>
                  <a:schemeClr val="tx1">
                    <a:lumMod val="50000"/>
                    <a:lumOff val="50000"/>
                  </a:schemeClr>
                </a:solidFill>
              </a:rPr>
              <a:t>Tid</a:t>
            </a:r>
          </a:p>
          <a:p>
            <a:r>
              <a:rPr lang="sv-SE" dirty="0">
                <a:solidFill>
                  <a:schemeClr val="tx1">
                    <a:lumMod val="50000"/>
                    <a:lumOff val="50000"/>
                  </a:schemeClr>
                </a:solidFill>
              </a:rPr>
              <a:t>&lt;Förifyllt fält&gt;</a:t>
            </a:r>
          </a:p>
          <a:p>
            <a:r>
              <a:rPr lang="sv-SE" dirty="0">
                <a:solidFill>
                  <a:schemeClr val="tx1">
                    <a:lumMod val="50000"/>
                    <a:lumOff val="50000"/>
                  </a:schemeClr>
                </a:solidFill>
              </a:rPr>
              <a:t>[Låst fält]</a:t>
            </a:r>
          </a:p>
          <a:p>
            <a:r>
              <a:rPr lang="sv-SE" dirty="0" err="1">
                <a:solidFill>
                  <a:schemeClr val="accent4"/>
                </a:solidFill>
              </a:rPr>
              <a:t>kop</a:t>
            </a:r>
            <a:r>
              <a:rPr lang="sv-SE" dirty="0">
                <a:solidFill>
                  <a:schemeClr val="accent4"/>
                </a:solidFill>
              </a:rPr>
              <a:t> </a:t>
            </a:r>
            <a:r>
              <a:rPr lang="sv-SE" dirty="0"/>
              <a:t>– Kopiefält</a:t>
            </a:r>
          </a:p>
          <a:p>
            <a:r>
              <a:rPr lang="sv-SE" u="sng" dirty="0">
                <a:solidFill>
                  <a:srgbClr val="FF0000"/>
                </a:solidFill>
              </a:rPr>
              <a:t>Hi/i </a:t>
            </a:r>
            <a:r>
              <a:rPr lang="sv-SE" dirty="0"/>
              <a:t>– Navigationsträd</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6</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Manus – Exempel</a:t>
            </a:r>
          </a:p>
        </p:txBody>
      </p:sp>
      <p:sp>
        <p:nvSpPr>
          <p:cNvPr id="7" name="Text Placeholder 6"/>
          <p:cNvSpPr>
            <a:spLocks noGrp="1"/>
          </p:cNvSpPr>
          <p:nvPr>
            <p:ph type="body" sz="quarter" idx="14"/>
          </p:nvPr>
        </p:nvSpPr>
        <p:spPr/>
        <p:txBody>
          <a:bodyPr/>
          <a:lstStyle/>
          <a:p>
            <a:r>
              <a:rPr lang="sv-SE" dirty="0"/>
              <a:t>Blankettutbildning - Manus</a:t>
            </a:r>
          </a:p>
        </p:txBody>
      </p:sp>
      <p:pic>
        <p:nvPicPr>
          <p:cNvPr id="104" name="Picture 103"/>
          <p:cNvPicPr>
            <a:picLocks noChangeAspect="1"/>
          </p:cNvPicPr>
          <p:nvPr/>
        </p:nvPicPr>
        <p:blipFill>
          <a:blip r:embed="rId2"/>
          <a:stretch>
            <a:fillRect/>
          </a:stretch>
        </p:blipFill>
        <p:spPr>
          <a:xfrm>
            <a:off x="387916" y="1189266"/>
            <a:ext cx="4254477" cy="5249334"/>
          </a:xfrm>
          <a:prstGeom prst="rect">
            <a:avLst/>
          </a:prstGeom>
        </p:spPr>
      </p:pic>
    </p:spTree>
    <p:extLst>
      <p:ext uri="{BB962C8B-B14F-4D97-AF65-F5344CB8AC3E}">
        <p14:creationId xmlns:p14="http://schemas.microsoft.com/office/powerpoint/2010/main" val="129629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sz="1400" b="1" dirty="0"/>
              <a:t>Ortopedkliniken</a:t>
            </a:r>
            <a:endParaRPr lang="sv-SE" sz="1400" dirty="0"/>
          </a:p>
          <a:p>
            <a:r>
              <a:rPr lang="sv-SE" sz="1400" b="1" dirty="0"/>
              <a:t>Sektion</a:t>
            </a:r>
            <a:br>
              <a:rPr lang="sv-SE" sz="1400" b="1" dirty="0"/>
            </a:br>
            <a:r>
              <a:rPr lang="sv-SE" sz="1400" dirty="0"/>
              <a:t>Datum</a:t>
            </a:r>
          </a:p>
          <a:p>
            <a:r>
              <a:rPr lang="sv-SE" sz="1400" b="1" dirty="0"/>
              <a:t>Personuppgifter</a:t>
            </a:r>
            <a:br>
              <a:rPr lang="sv-SE" sz="1400" b="1" dirty="0"/>
            </a:br>
            <a:r>
              <a:rPr lang="sv-SE" sz="1400" dirty="0"/>
              <a:t>Personnummer</a:t>
            </a:r>
            <a:br>
              <a:rPr lang="sv-SE" sz="1400" dirty="0"/>
            </a:br>
            <a:r>
              <a:rPr lang="sv-SE" sz="1400" dirty="0"/>
              <a:t>Namn</a:t>
            </a:r>
            <a:br>
              <a:rPr lang="sv-SE" sz="1400" dirty="0"/>
            </a:br>
            <a:r>
              <a:rPr lang="sv-SE" sz="1400" dirty="0"/>
              <a:t>Adress</a:t>
            </a:r>
            <a:br>
              <a:rPr lang="sv-SE" sz="1400" dirty="0"/>
            </a:br>
            <a:r>
              <a:rPr lang="sv-SE" sz="1400" dirty="0"/>
              <a:t>Postadress</a:t>
            </a:r>
            <a:br>
              <a:rPr lang="sv-SE" sz="1400" dirty="0"/>
            </a:br>
            <a:r>
              <a:rPr lang="sv-SE" sz="1400" dirty="0"/>
              <a:t>Telefon</a:t>
            </a:r>
          </a:p>
          <a:p>
            <a:r>
              <a:rPr lang="sv-SE" sz="1400" b="1" dirty="0"/>
              <a:t>Remissregistrering</a:t>
            </a:r>
            <a:br>
              <a:rPr lang="sv-SE" sz="1400" b="1" dirty="0"/>
            </a:br>
            <a:r>
              <a:rPr lang="sv-SE" sz="1400" dirty="0"/>
              <a:t>Nr</a:t>
            </a:r>
            <a:br>
              <a:rPr lang="sv-SE" sz="1400" dirty="0"/>
            </a:br>
            <a:r>
              <a:rPr lang="sv-SE" sz="1400" dirty="0"/>
              <a:t>Ankomstdatum</a:t>
            </a:r>
            <a:br>
              <a:rPr lang="sv-SE" sz="1400" dirty="0"/>
            </a:br>
            <a:r>
              <a:rPr lang="sv-SE" sz="1400" dirty="0"/>
              <a:t>Planerad tid </a:t>
            </a:r>
            <a:br>
              <a:rPr lang="sv-SE" sz="1400" dirty="0"/>
            </a:br>
            <a:r>
              <a:rPr lang="sv-SE" sz="1400" dirty="0"/>
              <a:t>Måldatum</a:t>
            </a:r>
            <a:br>
              <a:rPr lang="sv-SE" sz="1400" dirty="0"/>
            </a:br>
            <a:r>
              <a:rPr lang="sv-SE" sz="1400" dirty="0"/>
              <a:t>Önskad läkare</a:t>
            </a:r>
            <a:br>
              <a:rPr lang="sv-SE" sz="1400" dirty="0"/>
            </a:br>
            <a:r>
              <a:rPr lang="sv-SE" sz="1400" dirty="0"/>
              <a:t>Sign</a:t>
            </a:r>
          </a:p>
          <a:p>
            <a:endParaRPr lang="sv-SE" sz="1400" dirty="0"/>
          </a:p>
        </p:txBody>
      </p:sp>
      <p:sp>
        <p:nvSpPr>
          <p:cNvPr id="3" name="Content Placeholder 2"/>
          <p:cNvSpPr>
            <a:spLocks noGrp="1"/>
          </p:cNvSpPr>
          <p:nvPr>
            <p:ph idx="13"/>
          </p:nvPr>
        </p:nvSpPr>
        <p:spPr/>
        <p:txBody>
          <a:bodyPr/>
          <a:lstStyle/>
          <a:p>
            <a:r>
              <a:rPr lang="sv-SE" sz="1400" b="1" dirty="0"/>
              <a:t>Medicinskt beslutsdatum</a:t>
            </a:r>
            <a:br>
              <a:rPr lang="sv-SE" sz="1400" b="1" dirty="0"/>
            </a:br>
            <a:r>
              <a:rPr lang="sv-SE" sz="1400" dirty="0"/>
              <a:t>Aktivitet</a:t>
            </a:r>
            <a:br>
              <a:rPr lang="sv-SE" sz="1400" dirty="0"/>
            </a:br>
            <a:r>
              <a:rPr lang="sv-SE" sz="1400" dirty="0"/>
              <a:t>Måldatum</a:t>
            </a:r>
            <a:br>
              <a:rPr lang="sv-SE" sz="1400" dirty="0"/>
            </a:br>
            <a:r>
              <a:rPr lang="sv-SE" sz="1400" dirty="0"/>
              <a:t>Planering </a:t>
            </a:r>
          </a:p>
          <a:p>
            <a:r>
              <a:rPr lang="sv-SE" sz="1400" b="1" dirty="0"/>
              <a:t>Återbesök</a:t>
            </a:r>
            <a:br>
              <a:rPr lang="sv-SE" sz="1400" dirty="0"/>
            </a:br>
            <a:r>
              <a:rPr lang="sv-SE" sz="1400" dirty="0"/>
              <a:t>Kontaktorsak</a:t>
            </a:r>
            <a:br>
              <a:rPr lang="sv-SE" sz="1400" dirty="0"/>
            </a:br>
            <a:r>
              <a:rPr lang="sv-SE" sz="1400" dirty="0"/>
              <a:t>Antal</a:t>
            </a:r>
          </a:p>
          <a:p>
            <a:r>
              <a:rPr lang="sv-SE" sz="1400" b="1" dirty="0"/>
              <a:t>Ordinationer</a:t>
            </a:r>
            <a:br>
              <a:rPr lang="sv-SE" sz="1400" b="1" dirty="0"/>
            </a:br>
            <a:r>
              <a:rPr lang="sv-SE" sz="1400" dirty="0" err="1"/>
              <a:t>Rtg</a:t>
            </a:r>
            <a:br>
              <a:rPr lang="sv-SE" sz="1400" dirty="0"/>
            </a:br>
            <a:r>
              <a:rPr lang="sv-SE" sz="1400" dirty="0"/>
              <a:t>Remiss nr</a:t>
            </a:r>
            <a:br>
              <a:rPr lang="sv-SE" sz="1400" dirty="0"/>
            </a:br>
            <a:r>
              <a:rPr lang="sv-SE" sz="1400" dirty="0"/>
              <a:t>Tid</a:t>
            </a:r>
            <a:br>
              <a:rPr lang="sv-SE" sz="1400" dirty="0"/>
            </a:br>
            <a:r>
              <a:rPr lang="sv-SE" sz="1400" dirty="0"/>
              <a:t>Extra tid</a:t>
            </a:r>
            <a:br>
              <a:rPr lang="sv-SE" sz="1400" dirty="0"/>
            </a:br>
            <a:r>
              <a:rPr lang="sv-SE" sz="1400" dirty="0"/>
              <a:t>Övrigt</a:t>
            </a:r>
          </a:p>
          <a:p>
            <a:r>
              <a:rPr lang="sv-SE" sz="1400" b="1" dirty="0"/>
              <a:t>Avslutad </a:t>
            </a:r>
            <a:br>
              <a:rPr lang="sv-SE" sz="1400" dirty="0"/>
            </a:br>
            <a:r>
              <a:rPr lang="sv-SE" sz="1400" dirty="0"/>
              <a:t>Datum</a:t>
            </a:r>
            <a:br>
              <a:rPr lang="sv-SE" sz="1400" dirty="0"/>
            </a:br>
            <a:r>
              <a:rPr lang="sv-SE" sz="1400" dirty="0"/>
              <a:t>Orsak </a:t>
            </a:r>
          </a:p>
          <a:p>
            <a:r>
              <a:rPr lang="sv-SE" sz="1400" b="1" dirty="0"/>
              <a:t>Kommentarer</a:t>
            </a:r>
            <a:endParaRPr lang="sv-SE" sz="1400"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7</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Navigationsträd – Exempel</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08965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3" name="Rubrik 2"/>
          <p:cNvSpPr>
            <a:spLocks noGrp="1"/>
          </p:cNvSpPr>
          <p:nvPr>
            <p:ph type="ctrTitle"/>
          </p:nvPr>
        </p:nvSpPr>
        <p:spPr/>
        <p:txBody>
          <a:bodyPr/>
          <a:lstStyle/>
          <a:p>
            <a:r>
              <a:rPr lang="sv-SE" dirty="0"/>
              <a:t>Layout</a:t>
            </a:r>
          </a:p>
        </p:txBody>
      </p:sp>
      <p:sp>
        <p:nvSpPr>
          <p:cNvPr id="4" name="Underrubrik 3"/>
          <p:cNvSpPr>
            <a:spLocks noGrp="1"/>
          </p:cNvSpPr>
          <p:nvPr>
            <p:ph type="subTitle" idx="1"/>
          </p:nvPr>
        </p:nvSpPr>
        <p:spPr/>
        <p:txBody>
          <a:bodyPr/>
          <a:lstStyle/>
          <a:p>
            <a:r>
              <a:rPr lang="sv-SE" dirty="0"/>
              <a:t>Blankettutbildning - 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8</a:t>
            </a:fld>
            <a:endParaRPr lang="en-US" dirty="0"/>
          </a:p>
        </p:txBody>
      </p:sp>
    </p:spTree>
    <p:extLst>
      <p:ext uri="{BB962C8B-B14F-4D97-AF65-F5344CB8AC3E}">
        <p14:creationId xmlns:p14="http://schemas.microsoft.com/office/powerpoint/2010/main" val="15398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a:t>Utgångspunkten för en standardblankett är normalt XPS-formatet</a:t>
            </a:r>
          </a:p>
          <a:p>
            <a:r>
              <a:rPr lang="sv-SE" dirty="0"/>
              <a:t>Tillgång till originalet för att på effektivaste sätt kunna göra justeringar</a:t>
            </a:r>
          </a:p>
          <a:p>
            <a:r>
              <a:rPr lang="sv-SE" dirty="0"/>
              <a:t>Grafik måste vara i vektorformat för att kunna användas i EyeDoc</a:t>
            </a:r>
          </a:p>
          <a:p>
            <a:r>
              <a:rPr lang="sv-SE" dirty="0"/>
              <a:t>Det går inte att ta en scannad bild av en blankett som bakgrund till produktion</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9</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a:t>Layout</a:t>
            </a:r>
          </a:p>
        </p:txBody>
      </p:sp>
      <p:sp>
        <p:nvSpPr>
          <p:cNvPr id="7" name="Platshållare för text 6"/>
          <p:cNvSpPr>
            <a:spLocks noGrp="1"/>
          </p:cNvSpPr>
          <p:nvPr>
            <p:ph type="body" sz="quarter" idx="14"/>
          </p:nvPr>
        </p:nvSpPr>
        <p:spPr/>
        <p:txBody>
          <a:bodyPr/>
          <a:lstStyle/>
          <a:p>
            <a:r>
              <a:rPr lang="sv-SE" dirty="0"/>
              <a:t>EyeDoc</a:t>
            </a:r>
          </a:p>
        </p:txBody>
      </p:sp>
      <p:sp>
        <p:nvSpPr>
          <p:cNvPr id="9" name="Oval 8"/>
          <p:cNvSpPr/>
          <p:nvPr/>
        </p:nvSpPr>
        <p:spPr>
          <a:xfrm>
            <a:off x="5004048" y="1700808"/>
            <a:ext cx="3600400" cy="2736304"/>
          </a:xfrm>
          <a:prstGeom prst="wedgeEllipseCallout">
            <a:avLst>
              <a:gd name="adj1" fmla="val -40793"/>
              <a:gd name="adj2" fmla="val 491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b="1" dirty="0">
                <a:solidFill>
                  <a:schemeClr val="tx2">
                    <a:lumMod val="75000"/>
                    <a:lumOff val="25000"/>
                  </a:schemeClr>
                </a:solidFill>
              </a:rPr>
              <a:t>Det är manusförfattaren som ska se till att alla förutsättningar inför produktionen finns färdiga.</a:t>
            </a:r>
          </a:p>
        </p:txBody>
      </p:sp>
    </p:spTree>
    <p:extLst>
      <p:ext uri="{BB962C8B-B14F-4D97-AF65-F5344CB8AC3E}">
        <p14:creationId xmlns:p14="http://schemas.microsoft.com/office/powerpoint/2010/main" val="2955117080"/>
      </p:ext>
    </p:extLst>
  </p:cSld>
  <p:clrMapOvr>
    <a:masterClrMapping/>
  </p:clrMapOvr>
</p:sld>
</file>

<file path=ppt/theme/theme1.xml><?xml version="1.0" encoding="utf-8"?>
<a:theme xmlns:a="http://schemas.openxmlformats.org/drawingml/2006/main" name="Aqua">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Graphics">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hapter">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Reporting">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Start and end">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EVRY_template_normal</Template>
  <TotalTime>8783</TotalTime>
  <Words>1615</Words>
  <Application>Microsoft Office PowerPoint</Application>
  <PresentationFormat>On-screen Show (4:3)</PresentationFormat>
  <Paragraphs>349</Paragraphs>
  <Slides>34</Slides>
  <Notes>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34</vt:i4>
      </vt:variant>
    </vt:vector>
  </HeadingPairs>
  <TitlesOfParts>
    <vt:vector size="44" baseType="lpstr">
      <vt:lpstr>Arial</vt:lpstr>
      <vt:lpstr>Arial Narrow</vt:lpstr>
      <vt:lpstr>Calibri</vt:lpstr>
      <vt:lpstr>Courier New</vt:lpstr>
      <vt:lpstr>Georgia</vt:lpstr>
      <vt:lpstr>Aqua</vt:lpstr>
      <vt:lpstr>Graphics</vt:lpstr>
      <vt:lpstr>Chapter</vt:lpstr>
      <vt:lpstr>Reporting</vt:lpstr>
      <vt:lpstr>Start and end</vt:lpstr>
      <vt:lpstr>System för strukturerad datafångst och datakommunikation</vt:lpstr>
      <vt:lpstr>Manus</vt:lpstr>
      <vt:lpstr>Manus – Varför?</vt:lpstr>
      <vt:lpstr>Manus – Vad?</vt:lpstr>
      <vt:lpstr>Manus – Hur?</vt:lpstr>
      <vt:lpstr>Manus – Exempel</vt:lpstr>
      <vt:lpstr>Navigationsträd – Exempel</vt:lpstr>
      <vt:lpstr>Layout</vt:lpstr>
      <vt:lpstr>Layout</vt:lpstr>
      <vt:lpstr>Layout</vt:lpstr>
      <vt:lpstr>Fonter</vt:lpstr>
      <vt:lpstr>Layout - Före och efter</vt:lpstr>
      <vt:lpstr>Layout - Före och efter</vt:lpstr>
      <vt:lpstr>Layout - Före och efter</vt:lpstr>
      <vt:lpstr>Layout - Före och efter</vt:lpstr>
      <vt:lpstr>Ifyllnad</vt:lpstr>
      <vt:lpstr>Ifyllnad</vt:lpstr>
      <vt:lpstr>Ifyllnad - Fält</vt:lpstr>
      <vt:lpstr>Ifyllnad - Validering</vt:lpstr>
      <vt:lpstr>Tilläggsfunktioner</vt:lpstr>
      <vt:lpstr>Tilläggsfunktioner</vt:lpstr>
      <vt:lpstr>Förifyllda fält</vt:lpstr>
      <vt:lpstr>Förifyllda fält</vt:lpstr>
      <vt:lpstr>Kopiefält</vt:lpstr>
      <vt:lpstr>Returdata</vt:lpstr>
      <vt:lpstr>Workflow - arbetsflödet i blanketten</vt:lpstr>
      <vt:lpstr>Navigation</vt:lpstr>
      <vt:lpstr>Navigation</vt:lpstr>
      <vt:lpstr>Navigationsträd</vt:lpstr>
      <vt:lpstr>Produktion</vt:lpstr>
      <vt:lpstr>Rutin för produktion</vt:lpstr>
      <vt:lpstr>Grupparbete</vt:lpstr>
      <vt:lpstr>Grupparbete</vt:lpstr>
      <vt:lpstr>PowerPoint Presentation</vt:lpstr>
    </vt:vector>
  </TitlesOfParts>
  <Company>EVRY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Blankettproduktion - manus</dc:title>
  <dc:creator>Karl-Anders Bringfeldt</dc:creator>
  <cp:lastModifiedBy>Erik Bunnstad</cp:lastModifiedBy>
  <cp:revision>204</cp:revision>
  <cp:lastPrinted>2014-01-24T10:56:01Z</cp:lastPrinted>
  <dcterms:created xsi:type="dcterms:W3CDTF">2014-01-21T13:57:45Z</dcterms:created>
  <dcterms:modified xsi:type="dcterms:W3CDTF">2016-08-24T10:53:28Z</dcterms:modified>
</cp:coreProperties>
</file>