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78" r:id="rId5"/>
    <p:sldMasterId id="2147483786" r:id="rId6"/>
    <p:sldMasterId id="2147483813" r:id="rId7"/>
    <p:sldMasterId id="2147483803" r:id="rId8"/>
  </p:sldMasterIdLst>
  <p:notesMasterIdLst>
    <p:notesMasterId r:id="rId43"/>
  </p:notesMasterIdLst>
  <p:sldIdLst>
    <p:sldId id="289" r:id="rId9"/>
    <p:sldId id="290" r:id="rId10"/>
    <p:sldId id="323" r:id="rId11"/>
    <p:sldId id="308" r:id="rId12"/>
    <p:sldId id="300" r:id="rId13"/>
    <p:sldId id="301" r:id="rId14"/>
    <p:sldId id="302" r:id="rId15"/>
    <p:sldId id="303" r:id="rId16"/>
    <p:sldId id="304" r:id="rId17"/>
    <p:sldId id="294" r:id="rId18"/>
    <p:sldId id="309" r:id="rId19"/>
    <p:sldId id="310" r:id="rId20"/>
    <p:sldId id="292" r:id="rId21"/>
    <p:sldId id="293" r:id="rId22"/>
    <p:sldId id="295" r:id="rId23"/>
    <p:sldId id="320" r:id="rId24"/>
    <p:sldId id="321" r:id="rId25"/>
    <p:sldId id="312" r:id="rId26"/>
    <p:sldId id="296" r:id="rId27"/>
    <p:sldId id="322" r:id="rId28"/>
    <p:sldId id="291" r:id="rId29"/>
    <p:sldId id="306" r:id="rId30"/>
    <p:sldId id="297" r:id="rId31"/>
    <p:sldId id="298" r:id="rId32"/>
    <p:sldId id="311" r:id="rId33"/>
    <p:sldId id="317" r:id="rId34"/>
    <p:sldId id="313" r:id="rId35"/>
    <p:sldId id="314" r:id="rId36"/>
    <p:sldId id="315" r:id="rId37"/>
    <p:sldId id="316" r:id="rId38"/>
    <p:sldId id="318" r:id="rId39"/>
    <p:sldId id="319" r:id="rId40"/>
    <p:sldId id="307" r:id="rId41"/>
    <p:sldId id="282" r:id="rId4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067"/>
    <a:srgbClr val="00ADD3"/>
    <a:srgbClr val="8DC63F"/>
    <a:srgbClr val="FFFFFF"/>
    <a:srgbClr val="91C349"/>
    <a:srgbClr val="ACE0ED"/>
    <a:srgbClr val="00B6DE"/>
    <a:srgbClr val="A9DEE8"/>
    <a:srgbClr val="A97A84"/>
    <a:srgbClr val="003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9C2C0-97DA-499D-9E25-C813C9F39A10}" type="datetimeFigureOut">
              <a:rPr lang="nb-NO" smtClean="0"/>
              <a:pPr/>
              <a:t>19.09.2016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9B03F-A892-4A67-8671-FE6AA3A6F0A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222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260920"/>
            <a:ext cx="7412824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/>
              <a:t>Small 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16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ly (XL)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9144000" cy="6858000"/>
          </a:xfrm>
        </p:spPr>
        <p:txBody>
          <a:bodyPr tIns="270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Insert content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082000" y="6231600"/>
            <a:ext cx="716400" cy="37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810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ly (XL)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9144000" cy="6858000"/>
          </a:xfrm>
        </p:spPr>
        <p:txBody>
          <a:bodyPr tIns="270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Insert content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082000" y="6231600"/>
            <a:ext cx="716400" cy="370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841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4359348" cy="1143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260921"/>
            <a:ext cx="4359348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/>
              <a:t>Small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230800" y="104400"/>
            <a:ext cx="3535200" cy="5803200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85200" y="20384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2800375" y="20384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picture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85200" y="40256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picture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2800375" y="40256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picture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817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16899" cy="547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260920"/>
            <a:ext cx="7617971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/>
              <a:t>Small title</a:t>
            </a:r>
          </a:p>
        </p:txBody>
      </p:sp>
    </p:spTree>
    <p:extLst>
      <p:ext uri="{BB962C8B-B14F-4D97-AF65-F5344CB8AC3E}">
        <p14:creationId xmlns:p14="http://schemas.microsoft.com/office/powerpoint/2010/main" val="1959644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106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8043"/>
            <a:ext cx="6915150" cy="34480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>
              <a:solidFill>
                <a:schemeClr val="accent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4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5550"/>
            <a:ext cx="9144000" cy="43624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1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800"/>
            <a:ext cx="8334375" cy="350520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9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850"/>
            <a:ext cx="6600825" cy="34861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>
              <a:solidFill>
                <a:schemeClr val="accent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19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83952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24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00" y="1555200"/>
            <a:ext cx="3474000" cy="42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99676" y="1555200"/>
            <a:ext cx="3474000" cy="42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16899" cy="54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260920"/>
            <a:ext cx="7617971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/>
              <a:t>Small title</a:t>
            </a:r>
          </a:p>
        </p:txBody>
      </p:sp>
    </p:spTree>
    <p:extLst>
      <p:ext uri="{BB962C8B-B14F-4D97-AF65-F5344CB8AC3E}">
        <p14:creationId xmlns:p14="http://schemas.microsoft.com/office/powerpoint/2010/main" val="325174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34483" y="1193648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306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+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633200" y="1195200"/>
            <a:ext cx="4158000" cy="4712400"/>
          </a:xfrm>
        </p:spPr>
        <p:txBody>
          <a:bodyPr tIns="1548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1867675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rgbClr val="0D4067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45200" y="1962180"/>
            <a:ext cx="7585200" cy="1946647"/>
          </a:xfrm>
        </p:spPr>
        <p:txBody>
          <a:bodyPr anchor="t">
            <a:noAutofit/>
          </a:bodyPr>
          <a:lstStyle>
            <a:lvl1pPr>
              <a:defRPr sz="6000">
                <a:solidFill>
                  <a:srgbClr val="00AED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43230" y="958783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FFFFFF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b-NO" dirty="0"/>
          </a:p>
        </p:txBody>
      </p:sp>
      <p:cxnSp>
        <p:nvCxnSpPr>
          <p:cNvPr id="14" name="Straight Connector 13"/>
          <p:cNvCxnSpPr/>
          <p:nvPr userDrawn="1"/>
        </p:nvCxnSpPr>
        <p:spPr bwMode="white"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rgbClr val="0D4067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745200" y="1274400"/>
            <a:ext cx="3106800" cy="320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48" y="5497200"/>
            <a:ext cx="1842838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07826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>
              <a:solidFill>
                <a:schemeClr val="accent5"/>
              </a:solidFill>
            </a:endParaRPr>
          </a:p>
        </p:txBody>
      </p:sp>
      <p:sp>
        <p:nvSpPr>
          <p:cNvPr id="6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rgbClr val="0D406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rgbClr val="0D4067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5590800"/>
            <a:ext cx="6323810" cy="4952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79" y="1800000"/>
            <a:ext cx="5223841" cy="27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graphic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5230800" y="104400"/>
            <a:ext cx="3535200" cy="5801444"/>
          </a:xfrm>
        </p:spPr>
        <p:txBody>
          <a:bodyPr tIns="21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/>
              <a:t>Insert content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3960440" cy="54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500" y="260920"/>
            <a:ext cx="3959659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/>
              <a:t>Small title</a:t>
            </a:r>
          </a:p>
        </p:txBody>
      </p:sp>
    </p:spTree>
    <p:extLst>
      <p:ext uri="{BB962C8B-B14F-4D97-AF65-F5344CB8AC3E}">
        <p14:creationId xmlns:p14="http://schemas.microsoft.com/office/powerpoint/2010/main" val="338912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graphics 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5158800" y="1555200"/>
            <a:ext cx="3229624" cy="4352400"/>
          </a:xfrm>
        </p:spPr>
        <p:txBody>
          <a:bodyPr tIns="108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nb-NO" dirty="0" err="1"/>
              <a:t>Insert</a:t>
            </a:r>
            <a:r>
              <a:rPr lang="nb-NO" dirty="0"/>
              <a:t> </a:t>
            </a:r>
            <a:r>
              <a:rPr lang="nb-NO" dirty="0" err="1"/>
              <a:t>content</a:t>
            </a:r>
            <a:endParaRPr lang="nb-NO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16899" cy="54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260920"/>
            <a:ext cx="7617971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/>
              <a:t>Small title</a:t>
            </a:r>
          </a:p>
        </p:txBody>
      </p:sp>
    </p:spTree>
    <p:extLst>
      <p:ext uri="{BB962C8B-B14F-4D97-AF65-F5344CB8AC3E}">
        <p14:creationId xmlns:p14="http://schemas.microsoft.com/office/powerpoint/2010/main" val="53797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2 graphic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5158800" y="1555200"/>
            <a:ext cx="3290400" cy="19080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/>
              <a:t>Insert content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5158800" y="4141937"/>
            <a:ext cx="3290400" cy="17640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/>
              <a:t>Insert content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704856" cy="54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8" y="260920"/>
            <a:ext cx="7704804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/>
              <a:t>Small title</a:t>
            </a:r>
          </a:p>
        </p:txBody>
      </p:sp>
    </p:spTree>
    <p:extLst>
      <p:ext uri="{BB962C8B-B14F-4D97-AF65-F5344CB8AC3E}">
        <p14:creationId xmlns:p14="http://schemas.microsoft.com/office/powerpoint/2010/main" val="19123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tem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00" y="1484784"/>
            <a:ext cx="7585200" cy="554616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400" y="2396849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359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white">
          <a:xfrm>
            <a:off x="378000" y="5925600"/>
            <a:ext cx="8395200" cy="0"/>
          </a:xfrm>
          <a:prstGeom prst="line">
            <a:avLst/>
          </a:prstGeom>
          <a:ln w="18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0"/>
          </p:nvPr>
        </p:nvSpPr>
        <p:spPr bwMode="white">
          <a:xfrm>
            <a:off x="860400" y="2397600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>
                <a:solidFill>
                  <a:srgbClr val="8DC6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 bwMode="white">
          <a:xfrm>
            <a:off x="860400" y="1484784"/>
            <a:ext cx="7585200" cy="554616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>
              <a:solidFill>
                <a:schemeClr val="accent5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lassholder for bunntekst 7"/>
          <p:cNvSpPr>
            <a:spLocks noGrp="1"/>
          </p:cNvSpPr>
          <p:nvPr>
            <p:ph type="ftr" sz="quarter" idx="3"/>
          </p:nvPr>
        </p:nvSpPr>
        <p:spPr bwMode="white"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00" y="6231600"/>
            <a:ext cx="710908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tements 3">
    <p:bg>
      <p:bgPr>
        <a:solidFill>
          <a:srgbClr val="0D40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00" y="1484784"/>
            <a:ext cx="7585200" cy="554616"/>
          </a:xfrm>
        </p:spPr>
        <p:txBody>
          <a:bodyPr anchor="b"/>
          <a:lstStyle>
            <a:lvl1pPr>
              <a:defRPr b="1">
                <a:solidFill>
                  <a:srgbClr val="A9DEE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400" y="2397600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78000" y="5925600"/>
            <a:ext cx="8395200" cy="0"/>
          </a:xfrm>
          <a:prstGeom prst="line">
            <a:avLst/>
          </a:prstGeom>
          <a:ln w="18000">
            <a:solidFill>
              <a:srgbClr val="A9DE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>
              <a:solidFill>
                <a:schemeClr val="accent5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00" y="6231600"/>
            <a:ext cx="710908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ic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524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Insert content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3768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Insert content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59832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Insert content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97862" cy="547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9" y="260920"/>
            <a:ext cx="7698945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/>
              <a:t>Small title</a:t>
            </a:r>
          </a:p>
        </p:txBody>
      </p:sp>
    </p:spTree>
    <p:extLst>
      <p:ext uri="{BB962C8B-B14F-4D97-AF65-F5344CB8AC3E}">
        <p14:creationId xmlns:p14="http://schemas.microsoft.com/office/powerpoint/2010/main" val="256282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1" r:id="rId2"/>
    <p:sldLayoutId id="2147483673" r:id="rId3"/>
    <p:sldLayoutId id="2147483661" r:id="rId4"/>
    <p:sldLayoutId id="2147483663" r:id="rId5"/>
    <p:sldLayoutId id="2147483660" r:id="rId6"/>
    <p:sldLayoutId id="2147483665" r:id="rId7"/>
    <p:sldLayoutId id="2147483777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809" r:id="rId4"/>
    <p:sldLayoutId id="2147483784" r:id="rId5"/>
    <p:sldLayoutId id="2147483785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810" r:id="rId2"/>
    <p:sldLayoutId id="2147483811" r:id="rId3"/>
    <p:sldLayoutId id="2147483812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8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err="1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Ubtildning i</a:t>
            </a:r>
            <a:br>
              <a:rPr lang="nb-NO" dirty="0"/>
            </a:br>
            <a:r>
              <a:rPr lang="nb-NO" dirty="0"/>
              <a:t>Blankettproduktion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Steg 2 – Produktion av blanketter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317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sv-SE" dirty="0"/>
              <a:t>Digitalt format</a:t>
            </a:r>
          </a:p>
          <a:p>
            <a:r>
              <a:rPr lang="sv-SE" dirty="0"/>
              <a:t>Produktion av blankettlayout</a:t>
            </a:r>
          </a:p>
          <a:p>
            <a:r>
              <a:rPr lang="sv-SE" dirty="0"/>
              <a:t>Bilder – Vektor och raster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64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Skapa layout från digitalt original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Layout i vanliga blanketter baseras normalt på ett färdigt original.</a:t>
            </a:r>
          </a:p>
          <a:p>
            <a:r>
              <a:rPr lang="sv-SE" dirty="0"/>
              <a:t>Detta original måste vara ett digital format, t.ex. en PDF eller liknande.</a:t>
            </a:r>
          </a:p>
          <a:p>
            <a:r>
              <a:rPr lang="sv-SE" dirty="0"/>
              <a:t>Om inget original finns behöver ett normalt skapas.</a:t>
            </a:r>
          </a:p>
          <a:p>
            <a:r>
              <a:rPr lang="sv-SE" dirty="0"/>
              <a:t>Layout kan skapas i text- eller layoutprogram som t.ex. Word, Excel, </a:t>
            </a:r>
            <a:r>
              <a:rPr lang="sv-SE" dirty="0" err="1"/>
              <a:t>Illustrator</a:t>
            </a:r>
            <a:r>
              <a:rPr lang="sv-SE" dirty="0"/>
              <a:t>, Publisher, </a:t>
            </a:r>
            <a:r>
              <a:rPr lang="sv-SE" dirty="0" err="1"/>
              <a:t>InDesign</a:t>
            </a:r>
            <a:r>
              <a:rPr lang="sv-SE" dirty="0"/>
              <a:t> m.fl.</a:t>
            </a:r>
          </a:p>
          <a:p>
            <a:r>
              <a:rPr lang="sv-SE" dirty="0"/>
              <a:t>Originalet ska sedan konverteras till XPS.</a:t>
            </a:r>
          </a:p>
          <a:p>
            <a:r>
              <a:rPr lang="sv-SE" dirty="0"/>
              <a:t>Konverteringen till XPS kan var lite knepig att få till perfekt, men blir oftast bäst om man har tillgång till originalet i sitt ursprungliga format.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Layout - Original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6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Skapa layout från grunden i XAML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Används oftast för blanketter som inte har en fast layout, t.ex. Standardvårdplaner och andra dynamiska blanketter.</a:t>
            </a:r>
          </a:p>
          <a:p>
            <a:r>
              <a:rPr lang="sv-SE" dirty="0"/>
              <a:t>Denna layout skapas direkt i XAML-filen med olika inbyggda objekt som linjer, ramar, expanderbara behållare m.m.</a:t>
            </a:r>
          </a:p>
          <a:p>
            <a:r>
              <a:rPr lang="sv-SE" dirty="0"/>
              <a:t>Att skapa en layout från grunden ingår inte i steg 2 av utbildningen.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29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2400" y="1555200"/>
            <a:ext cx="7708032" cy="2521872"/>
          </a:xfrm>
        </p:spPr>
        <p:txBody>
          <a:bodyPr/>
          <a:lstStyle/>
          <a:p>
            <a:r>
              <a:rPr lang="sv-SE" dirty="0"/>
              <a:t>Alla bilder i blanketterna måste vara vektorbaserade.</a:t>
            </a:r>
          </a:p>
          <a:p>
            <a:r>
              <a:rPr lang="sv-SE" dirty="0"/>
              <a:t>Även text och linjer m.m. i blanketterna är vektoriserade.</a:t>
            </a:r>
          </a:p>
          <a:p>
            <a:r>
              <a:rPr lang="sv-SE" dirty="0"/>
              <a:t>Vektorbaserade bilder består av linjer och ytor med vinklar och kurvor.</a:t>
            </a:r>
          </a:p>
          <a:p>
            <a:r>
              <a:rPr lang="sv-SE" dirty="0"/>
              <a:t>Raster eller pixelbaserade bilder består av punkter med olika färg.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Vektor och raster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Layout - Ikoner och symboler</a:t>
            </a:r>
          </a:p>
        </p:txBody>
      </p:sp>
      <p:pic>
        <p:nvPicPr>
          <p:cNvPr id="12" name="Picture 2" descr="http://www.brandboxpromos.com/skin/frontend/glamshop/glamshop-brandbox/images/raster_v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22486"/>
            <a:ext cx="7920880" cy="279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hutha.org/sites/default/files/uploads/3_Courses/3_Digital_Imaging/02%20Vector5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98688"/>
            <a:ext cx="2203725" cy="13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68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2400" y="1555200"/>
            <a:ext cx="7347992" cy="3385968"/>
          </a:xfrm>
        </p:spPr>
        <p:txBody>
          <a:bodyPr/>
          <a:lstStyle/>
          <a:p>
            <a:r>
              <a:rPr lang="sv-SE" dirty="0"/>
              <a:t>Vektorbaserade bilder är nästan alltid skapade digital från början.</a:t>
            </a:r>
          </a:p>
          <a:p>
            <a:r>
              <a:rPr lang="sv-SE" dirty="0"/>
              <a:t>Det är svårt att konvertera en bild från raster till vektor.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Vektor och raster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Layout - Foto</a:t>
            </a:r>
          </a:p>
        </p:txBody>
      </p:sp>
      <p:pic>
        <p:nvPicPr>
          <p:cNvPr id="8" name="Picture 8" descr="http://flashfotoincblog.files.wordpress.com/2013/10/marilyn.png?w=625&amp;h=3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68" y="2464032"/>
            <a:ext cx="6335668" cy="34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12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sv-SE" dirty="0"/>
              <a:t>Solution Explorer – Blankettfiler</a:t>
            </a:r>
          </a:p>
          <a:p>
            <a:r>
              <a:rPr lang="sv-SE" dirty="0"/>
              <a:t>Design – Förhandsvisning</a:t>
            </a:r>
          </a:p>
          <a:p>
            <a:r>
              <a:rPr lang="sv-SE" dirty="0" err="1"/>
              <a:t>Toolbox</a:t>
            </a:r>
            <a:r>
              <a:rPr lang="sv-SE" dirty="0"/>
              <a:t> – Fältmallar</a:t>
            </a:r>
          </a:p>
          <a:p>
            <a:r>
              <a:rPr lang="sv-SE" dirty="0" err="1"/>
              <a:t>Error</a:t>
            </a:r>
            <a:r>
              <a:rPr lang="sv-SE" dirty="0"/>
              <a:t> List – XAML validering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Använda Visual Studio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66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Solution Explorer – Blankettfiler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2400" y="1555200"/>
            <a:ext cx="6339880" cy="4248000"/>
          </a:xfrm>
        </p:spPr>
        <p:txBody>
          <a:bodyPr/>
          <a:lstStyle/>
          <a:p>
            <a:r>
              <a:rPr lang="sv-SE" dirty="0"/>
              <a:t>Solution Explorer går att komma åt via VIEW &gt; Solution Explorer (</a:t>
            </a:r>
            <a:r>
              <a:rPr lang="sv-SE" dirty="0" err="1"/>
              <a:t>Ctrl+Alt+L</a:t>
            </a:r>
            <a:r>
              <a:rPr lang="sv-SE" dirty="0"/>
              <a:t>).</a:t>
            </a:r>
          </a:p>
          <a:p>
            <a:r>
              <a:rPr lang="sv-SE" dirty="0"/>
              <a:t>Solution Explorer visar alla filer som ingår i blankettprojektet.</a:t>
            </a:r>
          </a:p>
          <a:p>
            <a:r>
              <a:rPr lang="sv-SE" dirty="0"/>
              <a:t>Filer bör hanteras i Solution Explorer istället för Windows Explorer, särskilt för Express versionen av Visual Studio.</a:t>
            </a:r>
          </a:p>
          <a:p>
            <a:r>
              <a:rPr lang="sv-SE" dirty="0"/>
              <a:t>En fil kan öppnas genom att leta fram den i mappstrukturen och dubbelklicka på den.</a:t>
            </a:r>
          </a:p>
          <a:p>
            <a:r>
              <a:rPr lang="sv-SE" dirty="0"/>
              <a:t>För XAML-filer kommer både koden i bakgrunden och en rendering av layouten att visas.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Använda Visual Studio 2013 – Solution Explorer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524680"/>
            <a:ext cx="1679164" cy="34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0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– Förhandsvisning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2400" y="1555200"/>
            <a:ext cx="6339880" cy="4248000"/>
          </a:xfrm>
        </p:spPr>
        <p:txBody>
          <a:bodyPr/>
          <a:lstStyle/>
          <a:p>
            <a:r>
              <a:rPr lang="sv-SE" dirty="0"/>
              <a:t>För XAML-visaren i Visual Studio finns en </a:t>
            </a:r>
            <a:r>
              <a:rPr lang="sv-SE" dirty="0" err="1"/>
              <a:t>designvy</a:t>
            </a:r>
            <a:r>
              <a:rPr lang="sv-SE" dirty="0"/>
              <a:t> för XAML-filer.</a:t>
            </a:r>
          </a:p>
          <a:p>
            <a:r>
              <a:rPr lang="sv-SE" dirty="0"/>
              <a:t>Designvyn är bland annat en förhandsvisning av hur blanketten ser ut.</a:t>
            </a:r>
          </a:p>
          <a:p>
            <a:r>
              <a:rPr lang="sv-SE" dirty="0"/>
              <a:t>Designvyn kan också användas</a:t>
            </a:r>
            <a:br>
              <a:rPr lang="sv-SE" dirty="0"/>
            </a:br>
            <a:r>
              <a:rPr lang="sv-SE" dirty="0"/>
              <a:t>för att flytta runt fält.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Använda Visual Studio 2013 – Design (XAML)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24312"/>
            <a:ext cx="4143340" cy="30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4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Toolbox</a:t>
            </a:r>
            <a:r>
              <a:rPr lang="sv-SE" dirty="0"/>
              <a:t> – Import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Toolbox</a:t>
            </a:r>
            <a:r>
              <a:rPr lang="sv-SE" dirty="0"/>
              <a:t> går att komma åt via</a:t>
            </a:r>
            <a:br>
              <a:rPr lang="sv-SE" dirty="0"/>
            </a:br>
            <a:r>
              <a:rPr lang="sv-SE" dirty="0"/>
              <a:t>VIEW &gt; </a:t>
            </a:r>
            <a:r>
              <a:rPr lang="sv-SE" dirty="0" err="1"/>
              <a:t>Toolbox</a:t>
            </a:r>
            <a:r>
              <a:rPr lang="sv-SE" dirty="0"/>
              <a:t> (</a:t>
            </a:r>
            <a:r>
              <a:rPr lang="sv-SE" dirty="0" err="1"/>
              <a:t>Ctrl+alt+x</a:t>
            </a:r>
            <a:r>
              <a:rPr lang="sv-SE" dirty="0"/>
              <a:t>)</a:t>
            </a:r>
          </a:p>
          <a:p>
            <a:r>
              <a:rPr lang="sv-SE" dirty="0"/>
              <a:t>Återställ först </a:t>
            </a:r>
            <a:r>
              <a:rPr lang="sv-SE" dirty="0" err="1"/>
              <a:t>Toolbox</a:t>
            </a:r>
            <a:br>
              <a:rPr lang="sv-SE" dirty="0"/>
            </a:br>
            <a:r>
              <a:rPr lang="sv-SE" dirty="0"/>
              <a:t>för att rensa gamla</a:t>
            </a:r>
            <a:br>
              <a:rPr lang="sv-SE" dirty="0"/>
            </a:br>
            <a:r>
              <a:rPr lang="sv-SE" dirty="0"/>
              <a:t>objekt från listorna</a:t>
            </a:r>
          </a:p>
          <a:p>
            <a:r>
              <a:rPr lang="sv-SE" dirty="0"/>
              <a:t>Importera sedan den</a:t>
            </a:r>
            <a:br>
              <a:rPr lang="sv-SE" dirty="0"/>
            </a:br>
            <a:r>
              <a:rPr lang="sv-SE" dirty="0"/>
              <a:t>sparade </a:t>
            </a:r>
            <a:r>
              <a:rPr lang="sv-SE" dirty="0" err="1"/>
              <a:t>toolbox</a:t>
            </a:r>
            <a:br>
              <a:rPr lang="sv-SE" dirty="0"/>
            </a:br>
            <a:r>
              <a:rPr lang="sv-SE" dirty="0"/>
              <a:t>inställningsfilen</a:t>
            </a:r>
          </a:p>
          <a:p>
            <a:r>
              <a:rPr lang="sv-SE" dirty="0"/>
              <a:t>Fältmallar kommer</a:t>
            </a:r>
            <a:br>
              <a:rPr lang="sv-SE" dirty="0"/>
            </a:br>
            <a:r>
              <a:rPr lang="sv-SE" dirty="0"/>
              <a:t>att dyka upp i flikar under</a:t>
            </a:r>
            <a:br>
              <a:rPr lang="sv-SE" dirty="0"/>
            </a:br>
            <a:r>
              <a:rPr lang="sv-SE" dirty="0" err="1"/>
              <a:t>Toolbox</a:t>
            </a:r>
            <a:endParaRPr lang="sv-S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Använda Visual Studio 2013 – </a:t>
            </a:r>
            <a:r>
              <a:rPr lang="sv-SE" dirty="0" err="1"/>
              <a:t>Toolbox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121342"/>
            <a:ext cx="2050545" cy="2681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587" y="336869"/>
            <a:ext cx="1793997" cy="1313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622" y="1752917"/>
            <a:ext cx="2359706" cy="13269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397" y="3165432"/>
            <a:ext cx="2121003" cy="991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229" y="4267801"/>
            <a:ext cx="2223171" cy="1584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217" y="2085852"/>
            <a:ext cx="2016224" cy="9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1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Toolbox</a:t>
            </a:r>
            <a:r>
              <a:rPr lang="sv-SE" dirty="0"/>
              <a:t> - Fältmallar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För att underlätta i detta steget innehåller denna </a:t>
            </a:r>
            <a:r>
              <a:rPr lang="sv-SE" dirty="0" err="1"/>
              <a:t>Toolbox</a:t>
            </a:r>
            <a:r>
              <a:rPr lang="sv-SE" dirty="0"/>
              <a:t> färdiga fält som kan användas rakt av utan några andra åtgärder.</a:t>
            </a:r>
          </a:p>
          <a:p>
            <a:r>
              <a:rPr lang="sv-SE" dirty="0"/>
              <a:t>Detta innebär en begränsning av vad man kan göra med fälten, t.ex. kan ett fält enbart användas en gång utan att som minsta åtgärd ge den ett nytt x:Name.</a:t>
            </a:r>
          </a:p>
          <a:p>
            <a:r>
              <a:rPr lang="sv-SE" dirty="0"/>
              <a:t>Notera att fält från </a:t>
            </a:r>
            <a:r>
              <a:rPr lang="sv-SE" dirty="0" err="1"/>
              <a:t>Toolbox</a:t>
            </a:r>
            <a:r>
              <a:rPr lang="sv-SE" dirty="0"/>
              <a:t> måste dras in i rätt plats i </a:t>
            </a:r>
            <a:r>
              <a:rPr lang="sv-SE" dirty="0" err="1"/>
              <a:t>kodvyn</a:t>
            </a:r>
            <a:r>
              <a:rPr lang="sv-SE" dirty="0"/>
              <a:t> för XAML-filen, den kan inte dras in i designvyn.</a:t>
            </a:r>
          </a:p>
          <a:p>
            <a:r>
              <a:rPr lang="sv-SE" dirty="0"/>
              <a:t>I en mer avancerad nivå skrivs normalt fälten i koden manuellt.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Använda Visual Studio 2013 – </a:t>
            </a:r>
            <a:r>
              <a:rPr lang="sv-SE" dirty="0" err="1"/>
              <a:t>Toolbox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0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Detta ingår i steg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Beskrivning av blanketternas uppbyggnad</a:t>
            </a:r>
          </a:p>
          <a:p>
            <a:r>
              <a:rPr lang="nb-NO" dirty="0"/>
              <a:t>Skapande av layout</a:t>
            </a:r>
          </a:p>
          <a:p>
            <a:r>
              <a:rPr lang="nb-NO" dirty="0"/>
              <a:t>Användning av Visual Studio</a:t>
            </a:r>
          </a:p>
          <a:p>
            <a:r>
              <a:rPr lang="nb-NO" dirty="0"/>
              <a:t>Import av layout</a:t>
            </a:r>
          </a:p>
          <a:p>
            <a:r>
              <a:rPr lang="nb-NO" dirty="0"/>
              <a:t>Placering av fält</a:t>
            </a:r>
          </a:p>
          <a:p>
            <a:r>
              <a:rPr lang="nb-NO" dirty="0"/>
              <a:t>Grundläggande förståelse av konceptet datatyper</a:t>
            </a:r>
          </a:p>
          <a:p>
            <a:r>
              <a:rPr lang="nb-NO" dirty="0"/>
              <a:t>Publicering av blanketter i EyeDoc</a:t>
            </a:r>
          </a:p>
          <a:p>
            <a:r>
              <a:rPr lang="nb-NO" dirty="0"/>
              <a:t>Enbart kort inblick i utökade funktioner</a:t>
            </a:r>
          </a:p>
          <a:p>
            <a:r>
              <a:rPr lang="sv-SE" dirty="0"/>
              <a:t>Målet är att efter utbildningen kunna skapa enklare blanketter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nb-NO" dirty="0"/>
              <a:t>Ubtildning i Blankettproduktion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4851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Error</a:t>
            </a:r>
            <a:r>
              <a:rPr lang="sv-SE" dirty="0"/>
              <a:t> List – XAML validering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XAML är en form av XML och XML måste formateras rätt för att kunna läsas av en dator.</a:t>
            </a:r>
          </a:p>
          <a:p>
            <a:r>
              <a:rPr lang="sv-SE" dirty="0"/>
              <a:t>Eftersom blankettproduktion på denna nivå kräver manuell redigering i XAML-filen är det viktigt att det se till alla regler för XAML följs.</a:t>
            </a:r>
          </a:p>
          <a:p>
            <a:r>
              <a:rPr lang="sv-SE" dirty="0"/>
              <a:t>Många fel i innehållet kommer betyda att </a:t>
            </a:r>
            <a:br>
              <a:rPr lang="sv-SE" dirty="0"/>
            </a:br>
            <a:r>
              <a:rPr lang="sv-SE" dirty="0"/>
              <a:t>blanketten inte kommer att fungera.</a:t>
            </a:r>
          </a:p>
          <a:p>
            <a:r>
              <a:rPr lang="sv-SE" dirty="0"/>
              <a:t>I </a:t>
            </a:r>
            <a:r>
              <a:rPr lang="sv-SE" dirty="0" err="1"/>
              <a:t>Error</a:t>
            </a:r>
            <a:r>
              <a:rPr lang="sv-SE" dirty="0"/>
              <a:t> List listas de fel som finns.</a:t>
            </a:r>
          </a:p>
          <a:p>
            <a:r>
              <a:rPr lang="sv-SE" dirty="0"/>
              <a:t>Felen är uppdelade på vilken fil de finns i</a:t>
            </a:r>
            <a:br>
              <a:rPr lang="sv-SE" dirty="0"/>
            </a:br>
            <a:r>
              <a:rPr lang="sv-SE" dirty="0"/>
              <a:t>och det gäller att kolla på rätt fil.</a:t>
            </a:r>
          </a:p>
          <a:p>
            <a:r>
              <a:rPr lang="sv-SE" dirty="0"/>
              <a:t>Fel kommer också understrykas med en blå</a:t>
            </a:r>
            <a:br>
              <a:rPr lang="sv-SE" dirty="0"/>
            </a:br>
            <a:r>
              <a:rPr lang="sv-SE" dirty="0"/>
              <a:t>färg i </a:t>
            </a:r>
            <a:r>
              <a:rPr lang="sv-SE" dirty="0" err="1"/>
              <a:t>kodvyn</a:t>
            </a:r>
            <a:r>
              <a:rPr lang="sv-SE" dirty="0"/>
              <a:t>.</a:t>
            </a:r>
          </a:p>
          <a:p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Använda Visual Studio 2013 – </a:t>
            </a:r>
            <a:r>
              <a:rPr lang="sv-SE" dirty="0" err="1"/>
              <a:t>Error</a:t>
            </a:r>
            <a:r>
              <a:rPr lang="sv-SE" dirty="0"/>
              <a:t>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085326"/>
            <a:ext cx="3175155" cy="27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2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sv-SE" dirty="0"/>
              <a:t>Import av layout</a:t>
            </a:r>
          </a:p>
          <a:p>
            <a:r>
              <a:rPr lang="sv-SE" dirty="0"/>
              <a:t>Placering av fält</a:t>
            </a:r>
          </a:p>
          <a:p>
            <a:r>
              <a:rPr lang="sv-SE" dirty="0"/>
              <a:t>Utökade funktioner</a:t>
            </a:r>
          </a:p>
          <a:p>
            <a:r>
              <a:rPr lang="sv-SE" dirty="0"/>
              <a:t>Datatyper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Blankettproduktion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82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sv-SE" dirty="0"/>
              <a:t>Träd</a:t>
            </a:r>
          </a:p>
          <a:p>
            <a:r>
              <a:rPr lang="sv-SE" dirty="0"/>
              <a:t>Publicering av blankett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Blankettproduktion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4553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Skapa ny blankett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Varje blankett måste ha ett unikt artikelnummer</a:t>
            </a:r>
          </a:p>
          <a:p>
            <a:endParaRPr lang="sv-SE" dirty="0"/>
          </a:p>
          <a:p>
            <a:r>
              <a:rPr lang="sv-SE" dirty="0"/>
              <a:t>1) Kopiera mappen </a:t>
            </a:r>
            <a:r>
              <a:rPr lang="sv-SE" dirty="0" err="1"/>
              <a:t>LTB_IT_Mall</a:t>
            </a:r>
            <a:endParaRPr lang="sv-SE" dirty="0"/>
          </a:p>
          <a:p>
            <a:endParaRPr lang="sv-SE" dirty="0"/>
          </a:p>
          <a:p>
            <a:r>
              <a:rPr lang="sv-SE" dirty="0"/>
              <a:t>2) Byt namn på mappen och alla filer i mappen till rätt</a:t>
            </a:r>
            <a:br>
              <a:rPr lang="sv-SE" dirty="0"/>
            </a:br>
            <a:r>
              <a:rPr lang="sv-SE" dirty="0"/>
              <a:t>namn enligt artikelnummer LTB_IT_*</a:t>
            </a:r>
          </a:p>
          <a:p>
            <a:endParaRPr lang="sv-SE" dirty="0"/>
          </a:p>
          <a:p>
            <a:r>
              <a:rPr lang="sv-SE" dirty="0"/>
              <a:t>3) Byt också i .</a:t>
            </a:r>
            <a:r>
              <a:rPr lang="sv-SE" dirty="0" err="1"/>
              <a:t>xml</a:t>
            </a:r>
            <a:r>
              <a:rPr lang="sv-SE" dirty="0"/>
              <a:t> (1 plats) och .</a:t>
            </a:r>
            <a:r>
              <a:rPr lang="sv-SE" dirty="0" err="1"/>
              <a:t>xsd</a:t>
            </a:r>
            <a:r>
              <a:rPr lang="sv-SE" dirty="0"/>
              <a:t>-filerna (2 platser)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Blankettproduktion - Filnamn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764" y="2047270"/>
            <a:ext cx="1656184" cy="30379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361" y="1826992"/>
            <a:ext cx="1925855" cy="1457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00" y="4867956"/>
            <a:ext cx="2739480" cy="2172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00" y="5212287"/>
            <a:ext cx="7965096" cy="2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3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Importera Layout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Skriv ut originalet till XPS med XPS skrivaren.</a:t>
            </a:r>
          </a:p>
          <a:p>
            <a:r>
              <a:rPr lang="sv-SE" dirty="0"/>
              <a:t>Ibland kan det hjälpa att först skriva ut originalet till PDF eller öppna det i en annan PDF läsare (t.ex. </a:t>
            </a:r>
            <a:r>
              <a:rPr lang="sv-SE" dirty="0" err="1"/>
              <a:t>FireFox</a:t>
            </a:r>
            <a:r>
              <a:rPr lang="sv-SE" dirty="0"/>
              <a:t>) och sedan skriva ut till XPS om resultatet inte blir bra i XAML filen.</a:t>
            </a:r>
          </a:p>
          <a:p>
            <a:r>
              <a:rPr lang="sv-SE" dirty="0"/>
              <a:t>XAML-</a:t>
            </a:r>
            <a:r>
              <a:rPr lang="sv-SE" dirty="0" err="1"/>
              <a:t>tool</a:t>
            </a:r>
            <a:r>
              <a:rPr lang="sv-SE" dirty="0"/>
              <a:t> används sedan för att konvertera </a:t>
            </a:r>
            <a:r>
              <a:rPr lang="sv-SE" dirty="0" err="1"/>
              <a:t>XPS:en</a:t>
            </a:r>
            <a:r>
              <a:rPr lang="sv-SE" dirty="0"/>
              <a:t> till XAML</a:t>
            </a:r>
          </a:p>
          <a:p>
            <a:r>
              <a:rPr lang="sv-SE" dirty="0"/>
              <a:t>XAML-resultatet kopieras sedan in i blanketten XAML-fil.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Blankettproduktion –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90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Blankettproduktion – </a:t>
            </a:r>
            <a:r>
              <a:rPr lang="sv-SE" dirty="0" err="1"/>
              <a:t>Fälttyper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Textboxar</a:t>
            </a:r>
          </a:p>
          <a:p>
            <a:r>
              <a:rPr lang="sv-SE" dirty="0"/>
              <a:t>Textblock (ej </a:t>
            </a:r>
            <a:r>
              <a:rPr lang="sv-SE" dirty="0" err="1"/>
              <a:t>redigerbara</a:t>
            </a:r>
            <a:r>
              <a:rPr lang="sv-SE" dirty="0"/>
              <a:t>)</a:t>
            </a:r>
          </a:p>
          <a:p>
            <a:r>
              <a:rPr lang="sv-SE" dirty="0"/>
              <a:t>Kryssrutor – </a:t>
            </a:r>
            <a:r>
              <a:rPr lang="sv-SE" dirty="0" err="1"/>
              <a:t>Enval</a:t>
            </a:r>
            <a:endParaRPr lang="sv-SE" dirty="0"/>
          </a:p>
          <a:p>
            <a:r>
              <a:rPr lang="sv-SE" dirty="0"/>
              <a:t>Kryssrutor – </a:t>
            </a:r>
            <a:r>
              <a:rPr lang="sv-SE" dirty="0" err="1"/>
              <a:t>Flerval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602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Generella fältattribut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x:Name är fältets namn som används t.ex. att länka trädet till fältet.</a:t>
            </a:r>
          </a:p>
          <a:p>
            <a:r>
              <a:rPr lang="sv-SE" dirty="0" err="1"/>
              <a:t>Width</a:t>
            </a:r>
            <a:r>
              <a:rPr lang="sv-SE" dirty="0"/>
              <a:t> &amp; </a:t>
            </a:r>
            <a:r>
              <a:rPr lang="sv-SE" dirty="0" err="1"/>
              <a:t>Height</a:t>
            </a:r>
            <a:r>
              <a:rPr lang="sv-SE" dirty="0"/>
              <a:t> är fältets storlek (notera undantag för textfält i kommande bilder).</a:t>
            </a:r>
          </a:p>
          <a:p>
            <a:r>
              <a:rPr lang="sv-SE" dirty="0"/>
              <a:t>Om fältet ligger i ett Canvas element använd </a:t>
            </a:r>
            <a:r>
              <a:rPr lang="sv-SE" dirty="0" err="1"/>
              <a:t>Canvas.Top</a:t>
            </a:r>
            <a:r>
              <a:rPr lang="sv-SE" dirty="0"/>
              <a:t> och </a:t>
            </a:r>
            <a:r>
              <a:rPr lang="sv-SE" dirty="0" err="1"/>
              <a:t>Canvas.Left</a:t>
            </a:r>
            <a:r>
              <a:rPr lang="sv-SE" dirty="0"/>
              <a:t> för att sätta </a:t>
            </a:r>
          </a:p>
          <a:p>
            <a:r>
              <a:rPr lang="sv-SE" dirty="0"/>
              <a:t>Tag används för att lagra </a:t>
            </a:r>
            <a:r>
              <a:rPr lang="sv-SE" dirty="0" err="1"/>
              <a:t>EyeDoc</a:t>
            </a:r>
            <a:r>
              <a:rPr lang="sv-SE" dirty="0"/>
              <a:t>-specifik information som </a:t>
            </a:r>
            <a:r>
              <a:rPr lang="sv-SE" dirty="0" err="1"/>
              <a:t>xPath</a:t>
            </a:r>
            <a:r>
              <a:rPr lang="sv-SE" dirty="0"/>
              <a:t>, validering och konverteringsregler m.m.</a:t>
            </a:r>
          </a:p>
          <a:p>
            <a:r>
              <a:rPr lang="en-US" dirty="0"/>
              <a:t>Tooltip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användas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extra </a:t>
            </a:r>
            <a:r>
              <a:rPr lang="en-US" dirty="0" err="1"/>
              <a:t>beskrivning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</a:t>
            </a:r>
            <a:r>
              <a:rPr lang="en-US" dirty="0" err="1"/>
              <a:t>fyllas</a:t>
            </a:r>
            <a:r>
              <a:rPr lang="en-US" dirty="0"/>
              <a:t> i med </a:t>
            </a:r>
            <a:r>
              <a:rPr lang="en-US" dirty="0" err="1"/>
              <a:t>följande</a:t>
            </a:r>
            <a:r>
              <a:rPr lang="en-US" dirty="0"/>
              <a:t> </a:t>
            </a:r>
            <a:r>
              <a:rPr lang="en-US" dirty="0" err="1"/>
              <a:t>attribut</a:t>
            </a:r>
            <a:r>
              <a:rPr lang="en-US" dirty="0"/>
              <a:t>: ToolTip="</a:t>
            </a:r>
            <a:r>
              <a:rPr lang="en-US" dirty="0" err="1"/>
              <a:t>Fyll</a:t>
            </a:r>
            <a:r>
              <a:rPr lang="en-US" dirty="0"/>
              <a:t> i text </a:t>
            </a:r>
            <a:r>
              <a:rPr lang="en-US" dirty="0" err="1"/>
              <a:t>här</a:t>
            </a:r>
            <a:r>
              <a:rPr lang="en-US" dirty="0"/>
              <a:t>!"</a:t>
            </a:r>
            <a:endParaRPr lang="sv-SE" dirty="0"/>
          </a:p>
          <a:p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Blankettproduktion – </a:t>
            </a:r>
            <a:r>
              <a:rPr lang="sv-SE" dirty="0" err="1"/>
              <a:t>Fälttyper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76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Textbox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Ska inte ha någon höjd utan får sin höjd av antalet rader den kan ha.</a:t>
            </a:r>
          </a:p>
          <a:p>
            <a:r>
              <a:rPr lang="sv-SE" dirty="0"/>
              <a:t>Flerradstextboxar skapas med följande attribut: </a:t>
            </a:r>
            <a:r>
              <a:rPr lang="en-US" dirty="0" err="1"/>
              <a:t>MinLines</a:t>
            </a:r>
            <a:r>
              <a:rPr lang="en-US" dirty="0"/>
              <a:t>="12" </a:t>
            </a:r>
            <a:r>
              <a:rPr lang="en-US" dirty="0" err="1"/>
              <a:t>MaxLines</a:t>
            </a:r>
            <a:r>
              <a:rPr lang="en-US" dirty="0"/>
              <a:t>="12" </a:t>
            </a:r>
            <a:r>
              <a:rPr lang="en-US" dirty="0" err="1"/>
              <a:t>TextWrapping</a:t>
            </a:r>
            <a:r>
              <a:rPr lang="en-US" dirty="0"/>
              <a:t>="Wrap" </a:t>
            </a:r>
            <a:r>
              <a:rPr lang="en-US" dirty="0" err="1"/>
              <a:t>AcceptsReturn</a:t>
            </a:r>
            <a:r>
              <a:rPr lang="en-US" dirty="0"/>
              <a:t>="True“.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Blankettproduktion – </a:t>
            </a:r>
            <a:r>
              <a:rPr lang="sv-SE" dirty="0" err="1"/>
              <a:t>Fälttyper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25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Textblock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Går inte att redigera av användaren, så måste </a:t>
            </a:r>
            <a:r>
              <a:rPr lang="sv-SE" dirty="0" err="1"/>
              <a:t>förifyllas</a:t>
            </a:r>
            <a:r>
              <a:rPr lang="sv-SE" dirty="0"/>
              <a:t> eller fyllas i av en funktion, t.ex. en uträkningsfunktion.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Blankettproduktion – </a:t>
            </a:r>
            <a:r>
              <a:rPr lang="sv-SE" dirty="0" err="1"/>
              <a:t>Fälttyper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32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Kryssrutor – </a:t>
            </a:r>
            <a:r>
              <a:rPr lang="sv-SE" dirty="0" err="1"/>
              <a:t>Enval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Envalskryssrutor</a:t>
            </a:r>
            <a:r>
              <a:rPr lang="sv-SE" dirty="0"/>
              <a:t> har i samma grupp måste använda samma </a:t>
            </a:r>
            <a:r>
              <a:rPr lang="sv-SE" dirty="0" err="1"/>
              <a:t>xPath</a:t>
            </a:r>
            <a:r>
              <a:rPr lang="sv-SE" dirty="0"/>
              <a:t>.</a:t>
            </a:r>
          </a:p>
          <a:p>
            <a:r>
              <a:rPr lang="sv-SE" dirty="0"/>
              <a:t>Fler kryssrutor läggs till en grupp genom att använda samma </a:t>
            </a:r>
            <a:r>
              <a:rPr lang="sv-SE" dirty="0" err="1"/>
              <a:t>xPath</a:t>
            </a:r>
            <a:r>
              <a:rPr lang="sv-SE" dirty="0"/>
              <a:t> men olika parametervärden.</a:t>
            </a:r>
          </a:p>
          <a:p>
            <a:r>
              <a:rPr lang="sv-SE" dirty="0"/>
              <a:t>Parametern styr vilket värde som sparas och kan ha både siffror och text som värde : ”stringEnumBooleanConverter|0” eller  ”</a:t>
            </a:r>
            <a:r>
              <a:rPr lang="sv-SE" dirty="0" err="1"/>
              <a:t>stringEnumBooleanConverter|Nej</a:t>
            </a:r>
            <a:r>
              <a:rPr lang="sv-SE" dirty="0"/>
              <a:t>!”</a:t>
            </a:r>
          </a:p>
          <a:p>
            <a:r>
              <a:rPr lang="sv-SE" dirty="0"/>
              <a:t>Ibland kan det vara intressant att sätta ett specifikt värde, för t.ex. att visa på annan plats eller för uträkningar, men det är överkurs här.</a:t>
            </a:r>
          </a:p>
          <a:p>
            <a:r>
              <a:rPr lang="sv-SE" dirty="0"/>
              <a:t>Det viktiga är att varje kryssruta i </a:t>
            </a:r>
            <a:r>
              <a:rPr lang="sv-SE" dirty="0" err="1"/>
              <a:t>envalsgruppen</a:t>
            </a:r>
            <a:r>
              <a:rPr lang="sv-SE" dirty="0"/>
              <a:t> har ett unikt värde i sin parameter, har flera samma värde kommer alla dessa kryssas i samtidigt.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Blankettproduktion – </a:t>
            </a:r>
            <a:r>
              <a:rPr lang="sv-SE" dirty="0" err="1"/>
              <a:t>Fälttyper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5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sv-SE" sz="1200" dirty="0"/>
              <a:t>Skicka in manus till produktion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200" dirty="0"/>
              <a:t>Produktion av blankett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200" dirty="0"/>
              <a:t>Kvalitetsgranskning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200" dirty="0"/>
              <a:t>Leverans till testmiljö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200" dirty="0"/>
              <a:t>Test av manusförfattare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200" dirty="0"/>
              <a:t>OK enligt manus – Publicering till driftsmiljö (punkt 8)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200" dirty="0"/>
              <a:t>Fel enligt manus – Återkoppling till produktionsresurs (punkt 2)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200" dirty="0"/>
              <a:t>Publicering i driftmiljö</a:t>
            </a:r>
          </a:p>
          <a:p>
            <a:pPr marL="342900" indent="-342900">
              <a:buFont typeface="+mj-lt"/>
              <a:buAutoNum type="arabicPeriod"/>
            </a:pPr>
            <a:endParaRPr lang="sv-SE" sz="120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Rutin för produktion</a:t>
            </a:r>
          </a:p>
        </p:txBody>
      </p:sp>
      <p:sp>
        <p:nvSpPr>
          <p:cNvPr id="7" name="Platshållare för tex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b-NO" dirty="0" err="1"/>
              <a:t>Ubtildning</a:t>
            </a:r>
            <a:r>
              <a:rPr lang="nb-NO" dirty="0"/>
              <a:t> i </a:t>
            </a:r>
            <a:r>
              <a:rPr lang="nb-NO" dirty="0" err="1"/>
              <a:t>Blankettproduktion</a:t>
            </a:r>
            <a:endParaRPr lang="nb-NO" dirty="0"/>
          </a:p>
        </p:txBody>
      </p:sp>
      <p:pic>
        <p:nvPicPr>
          <p:cNvPr id="8" name="Content Placeholder 71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447140" y="266271"/>
            <a:ext cx="4517348" cy="55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39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Kryssrutor – </a:t>
            </a:r>
            <a:r>
              <a:rPr lang="sv-SE" dirty="0" err="1"/>
              <a:t>Flerval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Är fristående kryssrutor.</a:t>
            </a:r>
          </a:p>
          <a:p>
            <a:r>
              <a:rPr lang="sv-SE" dirty="0"/>
              <a:t>Varje kryssruta ska ha en egen </a:t>
            </a:r>
            <a:r>
              <a:rPr lang="sv-SE" dirty="0" err="1"/>
              <a:t>xPath</a:t>
            </a:r>
            <a:r>
              <a:rPr lang="sv-SE" dirty="0"/>
              <a:t>.</a:t>
            </a:r>
          </a:p>
          <a:p>
            <a:r>
              <a:rPr lang="sv-SE" dirty="0"/>
              <a:t>Om värdet sparas med en </a:t>
            </a:r>
            <a:r>
              <a:rPr lang="sv-SE" dirty="0" err="1"/>
              <a:t>BooleanConverter</a:t>
            </a:r>
            <a:r>
              <a:rPr lang="sv-SE" dirty="0"/>
              <a:t> kan fältet bara spara 1 eller 0 (</a:t>
            </a:r>
            <a:r>
              <a:rPr lang="sv-SE" dirty="0" err="1"/>
              <a:t>null</a:t>
            </a:r>
            <a:r>
              <a:rPr lang="sv-SE" dirty="0"/>
              <a:t>).</a:t>
            </a:r>
          </a:p>
          <a:p>
            <a:r>
              <a:rPr lang="sv-SE" dirty="0"/>
              <a:t>I annat fall kan en ensam </a:t>
            </a:r>
            <a:r>
              <a:rPr lang="sv-SE" dirty="0" err="1"/>
              <a:t>envalskryssruta</a:t>
            </a:r>
            <a:r>
              <a:rPr lang="sv-SE" dirty="0"/>
              <a:t> användas för samma funktion men med möjlighet att styra det värde som sparas.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Blankettproduktion – </a:t>
            </a:r>
            <a:r>
              <a:rPr lang="sv-SE" dirty="0" err="1"/>
              <a:t>Fälttyper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03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Kryssrutor – </a:t>
            </a:r>
            <a:r>
              <a:rPr lang="sv-SE" dirty="0" err="1"/>
              <a:t>Flerval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Är fristående kryssrutor.</a:t>
            </a:r>
          </a:p>
          <a:p>
            <a:r>
              <a:rPr lang="sv-SE" dirty="0"/>
              <a:t>Varje kryssruta ska ha en egen </a:t>
            </a:r>
            <a:r>
              <a:rPr lang="sv-SE" dirty="0" err="1"/>
              <a:t>xPath</a:t>
            </a:r>
            <a:r>
              <a:rPr lang="sv-SE" dirty="0"/>
              <a:t>.</a:t>
            </a:r>
          </a:p>
          <a:p>
            <a:r>
              <a:rPr lang="sv-SE" dirty="0"/>
              <a:t>Om värdet sparas med en </a:t>
            </a:r>
            <a:r>
              <a:rPr lang="sv-SE" dirty="0" err="1"/>
              <a:t>BooleanConverter</a:t>
            </a:r>
            <a:r>
              <a:rPr lang="sv-SE" dirty="0"/>
              <a:t> kan fältet bara spara 1 eller 0 (</a:t>
            </a:r>
            <a:r>
              <a:rPr lang="sv-SE" dirty="0" err="1"/>
              <a:t>null</a:t>
            </a:r>
            <a:r>
              <a:rPr lang="sv-SE" dirty="0"/>
              <a:t>).</a:t>
            </a:r>
          </a:p>
          <a:p>
            <a:r>
              <a:rPr lang="sv-SE" dirty="0"/>
              <a:t>I annat fall kan en ensam </a:t>
            </a:r>
            <a:r>
              <a:rPr lang="sv-SE" dirty="0" err="1"/>
              <a:t>envalskryssruta</a:t>
            </a:r>
            <a:r>
              <a:rPr lang="sv-SE" dirty="0"/>
              <a:t> användas för samma funktion men med möjlighet att styra det värde som sparas.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Blankettproduktion – </a:t>
            </a:r>
            <a:r>
              <a:rPr lang="sv-SE" dirty="0" err="1"/>
              <a:t>Fälttyper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Träd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Trädet är ett XML som ligger i XAML filen.</a:t>
            </a:r>
          </a:p>
          <a:p>
            <a:r>
              <a:rPr lang="sv-SE" dirty="0" err="1"/>
              <a:t>RootHeaderItem</a:t>
            </a:r>
            <a:r>
              <a:rPr lang="sv-SE" dirty="0"/>
              <a:t> är huvudrubriken och kan ha två texter, normalt blankettens namn och artikelnummer.</a:t>
            </a:r>
          </a:p>
          <a:p>
            <a:r>
              <a:rPr lang="sv-SE" dirty="0" err="1"/>
              <a:t>HeaderItem</a:t>
            </a:r>
            <a:r>
              <a:rPr lang="sv-SE" dirty="0"/>
              <a:t> är rubriknoder.</a:t>
            </a:r>
          </a:p>
          <a:p>
            <a:r>
              <a:rPr lang="sv-SE" dirty="0"/>
              <a:t>Item är undernoder.</a:t>
            </a:r>
          </a:p>
          <a:p>
            <a:r>
              <a:rPr lang="sv-SE" dirty="0"/>
              <a:t>Varje element kopplas till ett fälts x:Name.</a:t>
            </a:r>
          </a:p>
          <a:p>
            <a:r>
              <a:rPr lang="sv-SE" dirty="0"/>
              <a:t>Träd kan skapas manuellt </a:t>
            </a:r>
            <a:br>
              <a:rPr lang="sv-SE" dirty="0"/>
            </a:br>
            <a:r>
              <a:rPr lang="sv-SE" dirty="0"/>
              <a:t>eller med hjälp av XAML-</a:t>
            </a:r>
            <a:r>
              <a:rPr lang="sv-SE" dirty="0" err="1"/>
              <a:t>Tool</a:t>
            </a:r>
            <a:endParaRPr lang="sv-SE" dirty="0"/>
          </a:p>
          <a:p>
            <a:endParaRPr lang="sv-S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Blankettproduktion – Träd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925664"/>
            <a:ext cx="4010967" cy="18722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68" y="2420888"/>
            <a:ext cx="1258632" cy="17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38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Publicering av blankett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Blanketter publiceras i </a:t>
            </a:r>
            <a:r>
              <a:rPr lang="sv-SE" dirty="0" err="1"/>
              <a:t>EyeDoc</a:t>
            </a:r>
            <a:r>
              <a:rPr lang="sv-SE" dirty="0"/>
              <a:t> </a:t>
            </a:r>
            <a:r>
              <a:rPr lang="sv-SE" dirty="0" err="1"/>
              <a:t>Archive</a:t>
            </a:r>
            <a:r>
              <a:rPr lang="sv-SE" dirty="0"/>
              <a:t>.</a:t>
            </a:r>
          </a:p>
          <a:p>
            <a:r>
              <a:rPr lang="sv-SE" dirty="0"/>
              <a:t>För detta finns en egen användarmanual.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1689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96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Produktionsflöde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nb-NO" dirty="0"/>
              <a:t>Ubtildning i Blankettproduktion</a:t>
            </a:r>
            <a:endParaRPr lang="sv-SE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23256" y="1580400"/>
            <a:ext cx="65800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362095"/>
              </p:ext>
            </p:extLst>
          </p:nvPr>
        </p:nvGraphicFramePr>
        <p:xfrm>
          <a:off x="395536" y="1425414"/>
          <a:ext cx="8280920" cy="43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r:id="rId3" imgW="5803106" imgH="6137434" progId="Visio.Drawing.11">
                  <p:embed/>
                </p:oleObj>
              </mc:Choice>
              <mc:Fallback>
                <p:oleObj r:id="rId3" imgW="5803106" imgH="61374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25414"/>
                        <a:ext cx="8280920" cy="4379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25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sv-SE" dirty="0"/>
              <a:t>XSD – Schema</a:t>
            </a:r>
          </a:p>
          <a:p>
            <a:r>
              <a:rPr lang="sv-SE" dirty="0"/>
              <a:t>XML – Data</a:t>
            </a:r>
          </a:p>
          <a:p>
            <a:r>
              <a:rPr lang="sv-SE" dirty="0"/>
              <a:t>XAML – Layout</a:t>
            </a:r>
          </a:p>
          <a:p>
            <a:r>
              <a:rPr lang="sv-SE" dirty="0"/>
              <a:t>EBIM – Förifyllnad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Blanketternas uppbyggnad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931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XSD – Schema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 steg 2 ingår enbart en grundläggande inblick i hur XSD-schemat fungerar.</a:t>
            </a:r>
          </a:p>
          <a:p>
            <a:r>
              <a:rPr lang="sv-SE" dirty="0"/>
              <a:t>XSD-schemat bestämmer formatet på och vad som får finnas i XML-filen.</a:t>
            </a:r>
          </a:p>
          <a:p>
            <a:r>
              <a:rPr lang="sv-SE" dirty="0"/>
              <a:t>Styr hur informationen från fälten i blanketten sparas i databasen.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Blanketternas uppbyggnad – Datalagring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8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XML – Blankettdata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Lagrar det som skrivs i fälten i blanketten.</a:t>
            </a:r>
          </a:p>
          <a:p>
            <a:r>
              <a:rPr lang="sv-SE" dirty="0"/>
              <a:t>Varje fält i blanketten behöver en egen plats i XML-filen.</a:t>
            </a:r>
          </a:p>
          <a:p>
            <a:r>
              <a:rPr lang="sv-SE" dirty="0"/>
              <a:t>Är flera fält kopplade till samma värde kommer båda uppdateras när värdet ändras.</a:t>
            </a:r>
          </a:p>
          <a:p>
            <a:r>
              <a:rPr lang="sv-SE" dirty="0"/>
              <a:t>Vilken plats i XML-filen som ett värde från ett fält i blanketten hamnar styrs av en adressering i XAML-filen, en s.k. </a:t>
            </a:r>
            <a:r>
              <a:rPr lang="sv-SE" dirty="0" err="1"/>
              <a:t>xPath</a:t>
            </a:r>
            <a:r>
              <a:rPr lang="sv-SE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Blanketternas uppbyggnad – Datalagring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12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XAML - Layout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XAML är det format av layout som används i nyare Windows-program.</a:t>
            </a:r>
          </a:p>
          <a:p>
            <a:r>
              <a:rPr lang="sv-SE" dirty="0"/>
              <a:t>Kan jämföras med t.ex. HTML för en webbsida.</a:t>
            </a:r>
          </a:p>
          <a:p>
            <a:r>
              <a:rPr lang="sv-SE" dirty="0"/>
              <a:t>Innehåller all layout i blanketten, inklusive informationssidor.</a:t>
            </a:r>
          </a:p>
          <a:p>
            <a:r>
              <a:rPr lang="sv-SE" dirty="0"/>
              <a:t>Innehåller alla fält i blanketten.</a:t>
            </a:r>
          </a:p>
          <a:p>
            <a:r>
              <a:rPr lang="sv-SE" dirty="0"/>
              <a:t>Koppling mellan fält och XML-fil för att lagra värdena i databasen.</a:t>
            </a:r>
          </a:p>
          <a:p>
            <a:r>
              <a:rPr lang="sv-SE" dirty="0"/>
              <a:t>Stödjer stilformatering, samt viss grafisk logik och animation.</a:t>
            </a:r>
          </a:p>
          <a:p>
            <a:r>
              <a:rPr lang="sv-SE" dirty="0"/>
              <a:t>Konfiguration av specialfunktioner för t.ex. validering, utskrift, signering, skickning osv.</a:t>
            </a:r>
          </a:p>
          <a:p>
            <a:r>
              <a:rPr lang="sv-SE" dirty="0"/>
              <a:t>Navigationsträdet för blanketten.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Blanketternas uppbyggnad –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234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EBIM – Förifyllnad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Styr vilka värden från t.ex. Journalsystemet som ska </a:t>
            </a:r>
            <a:r>
              <a:rPr lang="sv-SE" dirty="0" err="1"/>
              <a:t>förifyllas</a:t>
            </a:r>
            <a:r>
              <a:rPr lang="sv-SE" dirty="0"/>
              <a:t> i vilket fält.</a:t>
            </a:r>
          </a:p>
          <a:p>
            <a:r>
              <a:rPr lang="sv-SE" dirty="0"/>
              <a:t>Är en av de valfria tilläggsfilerna som kan användas för en blankett.</a:t>
            </a:r>
          </a:p>
          <a:p>
            <a:r>
              <a:rPr lang="sv-SE" dirty="0"/>
              <a:t>Är en XML-fil.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Blanketternas uppbyggnad – Förifyllnad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9783078"/>
      </p:ext>
    </p:extLst>
  </p:cSld>
  <p:clrMapOvr>
    <a:masterClrMapping/>
  </p:clrMapOvr>
</p:sld>
</file>

<file path=ppt/theme/theme1.xml><?xml version="1.0" encoding="utf-8"?>
<a:theme xmlns:a="http://schemas.openxmlformats.org/drawingml/2006/main" name="Aqua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Graphics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hapter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Reporting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Start and end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mployee Services Documents" ma:contentTypeID="0x0101005DC3822FF5274FCC8145085AF3BF901E0014E735F70C65B84C8FA4B0A1CC3B957B" ma:contentTypeVersion="1" ma:contentTypeDescription="Employee Services Documents Content Type" ma:contentTypeScope="" ma:versionID="a74081bc8e41a5f35c09d90a59604084">
  <xsd:schema xmlns:xsd="http://www.w3.org/2001/XMLSchema" xmlns:xs="http://www.w3.org/2001/XMLSchema" xmlns:p="http://schemas.microsoft.com/office/2006/metadata/properties" xmlns:ns1="http://schemas.microsoft.com/sharepoint/v3" xmlns:ns3="84de323e-8f65-4534-a383-76d636feda07" targetNamespace="http://schemas.microsoft.com/office/2006/metadata/properties" ma:root="true" ma:fieldsID="93618db5f8a4acf08f9ead28cd6c9306" ns1:_="" ns3:_="">
    <xsd:import namespace="http://schemas.microsoft.com/sharepoint/v3"/>
    <xsd:import namespace="84de323e-8f65-4534-a383-76d636feda07"/>
    <xsd:element name="properties">
      <xsd:complexType>
        <xsd:sequence>
          <xsd:element name="documentManagement">
            <xsd:complexType>
              <xsd:all>
                <xsd:element ref="ns1:HiddenCountries" minOccurs="0"/>
                <xsd:element ref="ns1:HiddenStaffServicesTAX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HiddenCountries" ma:index="9" ma:taxonomy="true" ma:internalName="HiddenCountries" ma:taxonomyFieldName="Countries" ma:displayName="Countries" ma:fieldId="{92658e93-7857-4774-8beb-fef07a78f2b8}" ma:sspId="667037ba-c23e-4bcd-aa13-7d2b8ddc1b05" ma:termSetId="ad5c7dcf-a6c2-4892-9d85-0562c77c26f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iddenStaffServicesTAX" ma:index="11" ma:taxonomy="true" ma:internalName="HiddenStaffServicesTAX" ma:taxonomyFieldName="StaffServices" ma:displayName="Tags" ma:fieldId="{930f611d-da9b-4436-a1a5-00e556add58d}" ma:sspId="667037ba-c23e-4bcd-aa13-7d2b8ddc1b05" ma:termSetId="a9a5817b-6c59-4c44-b9f2-ed8a69f8d99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de323e-8f65-4534-a383-76d636feda0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description="" ma:hidden="true" ma:list="{b49b17fb-1922-4228-a418-9442504803ea}" ma:internalName="TaxCatchAll" ma:showField="CatchAllData" ma:web="84de323e-8f65-4534-a383-76d636feda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4de323e-8f65-4534-a383-76d636feda07">
      <Value>854</Value>
      <Value>33</Value>
    </TaxCatchAll>
    <HiddenStaffServicesTAX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Mallar</TermName>
          <TermId xmlns="http://schemas.microsoft.com/office/infopath/2007/PartnerControls">cba857ae-e060-4851-b50b-3b1c5fb8f36a</TermId>
        </TermInfo>
      </Terms>
    </HiddenStaffServicesTAX>
    <HiddenCountries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Sweden</TermName>
          <TermId xmlns="http://schemas.microsoft.com/office/infopath/2007/PartnerControls">70e5954d-4a7e-4eb0-8c69-198cb8498018</TermId>
        </TermInfo>
      </Terms>
    </HiddenCountrie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B8D20B-49CB-468A-949D-9E901A9583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4de323e-8f65-4534-a383-76d636feda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4042AA-5D9F-40F7-B6F3-B648C6C93AF3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84de323e-8f65-4534-a383-76d636feda07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06C84AE-5CC4-447F-935E-43DC24BDC1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 POINT_EVRY_template_normal</Template>
  <TotalTime>4206</TotalTime>
  <Words>1519</Words>
  <Application>Microsoft Office PowerPoint</Application>
  <PresentationFormat>On-screen Show (4:3)</PresentationFormat>
  <Paragraphs>224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Narrow</vt:lpstr>
      <vt:lpstr>Calibri</vt:lpstr>
      <vt:lpstr>Courier New</vt:lpstr>
      <vt:lpstr>Georgia</vt:lpstr>
      <vt:lpstr>Aqua</vt:lpstr>
      <vt:lpstr>Graphics</vt:lpstr>
      <vt:lpstr>Chapter</vt:lpstr>
      <vt:lpstr>Reporting</vt:lpstr>
      <vt:lpstr>Start and end</vt:lpstr>
      <vt:lpstr>Visio.Drawing.11</vt:lpstr>
      <vt:lpstr>Ubtildning i Blankettproduktion</vt:lpstr>
      <vt:lpstr>Detta ingår i steg 2</vt:lpstr>
      <vt:lpstr>Rutin för produktion</vt:lpstr>
      <vt:lpstr>Produktionsflöde</vt:lpstr>
      <vt:lpstr>Blanketternas uppbyggnad</vt:lpstr>
      <vt:lpstr>XSD – Schema</vt:lpstr>
      <vt:lpstr>XML – Blankettdata</vt:lpstr>
      <vt:lpstr>XAML - Layout</vt:lpstr>
      <vt:lpstr>EBIM – Förifyllnad</vt:lpstr>
      <vt:lpstr>Layout</vt:lpstr>
      <vt:lpstr>Skapa layout från digitalt original</vt:lpstr>
      <vt:lpstr>Skapa layout från grunden i XAML</vt:lpstr>
      <vt:lpstr>Vektor och raster</vt:lpstr>
      <vt:lpstr>Vektor och raster</vt:lpstr>
      <vt:lpstr>Använda Visual Studio 2013</vt:lpstr>
      <vt:lpstr>Solution Explorer – Blankettfiler</vt:lpstr>
      <vt:lpstr>Design – Förhandsvisning</vt:lpstr>
      <vt:lpstr>Toolbox – Import</vt:lpstr>
      <vt:lpstr>Toolbox - Fältmallar</vt:lpstr>
      <vt:lpstr>Error List – XAML validering</vt:lpstr>
      <vt:lpstr>Blankettproduktion</vt:lpstr>
      <vt:lpstr>Blankettproduktion</vt:lpstr>
      <vt:lpstr>Skapa ny blankett</vt:lpstr>
      <vt:lpstr>Importera Layout</vt:lpstr>
      <vt:lpstr>Blankettproduktion – Fälttyper</vt:lpstr>
      <vt:lpstr>Generella fältattribut</vt:lpstr>
      <vt:lpstr>Textbox</vt:lpstr>
      <vt:lpstr>Textblock</vt:lpstr>
      <vt:lpstr>Kryssrutor – Enval</vt:lpstr>
      <vt:lpstr>Kryssrutor – Flerval</vt:lpstr>
      <vt:lpstr>Kryssrutor – Flerval</vt:lpstr>
      <vt:lpstr>Träd</vt:lpstr>
      <vt:lpstr>Publicering av blankett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Bunnstad</dc:creator>
  <cp:lastModifiedBy>Erik Bunnstad</cp:lastModifiedBy>
  <cp:revision>126</cp:revision>
  <dcterms:created xsi:type="dcterms:W3CDTF">2014-09-11T16:09:38Z</dcterms:created>
  <dcterms:modified xsi:type="dcterms:W3CDTF">2016-09-19T14:00:14Z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0x0101005DC3822FF5274FCC8145085AF3BF901E0014E735F70C65B84C8FA4B0A1CC3B957B</vt:lpwstr>
  </property>
  <property fmtid="{D5CDD505-2E9C-101B-9397-08002B2CF9AE}" pid="3" name="Countries">
    <vt:lpwstr>33;#Sweden|70e5954d-4a7e-4eb0-8c69-198cb8498018</vt:lpwstr>
  </property>
  <property fmtid="{D5CDD505-2E9C-101B-9397-08002B2CF9AE}" pid="4" name="StaffServices">
    <vt:lpwstr>854;#Mallar|cba857ae-e060-4851-b50b-3b1c5fb8f36a</vt:lpwstr>
  </property>
</Properties>
</file>