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78" r:id="rId5"/>
    <p:sldMasterId id="2147483786" r:id="rId6"/>
    <p:sldMasterId id="2147483813" r:id="rId7"/>
    <p:sldMasterId id="2147483803" r:id="rId8"/>
  </p:sldMasterIdLst>
  <p:notesMasterIdLst>
    <p:notesMasterId r:id="rId43"/>
  </p:notesMasterIdLst>
  <p:sldIdLst>
    <p:sldId id="289" r:id="rId9"/>
    <p:sldId id="290" r:id="rId10"/>
    <p:sldId id="323" r:id="rId11"/>
    <p:sldId id="308" r:id="rId12"/>
    <p:sldId id="300" r:id="rId13"/>
    <p:sldId id="301" r:id="rId14"/>
    <p:sldId id="302" r:id="rId15"/>
    <p:sldId id="303" r:id="rId16"/>
    <p:sldId id="304" r:id="rId17"/>
    <p:sldId id="294" r:id="rId18"/>
    <p:sldId id="309" r:id="rId19"/>
    <p:sldId id="310" r:id="rId20"/>
    <p:sldId id="292" r:id="rId21"/>
    <p:sldId id="293" r:id="rId22"/>
    <p:sldId id="295" r:id="rId23"/>
    <p:sldId id="320" r:id="rId24"/>
    <p:sldId id="321" r:id="rId25"/>
    <p:sldId id="312" r:id="rId26"/>
    <p:sldId id="296" r:id="rId27"/>
    <p:sldId id="322" r:id="rId28"/>
    <p:sldId id="291" r:id="rId29"/>
    <p:sldId id="306" r:id="rId30"/>
    <p:sldId id="297" r:id="rId31"/>
    <p:sldId id="298" r:id="rId32"/>
    <p:sldId id="311" r:id="rId33"/>
    <p:sldId id="317" r:id="rId34"/>
    <p:sldId id="313" r:id="rId35"/>
    <p:sldId id="314" r:id="rId36"/>
    <p:sldId id="315" r:id="rId37"/>
    <p:sldId id="316" r:id="rId38"/>
    <p:sldId id="318" r:id="rId39"/>
    <p:sldId id="319" r:id="rId40"/>
    <p:sldId id="307" r:id="rId41"/>
    <p:sldId id="282" r:id="rId42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4067"/>
    <a:srgbClr val="00ADD3"/>
    <a:srgbClr val="8DC63F"/>
    <a:srgbClr val="FFFFFF"/>
    <a:srgbClr val="91C349"/>
    <a:srgbClr val="ACE0ED"/>
    <a:srgbClr val="00B6DE"/>
    <a:srgbClr val="A9DEE8"/>
    <a:srgbClr val="A97A84"/>
    <a:srgbClr val="003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19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slide" Target="slides/slide3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49C2C0-97DA-499D-9E25-C813C9F39A10}" type="datetimeFigureOut">
              <a:rPr lang="nb-NO" smtClean="0"/>
              <a:pPr/>
              <a:t>14.10.2015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79B03F-A892-4A67-8671-FE6AA3A6F0AE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62220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,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755576" y="260920"/>
            <a:ext cx="7412824" cy="360000"/>
          </a:xfrm>
        </p:spPr>
        <p:txBody>
          <a:bodyPr>
            <a:normAutofit/>
          </a:bodyPr>
          <a:lstStyle>
            <a:lvl1pPr marL="0" indent="0">
              <a:buNone/>
              <a:defRPr sz="1900" baseline="0">
                <a:solidFill>
                  <a:srgbClr val="7E5FA8"/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noProof="0" dirty="0" smtClean="0"/>
              <a:t>Small title</a:t>
            </a:r>
            <a:endParaRPr lang="en-US" noProof="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9186" y="6476400"/>
            <a:ext cx="2133600" cy="1593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rgbClr val="003F6B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387916" y="6238800"/>
            <a:ext cx="5623200" cy="16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3F7F"/>
                </a:solidFill>
              </a:defRPr>
            </a:lvl1pPr>
          </a:lstStyle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6163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only (XL)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" b="1">
                <a:solidFill>
                  <a:schemeClr val="bg1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0" y="0"/>
            <a:ext cx="9144000" cy="6858000"/>
          </a:xfrm>
        </p:spPr>
        <p:txBody>
          <a:bodyPr tIns="2700000"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 noProof="0" smtClean="0"/>
              <a:t>Insert content</a:t>
            </a:r>
            <a:endParaRPr lang="en-US" noProof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082000" y="6231600"/>
            <a:ext cx="716400" cy="3708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noProof="0" smtClean="0"/>
              <a:t> 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78103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only (XL)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" b="1">
                <a:solidFill>
                  <a:schemeClr val="bg1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0" y="0"/>
            <a:ext cx="9144000" cy="6858000"/>
          </a:xfrm>
        </p:spPr>
        <p:txBody>
          <a:bodyPr tIns="2700000"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 noProof="0" smtClean="0"/>
              <a:t>Insert content</a:t>
            </a:r>
            <a:endParaRPr lang="en-US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082000" y="6231600"/>
            <a:ext cx="716400" cy="3708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noProof="0" smtClean="0"/>
              <a:t> 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8841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619200"/>
            <a:ext cx="4359348" cy="1143000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nb-NO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755576" y="260921"/>
            <a:ext cx="4359348" cy="360000"/>
          </a:xfrm>
        </p:spPr>
        <p:txBody>
          <a:bodyPr>
            <a:normAutofit/>
          </a:bodyPr>
          <a:lstStyle>
            <a:lvl1pPr marL="0" indent="0">
              <a:buNone/>
              <a:defRPr sz="1900" baseline="0">
                <a:solidFill>
                  <a:srgbClr val="7E5FA8"/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noProof="0" dirty="0" smtClean="0"/>
              <a:t>Small title</a:t>
            </a:r>
            <a:endParaRPr lang="en-US" noProof="0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5230800" y="104400"/>
            <a:ext cx="3535200" cy="5803200"/>
          </a:xfrm>
        </p:spPr>
        <p:txBody>
          <a:bodyPr tIns="2160000"/>
          <a:lstStyle>
            <a:lvl1pPr marL="0" indent="0" algn="ctr">
              <a:buNone/>
              <a:defRPr/>
            </a:lvl1pPr>
          </a:lstStyle>
          <a:p>
            <a:r>
              <a:rPr lang="en-US" noProof="0" dirty="0" smtClean="0"/>
              <a:t>Insert picture</a:t>
            </a:r>
            <a:endParaRPr lang="en-US" noProof="0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385200" y="2038457"/>
            <a:ext cx="2322000" cy="18828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en-US" noProof="0" dirty="0" smtClean="0"/>
              <a:t>Insert picture</a:t>
            </a:r>
            <a:endParaRPr lang="en-US" noProof="0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6" hasCustomPrompt="1"/>
          </p:nvPr>
        </p:nvSpPr>
        <p:spPr>
          <a:xfrm>
            <a:off x="2800375" y="2038457"/>
            <a:ext cx="2322000" cy="18828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en-US" noProof="0" dirty="0" smtClean="0"/>
              <a:t>Insert picture</a:t>
            </a:r>
            <a:endParaRPr lang="en-US" noProof="0" dirty="0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7" hasCustomPrompt="1"/>
          </p:nvPr>
        </p:nvSpPr>
        <p:spPr>
          <a:xfrm>
            <a:off x="385200" y="4025657"/>
            <a:ext cx="2322000" cy="18828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en-US" noProof="0" dirty="0" smtClean="0"/>
              <a:t>Insert picture</a:t>
            </a:r>
            <a:endParaRPr lang="en-US" noProof="0" dirty="0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8" hasCustomPrompt="1"/>
          </p:nvPr>
        </p:nvSpPr>
        <p:spPr>
          <a:xfrm>
            <a:off x="2800375" y="4025657"/>
            <a:ext cx="2322000" cy="18828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en-US" noProof="0" dirty="0" smtClean="0"/>
              <a:t>Insert picture</a:t>
            </a:r>
            <a:endParaRPr lang="en-US"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9186" y="6476400"/>
            <a:ext cx="2133600" cy="1593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rgbClr val="003F6B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387916" y="6238800"/>
            <a:ext cx="5623200" cy="16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3F7F"/>
                </a:solidFill>
              </a:defRPr>
            </a:lvl1pPr>
          </a:lstStyle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6817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9186" y="6476400"/>
            <a:ext cx="2133600" cy="1593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rgbClr val="003F6B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387916" y="6238800"/>
            <a:ext cx="5623200" cy="16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3F7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55576" y="619200"/>
            <a:ext cx="7616899" cy="547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nb-NO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755627" y="260920"/>
            <a:ext cx="7617971" cy="360000"/>
          </a:xfrm>
        </p:spPr>
        <p:txBody>
          <a:bodyPr>
            <a:normAutofit/>
          </a:bodyPr>
          <a:lstStyle>
            <a:lvl1pPr marL="0" indent="0">
              <a:buNone/>
              <a:defRPr sz="1900" baseline="0">
                <a:solidFill>
                  <a:srgbClr val="7E5FA8"/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noProof="0" dirty="0" smtClean="0"/>
              <a:t>Small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9644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9186" y="6476400"/>
            <a:ext cx="2133600" cy="1593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rgbClr val="003F6B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387916" y="6238800"/>
            <a:ext cx="5623200" cy="16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3F7F"/>
                </a:solidFill>
              </a:defRPr>
            </a:lvl1pPr>
          </a:lstStyle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1066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8043"/>
            <a:ext cx="6915150" cy="3448050"/>
          </a:xfrm>
          <a:prstGeom prst="rect">
            <a:avLst/>
          </a:prstGeom>
        </p:spPr>
      </p:pic>
      <p:sp>
        <p:nvSpPr>
          <p:cNvPr id="9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5200" y="2022748"/>
            <a:ext cx="7585200" cy="2342356"/>
          </a:xfrm>
        </p:spPr>
        <p:txBody>
          <a:bodyPr anchor="t">
            <a:noAutofit/>
          </a:bodyPr>
          <a:lstStyle>
            <a:lvl1pPr>
              <a:defRPr sz="4500">
                <a:solidFill>
                  <a:srgbClr val="00B6DE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b-NO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743230" y="1274400"/>
            <a:ext cx="7585200" cy="360040"/>
          </a:xfrm>
        </p:spPr>
        <p:txBody>
          <a:bodyPr>
            <a:noAutofit/>
          </a:bodyPr>
          <a:lstStyle>
            <a:lvl1pPr marL="0" indent="0" algn="l">
              <a:buNone/>
              <a:defRPr sz="1900" b="1">
                <a:solidFill>
                  <a:srgbClr val="0D4067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nb-NO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745200" y="1663200"/>
            <a:ext cx="7585200" cy="0"/>
          </a:xfrm>
          <a:prstGeom prst="line">
            <a:avLst/>
          </a:prstGeom>
          <a:ln w="18000">
            <a:solidFill>
              <a:srgbClr val="0D40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0" y="6760369"/>
            <a:ext cx="9147600" cy="97631"/>
          </a:xfrm>
          <a:prstGeom prst="rect">
            <a:avLst/>
          </a:prstGeom>
          <a:gradFill flip="none" rotWithShape="1">
            <a:gsLst>
              <a:gs pos="0">
                <a:srgbClr val="00ADD3"/>
              </a:gs>
              <a:gs pos="50000">
                <a:srgbClr val="ACE0ED"/>
              </a:gs>
              <a:gs pos="100000">
                <a:srgbClr val="91C3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 err="1" smtClean="0">
              <a:solidFill>
                <a:schemeClr val="accent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" b="1">
                <a:solidFill>
                  <a:schemeClr val="bg1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991" y="6231600"/>
            <a:ext cx="715370" cy="3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074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5550"/>
            <a:ext cx="9144000" cy="4362450"/>
          </a:xfrm>
          <a:prstGeom prst="rect">
            <a:avLst/>
          </a:prstGeom>
        </p:spPr>
      </p:pic>
      <p:sp>
        <p:nvSpPr>
          <p:cNvPr id="9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743230" y="1274400"/>
            <a:ext cx="7585200" cy="360040"/>
          </a:xfrm>
        </p:spPr>
        <p:txBody>
          <a:bodyPr>
            <a:noAutofit/>
          </a:bodyPr>
          <a:lstStyle>
            <a:lvl1pPr marL="0" indent="0" algn="l">
              <a:buNone/>
              <a:defRPr sz="1900" b="1">
                <a:solidFill>
                  <a:srgbClr val="0D4067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nb-NO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745200" y="1663200"/>
            <a:ext cx="7585200" cy="0"/>
          </a:xfrm>
          <a:prstGeom prst="line">
            <a:avLst/>
          </a:prstGeom>
          <a:ln w="18000">
            <a:solidFill>
              <a:srgbClr val="0D40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745200" y="2022748"/>
            <a:ext cx="7585200" cy="2342356"/>
          </a:xfrm>
        </p:spPr>
        <p:txBody>
          <a:bodyPr anchor="t">
            <a:noAutofit/>
          </a:bodyPr>
          <a:lstStyle>
            <a:lvl1pPr>
              <a:defRPr sz="4500">
                <a:solidFill>
                  <a:srgbClr val="00B6DE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b-NO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6760369"/>
            <a:ext cx="9147600" cy="97631"/>
          </a:xfrm>
          <a:prstGeom prst="rect">
            <a:avLst/>
          </a:prstGeom>
          <a:gradFill flip="none" rotWithShape="1">
            <a:gsLst>
              <a:gs pos="0">
                <a:srgbClr val="00ADD3"/>
              </a:gs>
              <a:gs pos="50000">
                <a:srgbClr val="ACE0ED"/>
              </a:gs>
              <a:gs pos="100000">
                <a:srgbClr val="91C3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 err="1" smtClean="0">
              <a:solidFill>
                <a:schemeClr val="accent5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" b="1">
                <a:solidFill>
                  <a:schemeClr val="bg1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991" y="6231600"/>
            <a:ext cx="715370" cy="3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31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2800"/>
            <a:ext cx="8334375" cy="3505200"/>
          </a:xfrm>
          <a:prstGeom prst="rect">
            <a:avLst/>
          </a:prstGeom>
        </p:spPr>
      </p:pic>
      <p:sp>
        <p:nvSpPr>
          <p:cNvPr id="9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743230" y="1274400"/>
            <a:ext cx="7585200" cy="360040"/>
          </a:xfrm>
        </p:spPr>
        <p:txBody>
          <a:bodyPr>
            <a:noAutofit/>
          </a:bodyPr>
          <a:lstStyle>
            <a:lvl1pPr marL="0" indent="0" algn="l">
              <a:buNone/>
              <a:defRPr sz="1900" b="1">
                <a:solidFill>
                  <a:srgbClr val="0D4067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nb-NO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745200" y="1663200"/>
            <a:ext cx="7585200" cy="0"/>
          </a:xfrm>
          <a:prstGeom prst="line">
            <a:avLst/>
          </a:prstGeom>
          <a:ln w="18000">
            <a:solidFill>
              <a:srgbClr val="0D40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745200" y="2022748"/>
            <a:ext cx="7585200" cy="2342356"/>
          </a:xfrm>
        </p:spPr>
        <p:txBody>
          <a:bodyPr anchor="t">
            <a:noAutofit/>
          </a:bodyPr>
          <a:lstStyle>
            <a:lvl1pPr>
              <a:defRPr sz="4500">
                <a:solidFill>
                  <a:srgbClr val="00B6DE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b-NO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6760369"/>
            <a:ext cx="9147600" cy="97631"/>
          </a:xfrm>
          <a:prstGeom prst="rect">
            <a:avLst/>
          </a:prstGeom>
          <a:gradFill flip="none" rotWithShape="1">
            <a:gsLst>
              <a:gs pos="0">
                <a:srgbClr val="00ADD3"/>
              </a:gs>
              <a:gs pos="50000">
                <a:srgbClr val="ACE0ED"/>
              </a:gs>
              <a:gs pos="100000">
                <a:srgbClr val="91C3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 err="1" smtClean="0">
              <a:solidFill>
                <a:schemeClr val="accent5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" b="1">
                <a:solidFill>
                  <a:schemeClr val="bg1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991" y="6231600"/>
            <a:ext cx="715370" cy="3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29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1850"/>
            <a:ext cx="6600825" cy="3486150"/>
          </a:xfrm>
          <a:prstGeom prst="rect">
            <a:avLst/>
          </a:prstGeom>
        </p:spPr>
      </p:pic>
      <p:sp>
        <p:nvSpPr>
          <p:cNvPr id="9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743230" y="1274400"/>
            <a:ext cx="7585200" cy="360040"/>
          </a:xfrm>
        </p:spPr>
        <p:txBody>
          <a:bodyPr>
            <a:noAutofit/>
          </a:bodyPr>
          <a:lstStyle>
            <a:lvl1pPr marL="0" indent="0" algn="l">
              <a:buNone/>
              <a:defRPr sz="1900" b="1">
                <a:solidFill>
                  <a:srgbClr val="0D4067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nb-NO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745200" y="1663200"/>
            <a:ext cx="7585200" cy="0"/>
          </a:xfrm>
          <a:prstGeom prst="line">
            <a:avLst/>
          </a:prstGeom>
          <a:ln w="18000">
            <a:solidFill>
              <a:srgbClr val="0D40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745200" y="2022748"/>
            <a:ext cx="7585200" cy="2342356"/>
          </a:xfrm>
        </p:spPr>
        <p:txBody>
          <a:bodyPr anchor="t">
            <a:noAutofit/>
          </a:bodyPr>
          <a:lstStyle>
            <a:lvl1pPr>
              <a:defRPr sz="4500">
                <a:solidFill>
                  <a:srgbClr val="00B6DE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b-NO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6760369"/>
            <a:ext cx="9147600" cy="97631"/>
          </a:xfrm>
          <a:prstGeom prst="rect">
            <a:avLst/>
          </a:prstGeom>
          <a:gradFill flip="none" rotWithShape="1">
            <a:gsLst>
              <a:gs pos="0">
                <a:srgbClr val="00ADD3"/>
              </a:gs>
              <a:gs pos="50000">
                <a:srgbClr val="ACE0ED"/>
              </a:gs>
              <a:gs pos="100000">
                <a:srgbClr val="91C3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 err="1" smtClean="0">
              <a:solidFill>
                <a:schemeClr val="accent5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" b="1">
                <a:solidFill>
                  <a:schemeClr val="bg1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991" y="6231600"/>
            <a:ext cx="715370" cy="3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219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porting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6000" y="259200"/>
            <a:ext cx="8395200" cy="522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nb-NO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9186" y="6476400"/>
            <a:ext cx="2133600" cy="1593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rgbClr val="003F6B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387916" y="6238800"/>
            <a:ext cx="5623200" cy="16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3F7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6000" y="1195200"/>
            <a:ext cx="8395200" cy="4467600"/>
          </a:xfrm>
        </p:spPr>
        <p:txBody>
          <a:bodyPr/>
          <a:lstStyle>
            <a:lvl1pPr marL="180975" indent="-180975">
              <a:spcBef>
                <a:spcPts val="600"/>
              </a:spcBef>
              <a:defRPr sz="1400"/>
            </a:lvl1pPr>
            <a:lvl2pPr marL="360000">
              <a:defRPr sz="1200"/>
            </a:lvl2pPr>
            <a:lvl3pPr marL="542925" indent="-180975">
              <a:defRPr sz="1200"/>
            </a:lvl3pPr>
            <a:lvl4pPr marL="714375" indent="-171450">
              <a:defRPr sz="1200"/>
            </a:lvl4pPr>
            <a:lvl5pPr marL="895350" indent="-180975"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243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,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400" y="1555200"/>
            <a:ext cx="3474000" cy="424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899676" y="1555200"/>
            <a:ext cx="3474000" cy="424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9186" y="6476400"/>
            <a:ext cx="2133600" cy="1593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rgbClr val="003F6B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387916" y="6238800"/>
            <a:ext cx="5623200" cy="16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3F7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55576" y="619200"/>
            <a:ext cx="7616899" cy="54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755627" y="260920"/>
            <a:ext cx="7617971" cy="360000"/>
          </a:xfrm>
        </p:spPr>
        <p:txBody>
          <a:bodyPr>
            <a:normAutofit/>
          </a:bodyPr>
          <a:lstStyle>
            <a:lvl1pPr marL="0" indent="0">
              <a:buNone/>
              <a:defRPr sz="1900" baseline="0">
                <a:solidFill>
                  <a:srgbClr val="7E5FA8"/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noProof="0" dirty="0" smtClean="0"/>
              <a:t>Small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174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porting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6000" y="259200"/>
            <a:ext cx="8395200" cy="522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nb-NO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9186" y="6476400"/>
            <a:ext cx="2133600" cy="1593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rgbClr val="003F6B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387916" y="6238800"/>
            <a:ext cx="5623200" cy="16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3F7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6000" y="1195200"/>
            <a:ext cx="4158000" cy="4467600"/>
          </a:xfrm>
        </p:spPr>
        <p:txBody>
          <a:bodyPr/>
          <a:lstStyle>
            <a:lvl1pPr marL="180975" indent="-180975">
              <a:spcBef>
                <a:spcPts val="600"/>
              </a:spcBef>
              <a:defRPr sz="1400"/>
            </a:lvl1pPr>
            <a:lvl2pPr marL="360000">
              <a:defRPr sz="1200"/>
            </a:lvl2pPr>
            <a:lvl3pPr marL="542925" indent="-180975">
              <a:defRPr sz="1200"/>
            </a:lvl3pPr>
            <a:lvl4pPr marL="714375" indent="-171450">
              <a:defRPr sz="1200"/>
            </a:lvl4pPr>
            <a:lvl5pPr marL="895350" indent="-180975"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34483" y="1193648"/>
            <a:ext cx="4158000" cy="4467600"/>
          </a:xfrm>
        </p:spPr>
        <p:txBody>
          <a:bodyPr/>
          <a:lstStyle>
            <a:lvl1pPr marL="180975" indent="-180975">
              <a:spcBef>
                <a:spcPts val="600"/>
              </a:spcBef>
              <a:defRPr sz="1400"/>
            </a:lvl1pPr>
            <a:lvl2pPr marL="360000">
              <a:defRPr sz="1200"/>
            </a:lvl2pPr>
            <a:lvl3pPr marL="542925" indent="-180975">
              <a:defRPr sz="1200"/>
            </a:lvl3pPr>
            <a:lvl4pPr marL="714375" indent="-171450">
              <a:defRPr sz="1200"/>
            </a:lvl4pPr>
            <a:lvl5pPr marL="895350" indent="-180975"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61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porting +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6000" y="259200"/>
            <a:ext cx="8395200" cy="522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nb-NO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9186" y="6476400"/>
            <a:ext cx="2133600" cy="1593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rgbClr val="003F6B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387916" y="6238800"/>
            <a:ext cx="5623200" cy="16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3F7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6000" y="1195200"/>
            <a:ext cx="4158000" cy="4467600"/>
          </a:xfrm>
        </p:spPr>
        <p:txBody>
          <a:bodyPr/>
          <a:lstStyle>
            <a:lvl1pPr marL="180975" indent="-180975">
              <a:spcBef>
                <a:spcPts val="600"/>
              </a:spcBef>
              <a:defRPr sz="1400"/>
            </a:lvl1pPr>
            <a:lvl2pPr marL="360000">
              <a:defRPr sz="1200"/>
            </a:lvl2pPr>
            <a:lvl3pPr marL="542925" indent="-180975">
              <a:defRPr sz="1200"/>
            </a:lvl3pPr>
            <a:lvl4pPr marL="714375" indent="-171450">
              <a:defRPr sz="1200"/>
            </a:lvl4pPr>
            <a:lvl5pPr marL="895350" indent="-180975"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4633200" y="1195200"/>
            <a:ext cx="4158000" cy="4712400"/>
          </a:xfrm>
        </p:spPr>
        <p:txBody>
          <a:bodyPr tIns="1548000"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 dirty="0" smtClean="0"/>
              <a:t>Insert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675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slide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">
                <a:solidFill>
                  <a:srgbClr val="0D4067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45200" y="1962180"/>
            <a:ext cx="7585200" cy="1946647"/>
          </a:xfrm>
        </p:spPr>
        <p:txBody>
          <a:bodyPr anchor="t">
            <a:noAutofit/>
          </a:bodyPr>
          <a:lstStyle>
            <a:lvl1pPr>
              <a:defRPr sz="6000">
                <a:solidFill>
                  <a:srgbClr val="00AED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743230" y="958783"/>
            <a:ext cx="7585200" cy="360040"/>
          </a:xfrm>
        </p:spPr>
        <p:txBody>
          <a:bodyPr>
            <a:noAutofit/>
          </a:bodyPr>
          <a:lstStyle>
            <a:lvl1pPr marL="0" indent="0" algn="l">
              <a:buNone/>
              <a:defRPr sz="1900" b="1">
                <a:solidFill>
                  <a:srgbClr val="FFFFFF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nb-NO" dirty="0"/>
          </a:p>
        </p:txBody>
      </p:sp>
      <p:cxnSp>
        <p:nvCxnSpPr>
          <p:cNvPr id="14" name="Straight Connector 13"/>
          <p:cNvCxnSpPr/>
          <p:nvPr userDrawn="1"/>
        </p:nvCxnSpPr>
        <p:spPr bwMode="white">
          <a:xfrm>
            <a:off x="745200" y="1663200"/>
            <a:ext cx="7585200" cy="0"/>
          </a:xfrm>
          <a:prstGeom prst="line">
            <a:avLst/>
          </a:prstGeom>
          <a:ln w="180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 userDrawn="1"/>
        </p:nvSpPr>
        <p:spPr>
          <a:xfrm>
            <a:off x="0" y="6760369"/>
            <a:ext cx="9147600" cy="97631"/>
          </a:xfrm>
          <a:prstGeom prst="rect">
            <a:avLst/>
          </a:prstGeom>
          <a:gradFill flip="none" rotWithShape="1">
            <a:gsLst>
              <a:gs pos="0">
                <a:srgbClr val="00ADD3"/>
              </a:gs>
              <a:gs pos="50000">
                <a:srgbClr val="ACE0ED"/>
              </a:gs>
              <a:gs pos="100000">
                <a:srgbClr val="91C3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 err="1" smtClean="0">
              <a:solidFill>
                <a:schemeClr val="accent5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" b="1">
                <a:solidFill>
                  <a:srgbClr val="0D4067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745200" y="1274400"/>
            <a:ext cx="3106800" cy="3204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dirty="0" smtClean="0"/>
              <a:t>Click to add date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948" y="5497200"/>
            <a:ext cx="1842838" cy="9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0782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6760369"/>
            <a:ext cx="9147600" cy="97631"/>
          </a:xfrm>
          <a:prstGeom prst="rect">
            <a:avLst/>
          </a:prstGeom>
          <a:gradFill flip="none" rotWithShape="1">
            <a:gsLst>
              <a:gs pos="0">
                <a:srgbClr val="00ADD3"/>
              </a:gs>
              <a:gs pos="50000">
                <a:srgbClr val="ACE0ED"/>
              </a:gs>
              <a:gs pos="100000">
                <a:srgbClr val="91C3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 err="1" smtClean="0">
              <a:solidFill>
                <a:schemeClr val="accent5"/>
              </a:solidFill>
            </a:endParaRPr>
          </a:p>
        </p:txBody>
      </p:sp>
      <p:sp>
        <p:nvSpPr>
          <p:cNvPr id="6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">
                <a:solidFill>
                  <a:srgbClr val="0D4067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" b="1">
                <a:solidFill>
                  <a:srgbClr val="0D4067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0" y="5590800"/>
            <a:ext cx="6323810" cy="49523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079" y="1800000"/>
            <a:ext cx="5223841" cy="272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794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+ graphics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752400" y="1555200"/>
            <a:ext cx="3960000" cy="424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7" hasCustomPrompt="1"/>
          </p:nvPr>
        </p:nvSpPr>
        <p:spPr>
          <a:xfrm>
            <a:off x="5230800" y="104400"/>
            <a:ext cx="3535200" cy="5801444"/>
          </a:xfrm>
        </p:spPr>
        <p:txBody>
          <a:bodyPr tIns="2160000"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 noProof="0" dirty="0" smtClean="0"/>
              <a:t>Insert content</a:t>
            </a:r>
            <a:endParaRPr lang="en-US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9186" y="6476400"/>
            <a:ext cx="2133600" cy="1593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rgbClr val="003F6B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387916" y="6238800"/>
            <a:ext cx="5623200" cy="16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3F7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55576" y="619200"/>
            <a:ext cx="3960440" cy="54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755500" y="260920"/>
            <a:ext cx="3959659" cy="360000"/>
          </a:xfrm>
        </p:spPr>
        <p:txBody>
          <a:bodyPr>
            <a:normAutofit/>
          </a:bodyPr>
          <a:lstStyle>
            <a:lvl1pPr marL="0" indent="0">
              <a:buNone/>
              <a:defRPr sz="1900" baseline="0">
                <a:solidFill>
                  <a:srgbClr val="7E5FA8"/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noProof="0" dirty="0" smtClean="0"/>
              <a:t>Small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9128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+ graphics 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752400" y="1555200"/>
            <a:ext cx="3960000" cy="424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 hasCustomPrompt="1"/>
          </p:nvPr>
        </p:nvSpPr>
        <p:spPr>
          <a:xfrm>
            <a:off x="5158800" y="1555200"/>
            <a:ext cx="3229624" cy="4352400"/>
          </a:xfrm>
        </p:spPr>
        <p:txBody>
          <a:bodyPr tIns="1080000"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nb-NO" dirty="0" err="1" smtClean="0"/>
              <a:t>Insert</a:t>
            </a:r>
            <a:r>
              <a:rPr lang="nb-NO" dirty="0" smtClean="0"/>
              <a:t> </a:t>
            </a:r>
            <a:r>
              <a:rPr lang="nb-NO" dirty="0" err="1" smtClean="0"/>
              <a:t>content</a:t>
            </a:r>
            <a:endParaRPr lang="nb-NO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9186" y="6476400"/>
            <a:ext cx="2133600" cy="1593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rgbClr val="003F6B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387916" y="6238800"/>
            <a:ext cx="5623200" cy="16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3F7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55576" y="619200"/>
            <a:ext cx="7616899" cy="54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755627" y="260920"/>
            <a:ext cx="7617971" cy="360000"/>
          </a:xfrm>
        </p:spPr>
        <p:txBody>
          <a:bodyPr>
            <a:normAutofit/>
          </a:bodyPr>
          <a:lstStyle>
            <a:lvl1pPr marL="0" indent="0">
              <a:buNone/>
              <a:defRPr sz="1900" baseline="0">
                <a:solidFill>
                  <a:srgbClr val="7E5FA8"/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noProof="0" dirty="0" smtClean="0"/>
              <a:t>Small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7970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+ 2 graphics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752400" y="1555200"/>
            <a:ext cx="3960000" cy="424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5158800" y="1555200"/>
            <a:ext cx="3290400" cy="1908000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 noProof="0" dirty="0" smtClean="0"/>
              <a:t>Insert content</a:t>
            </a:r>
            <a:endParaRPr lang="en-US" noProof="0" dirty="0"/>
          </a:p>
        </p:txBody>
      </p:sp>
      <p:sp>
        <p:nvSpPr>
          <p:cNvPr id="9" name="Content Placeholder 9"/>
          <p:cNvSpPr>
            <a:spLocks noGrp="1"/>
          </p:cNvSpPr>
          <p:nvPr>
            <p:ph sz="quarter" idx="17" hasCustomPrompt="1"/>
          </p:nvPr>
        </p:nvSpPr>
        <p:spPr>
          <a:xfrm>
            <a:off x="5158800" y="4141937"/>
            <a:ext cx="3290400" cy="1764000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 noProof="0" dirty="0" smtClean="0"/>
              <a:t>Insert content</a:t>
            </a:r>
            <a:endParaRPr lang="en-US"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9186" y="6476400"/>
            <a:ext cx="2133600" cy="1593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rgbClr val="003F6B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387916" y="6238800"/>
            <a:ext cx="5623200" cy="16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3F7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55576" y="619200"/>
            <a:ext cx="7704856" cy="54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755628" y="260920"/>
            <a:ext cx="7704804" cy="360000"/>
          </a:xfrm>
        </p:spPr>
        <p:txBody>
          <a:bodyPr>
            <a:normAutofit/>
          </a:bodyPr>
          <a:lstStyle>
            <a:lvl1pPr marL="0" indent="0">
              <a:buNone/>
              <a:defRPr sz="1900" baseline="0">
                <a:solidFill>
                  <a:srgbClr val="7E5FA8"/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noProof="0" dirty="0" smtClean="0"/>
              <a:t>Small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2398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tem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400" y="1484784"/>
            <a:ext cx="7585200" cy="554616"/>
          </a:xfrm>
        </p:spPr>
        <p:txBody>
          <a:bodyPr anchor="b"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400" y="2396849"/>
            <a:ext cx="7585200" cy="3096000"/>
          </a:xfrm>
        </p:spPr>
        <p:txBody>
          <a:bodyPr>
            <a:noAutofit/>
          </a:bodyPr>
          <a:lstStyle>
            <a:lvl1pPr marL="0" indent="0">
              <a:buNone/>
              <a:defRPr sz="3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9186" y="6476400"/>
            <a:ext cx="2133600" cy="1593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rgbClr val="003F6B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387916" y="6238800"/>
            <a:ext cx="5623200" cy="16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3F7F"/>
                </a:solidFill>
              </a:defRPr>
            </a:lvl1pPr>
          </a:lstStyle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3594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 bwMode="white">
          <a:xfrm>
            <a:off x="378000" y="5925600"/>
            <a:ext cx="8395200" cy="0"/>
          </a:xfrm>
          <a:prstGeom prst="line">
            <a:avLst/>
          </a:prstGeom>
          <a:ln w="180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>
            <a:spLocks noGrp="1"/>
          </p:cNvSpPr>
          <p:nvPr>
            <p:ph idx="10"/>
          </p:nvPr>
        </p:nvSpPr>
        <p:spPr bwMode="white">
          <a:xfrm>
            <a:off x="860400" y="2397600"/>
            <a:ext cx="7585200" cy="3096000"/>
          </a:xfrm>
        </p:spPr>
        <p:txBody>
          <a:bodyPr>
            <a:noAutofit/>
          </a:bodyPr>
          <a:lstStyle>
            <a:lvl1pPr marL="0" indent="0">
              <a:buNone/>
              <a:defRPr sz="3800">
                <a:solidFill>
                  <a:srgbClr val="8DC63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 bwMode="white">
          <a:xfrm>
            <a:off x="860400" y="1484784"/>
            <a:ext cx="7585200" cy="554616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6760369"/>
            <a:ext cx="9147600" cy="97631"/>
          </a:xfrm>
          <a:prstGeom prst="rect">
            <a:avLst/>
          </a:prstGeom>
          <a:gradFill flip="none" rotWithShape="1">
            <a:gsLst>
              <a:gs pos="0">
                <a:srgbClr val="00ADD3"/>
              </a:gs>
              <a:gs pos="50000">
                <a:srgbClr val="ACE0ED"/>
              </a:gs>
              <a:gs pos="100000">
                <a:srgbClr val="91C3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 err="1" smtClean="0">
              <a:solidFill>
                <a:schemeClr val="accent5"/>
              </a:solidFill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389186" y="6476400"/>
            <a:ext cx="2133600" cy="1593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Plassholder for bunntekst 7"/>
          <p:cNvSpPr>
            <a:spLocks noGrp="1"/>
          </p:cNvSpPr>
          <p:nvPr>
            <p:ph type="ftr" sz="quarter" idx="3"/>
          </p:nvPr>
        </p:nvSpPr>
        <p:spPr bwMode="white">
          <a:xfrm>
            <a:off x="387916" y="6238800"/>
            <a:ext cx="5623200" cy="16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000" y="6231600"/>
            <a:ext cx="710908" cy="3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453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Statements 3">
    <p:bg>
      <p:bgPr>
        <a:solidFill>
          <a:srgbClr val="0D40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400" y="1484784"/>
            <a:ext cx="7585200" cy="554616"/>
          </a:xfrm>
        </p:spPr>
        <p:txBody>
          <a:bodyPr anchor="b"/>
          <a:lstStyle>
            <a:lvl1pPr>
              <a:defRPr b="1">
                <a:solidFill>
                  <a:srgbClr val="A9DEE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400" y="2397600"/>
            <a:ext cx="7585200" cy="3096000"/>
          </a:xfrm>
        </p:spPr>
        <p:txBody>
          <a:bodyPr>
            <a:noAutofit/>
          </a:bodyPr>
          <a:lstStyle>
            <a:lvl1pPr marL="0" indent="0">
              <a:buNone/>
              <a:defRPr sz="3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78000" y="5925600"/>
            <a:ext cx="8395200" cy="0"/>
          </a:xfrm>
          <a:prstGeom prst="line">
            <a:avLst/>
          </a:prstGeom>
          <a:ln w="18000">
            <a:solidFill>
              <a:srgbClr val="A9DE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>
            <a:off x="0" y="6760369"/>
            <a:ext cx="9147600" cy="97631"/>
          </a:xfrm>
          <a:prstGeom prst="rect">
            <a:avLst/>
          </a:prstGeom>
          <a:gradFill flip="none" rotWithShape="1">
            <a:gsLst>
              <a:gs pos="0">
                <a:srgbClr val="00ADD3"/>
              </a:gs>
              <a:gs pos="50000">
                <a:srgbClr val="ACE0ED"/>
              </a:gs>
              <a:gs pos="100000">
                <a:srgbClr val="91C3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 err="1" smtClean="0">
              <a:solidFill>
                <a:schemeClr val="accent5"/>
              </a:solidFill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9186" y="6476400"/>
            <a:ext cx="2133600" cy="1593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387916" y="6238800"/>
            <a:ext cx="5623200" cy="16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000" y="6231600"/>
            <a:ext cx="710908" cy="3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673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graphics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7" hasCustomPrompt="1"/>
          </p:nvPr>
        </p:nvSpPr>
        <p:spPr>
          <a:xfrm>
            <a:off x="752400" y="1555200"/>
            <a:ext cx="2473200" cy="4352400"/>
          </a:xfrm>
        </p:spPr>
        <p:txBody>
          <a:bodyPr tIns="1260000"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 noProof="0" smtClean="0"/>
              <a:t>Insert content</a:t>
            </a:r>
            <a:endParaRPr lang="en-US" noProof="0"/>
          </a:p>
        </p:txBody>
      </p:sp>
      <p:sp>
        <p:nvSpPr>
          <p:cNvPr id="17" name="Content Placeholder 2"/>
          <p:cNvSpPr>
            <a:spLocks noGrp="1"/>
          </p:cNvSpPr>
          <p:nvPr>
            <p:ph sz="quarter" idx="18" hasCustomPrompt="1"/>
          </p:nvPr>
        </p:nvSpPr>
        <p:spPr>
          <a:xfrm>
            <a:off x="3376800" y="1555200"/>
            <a:ext cx="2473200" cy="4352400"/>
          </a:xfrm>
        </p:spPr>
        <p:txBody>
          <a:bodyPr tIns="1260000"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 noProof="0" smtClean="0"/>
              <a:t>Insert content</a:t>
            </a:r>
            <a:endParaRPr lang="en-US" noProof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19" hasCustomPrompt="1"/>
          </p:nvPr>
        </p:nvSpPr>
        <p:spPr>
          <a:xfrm>
            <a:off x="5983200" y="1555200"/>
            <a:ext cx="2473200" cy="4352400"/>
          </a:xfrm>
        </p:spPr>
        <p:txBody>
          <a:bodyPr tIns="1260000"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 noProof="0" smtClean="0"/>
              <a:t>Insert content</a:t>
            </a:r>
            <a:endParaRPr lang="en-US" noProof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9186" y="6476400"/>
            <a:ext cx="2133600" cy="1593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rgbClr val="003F6B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387916" y="6238800"/>
            <a:ext cx="5623200" cy="16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3F7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55576" y="619200"/>
            <a:ext cx="7697862" cy="547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nb-NO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755629" y="260920"/>
            <a:ext cx="7698945" cy="360000"/>
          </a:xfrm>
        </p:spPr>
        <p:txBody>
          <a:bodyPr>
            <a:normAutofit/>
          </a:bodyPr>
          <a:lstStyle>
            <a:lvl1pPr marL="0" indent="0">
              <a:buNone/>
              <a:defRPr sz="1900" baseline="0">
                <a:solidFill>
                  <a:srgbClr val="7E5FA8"/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noProof="0" dirty="0" smtClean="0"/>
              <a:t>Small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2820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.pn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5576" y="619200"/>
            <a:ext cx="7414362" cy="5472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2400" y="1555200"/>
            <a:ext cx="7416000" cy="424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9186" y="6476400"/>
            <a:ext cx="2133600" cy="1593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rgbClr val="003F6B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78000" y="6022800"/>
            <a:ext cx="8395200" cy="0"/>
          </a:xfrm>
          <a:prstGeom prst="line">
            <a:avLst/>
          </a:prstGeom>
          <a:ln w="18000">
            <a:solidFill>
              <a:srgbClr val="0091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387916" y="6238800"/>
            <a:ext cx="5623200" cy="16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3F7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760369"/>
            <a:ext cx="9147600" cy="97631"/>
          </a:xfrm>
          <a:prstGeom prst="rect">
            <a:avLst/>
          </a:prstGeom>
          <a:gradFill flip="none" rotWithShape="1">
            <a:gsLst>
              <a:gs pos="0">
                <a:srgbClr val="00ADD3"/>
              </a:gs>
              <a:gs pos="50000">
                <a:srgbClr val="ACE0ED"/>
              </a:gs>
              <a:gs pos="100000">
                <a:srgbClr val="91C3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 err="1" smtClean="0">
              <a:solidFill>
                <a:schemeClr val="accent5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991" y="6231600"/>
            <a:ext cx="715370" cy="3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76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1" r:id="rId2"/>
    <p:sldLayoutId id="2147483673" r:id="rId3"/>
    <p:sldLayoutId id="2147483661" r:id="rId4"/>
    <p:sldLayoutId id="2147483663" r:id="rId5"/>
    <p:sldLayoutId id="2147483660" r:id="rId6"/>
    <p:sldLayoutId id="2147483665" r:id="rId7"/>
    <p:sldLayoutId id="2147483777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867D78"/>
          </a:solidFill>
          <a:latin typeface="Arial Narrow" pitchFamily="34" charset="0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ts val="1300"/>
        </a:spcBef>
        <a:buClr>
          <a:srgbClr val="5E5D5C"/>
        </a:buClr>
        <a:buFont typeface="Arial" pitchFamily="34" charset="0"/>
        <a:buChar char="•"/>
        <a:defRPr sz="1800" kern="1200">
          <a:solidFill>
            <a:srgbClr val="5E5D5C"/>
          </a:solidFill>
          <a:latin typeface="Georgia" pitchFamily="18" charset="0"/>
          <a:ea typeface="+mn-ea"/>
          <a:cs typeface="+mn-cs"/>
        </a:defRPr>
      </a:lvl1pPr>
      <a:lvl2pPr marL="361950" indent="-180975" algn="l" defTabSz="919163" rtl="0" eaLnBrk="1" latinLnBrk="0" hangingPunct="1">
        <a:spcBef>
          <a:spcPts val="600"/>
        </a:spcBef>
        <a:buClr>
          <a:srgbClr val="5E5D5C"/>
        </a:buClr>
        <a:buSzPct val="80000"/>
        <a:buFont typeface="Courier New" pitchFamily="49" charset="0"/>
        <a:buChar char="o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2pPr>
      <a:lvl3pPr marL="542925" indent="-180975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3pPr>
      <a:lvl4pPr marL="714375" indent="-171450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4pPr>
      <a:lvl5pPr marL="895350" indent="-180975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5pPr>
      <a:lvl6pPr marL="2062163" indent="-182563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6pPr>
      <a:lvl7pPr marL="2252663" indent="-190500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5576" y="619200"/>
            <a:ext cx="7414362" cy="5472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2400" y="1555200"/>
            <a:ext cx="7416000" cy="424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6760369"/>
            <a:ext cx="9147600" cy="97631"/>
          </a:xfrm>
          <a:prstGeom prst="rect">
            <a:avLst/>
          </a:prstGeom>
          <a:gradFill flip="none" rotWithShape="1">
            <a:gsLst>
              <a:gs pos="0">
                <a:srgbClr val="00ADD3"/>
              </a:gs>
              <a:gs pos="50000">
                <a:srgbClr val="ACE0ED"/>
              </a:gs>
              <a:gs pos="100000">
                <a:srgbClr val="91C3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 err="1" smtClean="0">
              <a:solidFill>
                <a:schemeClr val="accent5"/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9186" y="6476400"/>
            <a:ext cx="2133600" cy="1593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rgbClr val="003F6B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378000" y="6022800"/>
            <a:ext cx="8395200" cy="0"/>
          </a:xfrm>
          <a:prstGeom prst="line">
            <a:avLst/>
          </a:prstGeom>
          <a:ln w="18000">
            <a:solidFill>
              <a:srgbClr val="0091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387916" y="6238800"/>
            <a:ext cx="5623200" cy="16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3F7F"/>
                </a:solidFill>
              </a:defRPr>
            </a:lvl1pPr>
          </a:lstStyle>
          <a:p>
            <a:endParaRPr lang="en-US" noProof="0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991" y="6231600"/>
            <a:ext cx="715370" cy="3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473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809" r:id="rId4"/>
    <p:sldLayoutId id="2147483784" r:id="rId5"/>
    <p:sldLayoutId id="2147483785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867D78"/>
          </a:solidFill>
          <a:latin typeface="Arial Narrow" pitchFamily="34" charset="0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ts val="1300"/>
        </a:spcBef>
        <a:buClr>
          <a:srgbClr val="5E5D5C"/>
        </a:buClr>
        <a:buFont typeface="Arial" pitchFamily="34" charset="0"/>
        <a:buChar char="•"/>
        <a:defRPr sz="1800" kern="1200">
          <a:solidFill>
            <a:srgbClr val="5E5D5C"/>
          </a:solidFill>
          <a:latin typeface="Georgia" pitchFamily="18" charset="0"/>
          <a:ea typeface="+mn-ea"/>
          <a:cs typeface="+mn-cs"/>
        </a:defRPr>
      </a:lvl1pPr>
      <a:lvl2pPr marL="361950" indent="-180975" algn="l" defTabSz="919163" rtl="0" eaLnBrk="1" latinLnBrk="0" hangingPunct="1">
        <a:spcBef>
          <a:spcPts val="600"/>
        </a:spcBef>
        <a:buClr>
          <a:srgbClr val="5E5D5C"/>
        </a:buClr>
        <a:buSzPct val="80000"/>
        <a:buFont typeface="Courier New" pitchFamily="49" charset="0"/>
        <a:buChar char="o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2pPr>
      <a:lvl3pPr marL="542925" indent="-180975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3pPr>
      <a:lvl4pPr marL="714375" indent="-171450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4pPr>
      <a:lvl5pPr marL="895350" indent="-180975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5pPr>
      <a:lvl6pPr marL="2062163" indent="-182563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6pPr>
      <a:lvl7pPr marL="2252663" indent="-190500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5576" y="619200"/>
            <a:ext cx="7414362" cy="5472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2400" y="1555200"/>
            <a:ext cx="7416000" cy="424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6760369"/>
            <a:ext cx="9147600" cy="97631"/>
          </a:xfrm>
          <a:prstGeom prst="rect">
            <a:avLst/>
          </a:prstGeom>
          <a:gradFill flip="none" rotWithShape="1">
            <a:gsLst>
              <a:gs pos="0">
                <a:srgbClr val="00ADD3"/>
              </a:gs>
              <a:gs pos="50000">
                <a:srgbClr val="ACE0ED"/>
              </a:gs>
              <a:gs pos="100000">
                <a:srgbClr val="91C3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 err="1" smtClean="0">
              <a:solidFill>
                <a:schemeClr val="accent5"/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9186" y="6476400"/>
            <a:ext cx="2133600" cy="1593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rgbClr val="003F6B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378000" y="6022800"/>
            <a:ext cx="8395200" cy="0"/>
          </a:xfrm>
          <a:prstGeom prst="line">
            <a:avLst/>
          </a:prstGeom>
          <a:ln w="18000">
            <a:solidFill>
              <a:srgbClr val="0091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387916" y="6238800"/>
            <a:ext cx="5623200" cy="16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3F7F"/>
                </a:solidFill>
              </a:defRPr>
            </a:lvl1pPr>
          </a:lstStyle>
          <a:p>
            <a:endParaRPr lang="en-US" noProof="0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991" y="6231600"/>
            <a:ext cx="715370" cy="3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86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810" r:id="rId2"/>
    <p:sldLayoutId id="2147483811" r:id="rId3"/>
    <p:sldLayoutId id="2147483812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867D78"/>
          </a:solidFill>
          <a:latin typeface="Arial Narrow" pitchFamily="34" charset="0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ts val="1300"/>
        </a:spcBef>
        <a:buClr>
          <a:srgbClr val="5E5D5C"/>
        </a:buClr>
        <a:buFont typeface="Arial" pitchFamily="34" charset="0"/>
        <a:buChar char="•"/>
        <a:defRPr sz="1800" kern="1200">
          <a:solidFill>
            <a:srgbClr val="5E5D5C"/>
          </a:solidFill>
          <a:latin typeface="Georgia" pitchFamily="18" charset="0"/>
          <a:ea typeface="+mn-ea"/>
          <a:cs typeface="+mn-cs"/>
        </a:defRPr>
      </a:lvl1pPr>
      <a:lvl2pPr marL="361950" indent="-180975" algn="l" defTabSz="919163" rtl="0" eaLnBrk="1" latinLnBrk="0" hangingPunct="1">
        <a:spcBef>
          <a:spcPts val="600"/>
        </a:spcBef>
        <a:buClr>
          <a:srgbClr val="5E5D5C"/>
        </a:buClr>
        <a:buSzPct val="80000"/>
        <a:buFont typeface="Courier New" pitchFamily="49" charset="0"/>
        <a:buChar char="o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2pPr>
      <a:lvl3pPr marL="542925" indent="-180975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3pPr>
      <a:lvl4pPr marL="714375" indent="-171450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4pPr>
      <a:lvl5pPr marL="895350" indent="-180975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5576" y="619200"/>
            <a:ext cx="7414362" cy="5472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2400" y="1555200"/>
            <a:ext cx="7416000" cy="424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9186" y="6476400"/>
            <a:ext cx="2133600" cy="1593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rgbClr val="003F6B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78000" y="6022800"/>
            <a:ext cx="8395200" cy="0"/>
          </a:xfrm>
          <a:prstGeom prst="line">
            <a:avLst/>
          </a:prstGeom>
          <a:ln w="18000">
            <a:solidFill>
              <a:srgbClr val="0091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387916" y="6238800"/>
            <a:ext cx="5623200" cy="16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3F7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760369"/>
            <a:ext cx="9147600" cy="97631"/>
          </a:xfrm>
          <a:prstGeom prst="rect">
            <a:avLst/>
          </a:prstGeom>
          <a:gradFill flip="none" rotWithShape="1">
            <a:gsLst>
              <a:gs pos="0">
                <a:srgbClr val="00ADD3"/>
              </a:gs>
              <a:gs pos="50000">
                <a:srgbClr val="ACE0ED"/>
              </a:gs>
              <a:gs pos="100000">
                <a:srgbClr val="91C3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 err="1" smtClean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991" y="6231600"/>
            <a:ext cx="715370" cy="3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8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867D78"/>
          </a:solidFill>
          <a:latin typeface="Arial Narrow" pitchFamily="34" charset="0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ts val="1300"/>
        </a:spcBef>
        <a:buClr>
          <a:srgbClr val="5E5D5C"/>
        </a:buClr>
        <a:buFont typeface="Arial" pitchFamily="34" charset="0"/>
        <a:buChar char="•"/>
        <a:defRPr sz="1800" kern="1200">
          <a:solidFill>
            <a:srgbClr val="5E5D5C"/>
          </a:solidFill>
          <a:latin typeface="Georgia" pitchFamily="18" charset="0"/>
          <a:ea typeface="+mn-ea"/>
          <a:cs typeface="+mn-cs"/>
        </a:defRPr>
      </a:lvl1pPr>
      <a:lvl2pPr marL="361950" indent="-180975" algn="l" defTabSz="919163" rtl="0" eaLnBrk="1" latinLnBrk="0" hangingPunct="1">
        <a:spcBef>
          <a:spcPts val="600"/>
        </a:spcBef>
        <a:buClr>
          <a:srgbClr val="5E5D5C"/>
        </a:buClr>
        <a:buSzPct val="80000"/>
        <a:buFont typeface="Courier New" pitchFamily="49" charset="0"/>
        <a:buChar char="o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2pPr>
      <a:lvl3pPr marL="542925" indent="-180975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3pPr>
      <a:lvl4pPr marL="714375" indent="-171450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4pPr>
      <a:lvl5pPr marL="895350" indent="-180975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5pPr>
      <a:lvl6pPr marL="2062163" indent="-182563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6pPr>
      <a:lvl7pPr marL="2252663" indent="-190500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5576" y="619200"/>
            <a:ext cx="7414362" cy="5472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2400" y="1555200"/>
            <a:ext cx="7416000" cy="424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6760369"/>
            <a:ext cx="9147600" cy="97631"/>
          </a:xfrm>
          <a:prstGeom prst="rect">
            <a:avLst/>
          </a:prstGeom>
          <a:gradFill flip="none" rotWithShape="1">
            <a:gsLst>
              <a:gs pos="0">
                <a:srgbClr val="00ADD3"/>
              </a:gs>
              <a:gs pos="50000">
                <a:srgbClr val="ACE0ED"/>
              </a:gs>
              <a:gs pos="100000">
                <a:srgbClr val="91C3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 err="1" smtClean="0">
              <a:solidFill>
                <a:schemeClr val="accent5"/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9186" y="6476400"/>
            <a:ext cx="2133600" cy="1593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rgbClr val="003F6B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378000" y="6022800"/>
            <a:ext cx="8395200" cy="0"/>
          </a:xfrm>
          <a:prstGeom prst="line">
            <a:avLst/>
          </a:prstGeom>
          <a:ln w="18000">
            <a:solidFill>
              <a:srgbClr val="0091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387916" y="6238800"/>
            <a:ext cx="5623200" cy="16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3F7F"/>
                </a:solidFill>
              </a:defRPr>
            </a:lvl1pPr>
          </a:lstStyle>
          <a:p>
            <a:endParaRPr lang="en-US" noProof="0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991" y="6231600"/>
            <a:ext cx="715370" cy="3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80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867D78"/>
          </a:solidFill>
          <a:latin typeface="Arial Narrow" pitchFamily="34" charset="0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ts val="1300"/>
        </a:spcBef>
        <a:buClr>
          <a:srgbClr val="5E5D5C"/>
        </a:buClr>
        <a:buFont typeface="Arial" pitchFamily="34" charset="0"/>
        <a:buChar char="•"/>
        <a:defRPr sz="1800" kern="1200">
          <a:solidFill>
            <a:srgbClr val="5E5D5C"/>
          </a:solidFill>
          <a:latin typeface="Georgia" pitchFamily="18" charset="0"/>
          <a:ea typeface="+mn-ea"/>
          <a:cs typeface="+mn-cs"/>
        </a:defRPr>
      </a:lvl1pPr>
      <a:lvl2pPr marL="361950" indent="-180975" algn="l" defTabSz="919163" rtl="0" eaLnBrk="1" latinLnBrk="0" hangingPunct="1">
        <a:spcBef>
          <a:spcPts val="600"/>
        </a:spcBef>
        <a:buClr>
          <a:srgbClr val="5E5D5C"/>
        </a:buClr>
        <a:buSzPct val="80000"/>
        <a:buFont typeface="Courier New" pitchFamily="49" charset="0"/>
        <a:buChar char="o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2pPr>
      <a:lvl3pPr marL="542925" indent="-180975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3pPr>
      <a:lvl4pPr marL="714375" indent="-171450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4pPr>
      <a:lvl5pPr marL="895350" indent="-180975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Ubtildning i</a:t>
            </a:r>
            <a:r>
              <a:rPr lang="nb-NO" dirty="0"/>
              <a:t/>
            </a:r>
            <a:br>
              <a:rPr lang="nb-NO" dirty="0"/>
            </a:br>
            <a:r>
              <a:rPr lang="nb-NO" dirty="0" smtClean="0"/>
              <a:t>Blankettproduktion</a:t>
            </a:r>
            <a:endParaRPr lang="nb-NO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Steg 2 – Produktion av blanketter</a:t>
            </a:r>
            <a:endParaRPr lang="nb-NO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396317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sv-SE" dirty="0" smtClean="0"/>
              <a:t>Digitalt format</a:t>
            </a:r>
          </a:p>
          <a:p>
            <a:r>
              <a:rPr lang="sv-SE" dirty="0" smtClean="0"/>
              <a:t>Produktion av blankettlayout</a:t>
            </a:r>
          </a:p>
          <a:p>
            <a:r>
              <a:rPr lang="sv-SE" dirty="0" smtClean="0"/>
              <a:t>Bilder – Vektor och raster</a:t>
            </a:r>
            <a:endParaRPr lang="sv-SE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Layout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B42EF7-4E00-47E5-BD04-2784F5E2F889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264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Skapa layout från digitalt original</a:t>
            </a:r>
            <a:endParaRPr lang="sv-S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Layout i vanliga blanketter baseras normalt på ett färdigt original.</a:t>
            </a:r>
          </a:p>
          <a:p>
            <a:r>
              <a:rPr lang="sv-SE" dirty="0" smtClean="0"/>
              <a:t>Detta original måste vara ett digital format, t.ex. en PDF eller liknande.</a:t>
            </a:r>
          </a:p>
          <a:p>
            <a:r>
              <a:rPr lang="sv-SE" dirty="0" smtClean="0"/>
              <a:t>Om inget original finns behöver ett normalt skapas.</a:t>
            </a:r>
          </a:p>
          <a:p>
            <a:r>
              <a:rPr lang="sv-SE" dirty="0" smtClean="0"/>
              <a:t>Layout kan skapas i text- eller layoutprogram som t.ex. Word, Excel, </a:t>
            </a:r>
            <a:r>
              <a:rPr lang="sv-SE" dirty="0" err="1" smtClean="0"/>
              <a:t>Illustrator</a:t>
            </a:r>
            <a:r>
              <a:rPr lang="sv-SE" dirty="0" smtClean="0"/>
              <a:t>, Publisher, </a:t>
            </a:r>
            <a:r>
              <a:rPr lang="sv-SE" dirty="0" err="1" smtClean="0"/>
              <a:t>InDesign</a:t>
            </a:r>
            <a:r>
              <a:rPr lang="sv-SE" dirty="0"/>
              <a:t> </a:t>
            </a:r>
            <a:r>
              <a:rPr lang="sv-SE" dirty="0" smtClean="0"/>
              <a:t>m.fl.</a:t>
            </a:r>
          </a:p>
          <a:p>
            <a:r>
              <a:rPr lang="sv-SE" dirty="0" smtClean="0"/>
              <a:t>Originalet ska sedan konverteras till XPS</a:t>
            </a:r>
            <a:r>
              <a:rPr lang="sv-SE" dirty="0" smtClean="0"/>
              <a:t>.</a:t>
            </a:r>
          </a:p>
          <a:p>
            <a:r>
              <a:rPr lang="sv-SE" dirty="0" smtClean="0"/>
              <a:t>Konverteringen till XPS kan var lite knepig att få till perfekt, men blir oftast bäst om man har tillgång till originalet i sitt ursprungliga format.</a:t>
            </a:r>
            <a:endParaRPr lang="sv-SE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sv-SE" dirty="0" smtClean="0"/>
              <a:t>Layout - Original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B42EF7-4E00-47E5-BD04-2784F5E2F88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16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Skapa layout från grunden i XAML</a:t>
            </a:r>
            <a:endParaRPr lang="sv-SE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Används oftast för blanketter som inte har en fast layout, t.ex. Standardvårdplaner och andra dynamiska blanketter.</a:t>
            </a:r>
          </a:p>
          <a:p>
            <a:r>
              <a:rPr lang="sv-SE" dirty="0" smtClean="0"/>
              <a:t>Denna layout skapas direkt i XAML-filen med olika inbyggda objekt som linjer, ramar, expanderbara behållare m.m.</a:t>
            </a:r>
          </a:p>
          <a:p>
            <a:r>
              <a:rPr lang="sv-SE" dirty="0" smtClean="0"/>
              <a:t>Att </a:t>
            </a:r>
            <a:r>
              <a:rPr lang="sv-SE" dirty="0"/>
              <a:t>skapa en layout från grunden ingår inte i steg 2 av </a:t>
            </a:r>
            <a:r>
              <a:rPr lang="sv-SE" dirty="0" smtClean="0"/>
              <a:t>utbildningen.</a:t>
            </a: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sv-SE" dirty="0" smtClean="0"/>
              <a:t>Layout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B42EF7-4E00-47E5-BD04-2784F5E2F889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029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52400" y="1555200"/>
            <a:ext cx="7708032" cy="2521872"/>
          </a:xfrm>
        </p:spPr>
        <p:txBody>
          <a:bodyPr/>
          <a:lstStyle/>
          <a:p>
            <a:r>
              <a:rPr lang="sv-SE" dirty="0" smtClean="0"/>
              <a:t>Alla bilder i blanketterna måste vara vektorbaserade.</a:t>
            </a:r>
          </a:p>
          <a:p>
            <a:r>
              <a:rPr lang="sv-SE" dirty="0"/>
              <a:t>Även text och linjer m.m. i blanketterna är </a:t>
            </a:r>
            <a:r>
              <a:rPr lang="sv-SE" dirty="0" smtClean="0"/>
              <a:t>vektoriserade.</a:t>
            </a:r>
          </a:p>
          <a:p>
            <a:r>
              <a:rPr lang="sv-SE" dirty="0" smtClean="0"/>
              <a:t>Vektorbaserade bilder består av linjer och ytor med vinklar och kurvor.</a:t>
            </a:r>
          </a:p>
          <a:p>
            <a:r>
              <a:rPr lang="sv-SE" dirty="0"/>
              <a:t>Raster eller pixelbaserade bilder består av punkter med olika </a:t>
            </a:r>
            <a:r>
              <a:rPr lang="sv-SE" dirty="0" smtClean="0"/>
              <a:t>färg.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B42EF7-4E00-47E5-BD04-2784F5E2F889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Vektor och raster</a:t>
            </a:r>
            <a:endParaRPr lang="sv-S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sv-SE" dirty="0" smtClean="0"/>
              <a:t>Layout - Ikoner och symboler</a:t>
            </a:r>
          </a:p>
        </p:txBody>
      </p:sp>
      <p:pic>
        <p:nvPicPr>
          <p:cNvPr id="12" name="Picture 2" descr="http://www.brandboxpromos.com/skin/frontend/glamshop/glamshop-brandbox/images/raster_vec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222486"/>
            <a:ext cx="7920880" cy="2798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shutha.org/sites/default/files/uploads/3_Courses/3_Digital_Imaging/02%20Vector5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98688"/>
            <a:ext cx="2203725" cy="137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68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52400" y="1555200"/>
            <a:ext cx="7347992" cy="3385968"/>
          </a:xfrm>
        </p:spPr>
        <p:txBody>
          <a:bodyPr/>
          <a:lstStyle/>
          <a:p>
            <a:r>
              <a:rPr lang="sv-SE" dirty="0"/>
              <a:t>Vektorbaserade bilder är nästan alltid skapade digital från </a:t>
            </a:r>
            <a:r>
              <a:rPr lang="sv-SE" dirty="0" smtClean="0"/>
              <a:t>början.</a:t>
            </a:r>
            <a:endParaRPr lang="sv-SE" dirty="0"/>
          </a:p>
          <a:p>
            <a:r>
              <a:rPr lang="sv-SE" dirty="0" smtClean="0"/>
              <a:t>Det är svårt att konvertera en bild från raster till vektor.</a:t>
            </a:r>
          </a:p>
          <a:p>
            <a:pPr marL="0" indent="0">
              <a:buNone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B42EF7-4E00-47E5-BD04-2784F5E2F889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Vektor och raster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sv-SE" dirty="0" smtClean="0"/>
              <a:t>Layout - Foto</a:t>
            </a:r>
            <a:endParaRPr lang="sv-SE" dirty="0"/>
          </a:p>
        </p:txBody>
      </p:sp>
      <p:pic>
        <p:nvPicPr>
          <p:cNvPr id="8" name="Picture 8" descr="http://flashfotoincblog.files.wordpress.com/2013/10/marilyn.png?w=625&amp;h=3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368" y="2464032"/>
            <a:ext cx="6335668" cy="3406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12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sv-SE" dirty="0"/>
              <a:t>Solution Explorer – </a:t>
            </a:r>
            <a:r>
              <a:rPr lang="sv-SE" dirty="0" smtClean="0"/>
              <a:t>Blankettfiler</a:t>
            </a:r>
          </a:p>
          <a:p>
            <a:r>
              <a:rPr lang="sv-SE" dirty="0"/>
              <a:t>Design – Förhandsvisning</a:t>
            </a:r>
          </a:p>
          <a:p>
            <a:r>
              <a:rPr lang="sv-SE" dirty="0" err="1" smtClean="0"/>
              <a:t>Toolbox</a:t>
            </a:r>
            <a:r>
              <a:rPr lang="sv-SE" dirty="0" smtClean="0"/>
              <a:t> – Fältmallar</a:t>
            </a:r>
          </a:p>
          <a:p>
            <a:r>
              <a:rPr lang="sv-SE" dirty="0" err="1" smtClean="0"/>
              <a:t>Error</a:t>
            </a:r>
            <a:r>
              <a:rPr lang="sv-SE" dirty="0" smtClean="0"/>
              <a:t> List – XAML validering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Använda Visual Studio 2013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B42EF7-4E00-47E5-BD04-2784F5E2F889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766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Solution Explorer – Blankettfiler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52400" y="1555200"/>
            <a:ext cx="6339880" cy="4248000"/>
          </a:xfrm>
        </p:spPr>
        <p:txBody>
          <a:bodyPr/>
          <a:lstStyle/>
          <a:p>
            <a:r>
              <a:rPr lang="sv-SE" dirty="0"/>
              <a:t>Solution </a:t>
            </a:r>
            <a:r>
              <a:rPr lang="sv-SE" dirty="0" smtClean="0"/>
              <a:t>Explorer går att komma åt via VIEW &gt; Solution Explorer (</a:t>
            </a:r>
            <a:r>
              <a:rPr lang="sv-SE" dirty="0" err="1" smtClean="0"/>
              <a:t>Ctrl+Alt+L</a:t>
            </a:r>
            <a:r>
              <a:rPr lang="sv-SE" dirty="0" smtClean="0"/>
              <a:t>).</a:t>
            </a:r>
          </a:p>
          <a:p>
            <a:r>
              <a:rPr lang="sv-SE" dirty="0"/>
              <a:t>Solution </a:t>
            </a:r>
            <a:r>
              <a:rPr lang="sv-SE" dirty="0" smtClean="0"/>
              <a:t>Explorer visar alla filer som ingår i blankettprojektet.</a:t>
            </a:r>
          </a:p>
          <a:p>
            <a:r>
              <a:rPr lang="sv-SE" dirty="0" smtClean="0"/>
              <a:t>Filer bör hanteras i Solution Explorer istället för Windows Explorer, särskilt för Express versionen av Visual Studio.</a:t>
            </a:r>
          </a:p>
          <a:p>
            <a:r>
              <a:rPr lang="sv-SE" dirty="0" smtClean="0"/>
              <a:t>En fil kan öppnas genom att leta fram den i mappstrukturen och dubbelklicka på den.</a:t>
            </a:r>
          </a:p>
          <a:p>
            <a:r>
              <a:rPr lang="sv-SE" dirty="0" smtClean="0"/>
              <a:t>För XAML-filer kommer både koden i bakgrunden och en rendering av layouten att visas.</a:t>
            </a:r>
            <a:endParaRPr lang="sv-S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sv-SE" dirty="0"/>
              <a:t>Använda Visual Studio </a:t>
            </a:r>
            <a:r>
              <a:rPr lang="sv-SE" dirty="0" smtClean="0"/>
              <a:t>2013 – Solution Explorer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B42EF7-4E00-47E5-BD04-2784F5E2F88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280" y="1524680"/>
            <a:ext cx="1679164" cy="348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80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Design – Förhandsvisning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52400" y="1555200"/>
            <a:ext cx="6339880" cy="4248000"/>
          </a:xfrm>
        </p:spPr>
        <p:txBody>
          <a:bodyPr/>
          <a:lstStyle/>
          <a:p>
            <a:r>
              <a:rPr lang="sv-SE" dirty="0" smtClean="0"/>
              <a:t>För XAML-visaren i Visual Studio finns en </a:t>
            </a:r>
            <a:r>
              <a:rPr lang="sv-SE" dirty="0" err="1" smtClean="0"/>
              <a:t>designvy</a:t>
            </a:r>
            <a:r>
              <a:rPr lang="sv-SE" dirty="0" smtClean="0"/>
              <a:t> för XAML-filer.</a:t>
            </a:r>
          </a:p>
          <a:p>
            <a:r>
              <a:rPr lang="sv-SE" dirty="0" smtClean="0"/>
              <a:t>Designvyn är bland annat en förhandsvisning av hur blanketten ser ut.</a:t>
            </a:r>
          </a:p>
          <a:p>
            <a:r>
              <a:rPr lang="sv-SE" dirty="0"/>
              <a:t>Designvyn </a:t>
            </a:r>
            <a:r>
              <a:rPr lang="sv-SE" dirty="0" smtClean="0"/>
              <a:t>kan också användas</a:t>
            </a:r>
            <a:br>
              <a:rPr lang="sv-SE" dirty="0" smtClean="0"/>
            </a:br>
            <a:r>
              <a:rPr lang="sv-SE" dirty="0" smtClean="0"/>
              <a:t>för att flytta runt fält.</a:t>
            </a:r>
            <a:endParaRPr lang="sv-S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sv-SE" dirty="0"/>
              <a:t>Använda Visual Studio </a:t>
            </a:r>
            <a:r>
              <a:rPr lang="sv-SE" dirty="0" smtClean="0"/>
              <a:t>2013 – </a:t>
            </a:r>
            <a:r>
              <a:rPr lang="sv-SE" dirty="0"/>
              <a:t>Design </a:t>
            </a:r>
            <a:r>
              <a:rPr lang="sv-SE" dirty="0" smtClean="0"/>
              <a:t>(XAML)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B42EF7-4E00-47E5-BD04-2784F5E2F88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824312"/>
            <a:ext cx="4143340" cy="301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94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Toolbox</a:t>
            </a:r>
            <a:r>
              <a:rPr lang="sv-SE" dirty="0" smtClean="0"/>
              <a:t> – Import</a:t>
            </a:r>
            <a:endParaRPr lang="sv-S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Toolbox</a:t>
            </a:r>
            <a:r>
              <a:rPr lang="sv-SE" dirty="0" smtClean="0"/>
              <a:t> går att komma åt via</a:t>
            </a:r>
            <a:br>
              <a:rPr lang="sv-SE" dirty="0" smtClean="0"/>
            </a:br>
            <a:r>
              <a:rPr lang="sv-SE" dirty="0" smtClean="0"/>
              <a:t>VIEW &gt; </a:t>
            </a:r>
            <a:r>
              <a:rPr lang="sv-SE" dirty="0" err="1" smtClean="0"/>
              <a:t>Toolbox</a:t>
            </a:r>
            <a:r>
              <a:rPr lang="sv-SE" dirty="0" smtClean="0"/>
              <a:t> (</a:t>
            </a:r>
            <a:r>
              <a:rPr lang="sv-SE" dirty="0" err="1" smtClean="0"/>
              <a:t>Ctrl+alt+x</a:t>
            </a:r>
            <a:r>
              <a:rPr lang="sv-SE" dirty="0" smtClean="0"/>
              <a:t>)</a:t>
            </a:r>
          </a:p>
          <a:p>
            <a:r>
              <a:rPr lang="sv-SE" dirty="0" smtClean="0"/>
              <a:t>Återställ först </a:t>
            </a:r>
            <a:r>
              <a:rPr lang="sv-SE" dirty="0" err="1" smtClean="0"/>
              <a:t>Toolbox</a:t>
            </a:r>
            <a:r>
              <a:rPr lang="sv-SE" dirty="0"/>
              <a:t/>
            </a:r>
            <a:br>
              <a:rPr lang="sv-SE" dirty="0"/>
            </a:br>
            <a:r>
              <a:rPr lang="sv-SE" dirty="0" smtClean="0"/>
              <a:t>för att rensa gamla</a:t>
            </a:r>
            <a:br>
              <a:rPr lang="sv-SE" dirty="0" smtClean="0"/>
            </a:br>
            <a:r>
              <a:rPr lang="sv-SE" dirty="0" smtClean="0"/>
              <a:t>objekt från listorna</a:t>
            </a:r>
          </a:p>
          <a:p>
            <a:r>
              <a:rPr lang="sv-SE" dirty="0" smtClean="0"/>
              <a:t>Importera sedan den</a:t>
            </a:r>
            <a:br>
              <a:rPr lang="sv-SE" dirty="0" smtClean="0"/>
            </a:br>
            <a:r>
              <a:rPr lang="sv-SE" dirty="0" smtClean="0"/>
              <a:t>sparade </a:t>
            </a:r>
            <a:r>
              <a:rPr lang="sv-SE" dirty="0" err="1" smtClean="0"/>
              <a:t>toolbox</a:t>
            </a:r>
            <a:r>
              <a:rPr lang="sv-SE" dirty="0"/>
              <a:t/>
            </a:r>
            <a:br>
              <a:rPr lang="sv-SE" dirty="0"/>
            </a:br>
            <a:r>
              <a:rPr lang="sv-SE" dirty="0" smtClean="0"/>
              <a:t>inställningsfilen</a:t>
            </a:r>
          </a:p>
          <a:p>
            <a:r>
              <a:rPr lang="sv-SE" dirty="0" smtClean="0"/>
              <a:t>Fältmallar kommer</a:t>
            </a:r>
            <a:br>
              <a:rPr lang="sv-SE" dirty="0" smtClean="0"/>
            </a:br>
            <a:r>
              <a:rPr lang="sv-SE" dirty="0" smtClean="0"/>
              <a:t>att dyka upp i flikar under</a:t>
            </a:r>
            <a:br>
              <a:rPr lang="sv-SE" dirty="0" smtClean="0"/>
            </a:br>
            <a:r>
              <a:rPr lang="sv-SE" dirty="0" err="1" smtClean="0"/>
              <a:t>Toolbox</a:t>
            </a:r>
            <a:endParaRPr lang="sv-SE" dirty="0" smtClean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sv-SE" dirty="0"/>
              <a:t>Använda Visual Studio </a:t>
            </a:r>
            <a:r>
              <a:rPr lang="sv-SE" dirty="0" smtClean="0"/>
              <a:t>2013 – </a:t>
            </a:r>
            <a:r>
              <a:rPr lang="sv-SE" dirty="0" err="1" smtClean="0"/>
              <a:t>Toolbox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B42EF7-4E00-47E5-BD04-2784F5E2F889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noProof="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3121342"/>
            <a:ext cx="2050545" cy="26818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587" y="336869"/>
            <a:ext cx="1793997" cy="13133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5622" y="1752917"/>
            <a:ext cx="2359706" cy="132697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7397" y="3165432"/>
            <a:ext cx="2121003" cy="99117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5229" y="4267801"/>
            <a:ext cx="2223171" cy="15841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0217" y="2085852"/>
            <a:ext cx="2016224" cy="98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11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Toolbox</a:t>
            </a:r>
            <a:r>
              <a:rPr lang="sv-SE" dirty="0" smtClean="0"/>
              <a:t> - Fältmallar</a:t>
            </a:r>
            <a:endParaRPr lang="sv-S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För att underlätta i detta steget innehåller denna </a:t>
            </a:r>
            <a:r>
              <a:rPr lang="sv-SE" dirty="0" err="1" smtClean="0"/>
              <a:t>Toolbox</a:t>
            </a:r>
            <a:r>
              <a:rPr lang="sv-SE" dirty="0" smtClean="0"/>
              <a:t> färdiga fält som kan användas rakt av utan några andra åtgärder.</a:t>
            </a:r>
          </a:p>
          <a:p>
            <a:r>
              <a:rPr lang="sv-SE" dirty="0" smtClean="0"/>
              <a:t>Detta innebär en begränsning av vad man kan göra med fälten, t.ex. kan ett fält enbart användas en gång utan att som minsta åtgärd ge den ett nytt x:Name.</a:t>
            </a:r>
          </a:p>
          <a:p>
            <a:r>
              <a:rPr lang="sv-SE" dirty="0" smtClean="0"/>
              <a:t>Notera att fält från </a:t>
            </a:r>
            <a:r>
              <a:rPr lang="sv-SE" dirty="0" err="1" smtClean="0"/>
              <a:t>Toolbox</a:t>
            </a:r>
            <a:r>
              <a:rPr lang="sv-SE" dirty="0" smtClean="0"/>
              <a:t> måste dras in i rätt plats i </a:t>
            </a:r>
            <a:r>
              <a:rPr lang="sv-SE" dirty="0" err="1" smtClean="0"/>
              <a:t>kodvyn</a:t>
            </a:r>
            <a:r>
              <a:rPr lang="sv-SE" dirty="0" smtClean="0"/>
              <a:t> för XAML-filen, den kan inte dras in i designvyn.</a:t>
            </a:r>
          </a:p>
          <a:p>
            <a:r>
              <a:rPr lang="sv-SE" dirty="0" smtClean="0"/>
              <a:t>I en mer avancerad nivå skrivs normalt fälten i koden manuellt.</a:t>
            </a:r>
            <a:endParaRPr lang="sv-S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sv-SE" dirty="0"/>
              <a:t>Använda Visual Studio </a:t>
            </a:r>
            <a:r>
              <a:rPr lang="sv-SE" dirty="0" smtClean="0"/>
              <a:t>2013 – </a:t>
            </a:r>
            <a:r>
              <a:rPr lang="sv-SE" dirty="0" err="1" smtClean="0"/>
              <a:t>Toolbox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B42EF7-4E00-47E5-BD04-2784F5E2F889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10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Detta ingår i steg 2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Beskrivning av blanketternas uppbyggnad</a:t>
            </a:r>
          </a:p>
          <a:p>
            <a:r>
              <a:rPr lang="nb-NO" dirty="0" smtClean="0"/>
              <a:t>Skapande av layout</a:t>
            </a:r>
          </a:p>
          <a:p>
            <a:r>
              <a:rPr lang="nb-NO" dirty="0" smtClean="0"/>
              <a:t>Användning av Visual Studio 2013</a:t>
            </a:r>
          </a:p>
          <a:p>
            <a:r>
              <a:rPr lang="nb-NO" dirty="0" smtClean="0"/>
              <a:t>Import av layout</a:t>
            </a:r>
          </a:p>
          <a:p>
            <a:r>
              <a:rPr lang="nb-NO" dirty="0" smtClean="0"/>
              <a:t>Placering av fält</a:t>
            </a:r>
          </a:p>
          <a:p>
            <a:r>
              <a:rPr lang="nb-NO" dirty="0" smtClean="0"/>
              <a:t>Grundläggande förståelse av konceptet datatyper</a:t>
            </a:r>
          </a:p>
          <a:p>
            <a:r>
              <a:rPr lang="nb-NO" dirty="0" smtClean="0"/>
              <a:t>Publicering av blanketter i EyeDoc</a:t>
            </a:r>
          </a:p>
          <a:p>
            <a:r>
              <a:rPr lang="nb-NO" dirty="0" smtClean="0"/>
              <a:t>Enbart kort inblick i utökade funktioner</a:t>
            </a:r>
          </a:p>
          <a:p>
            <a:r>
              <a:rPr lang="sv-SE" dirty="0"/>
              <a:t>Målet är </a:t>
            </a:r>
            <a:r>
              <a:rPr lang="sv-SE" dirty="0" smtClean="0"/>
              <a:t>att efter utbildningen </a:t>
            </a:r>
            <a:r>
              <a:rPr lang="sv-SE" dirty="0"/>
              <a:t>kunna skapa </a:t>
            </a:r>
            <a:r>
              <a:rPr lang="sv-SE" dirty="0" smtClean="0"/>
              <a:t>enklare blanketter</a:t>
            </a: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nb-NO" dirty="0"/>
              <a:t>Ubtildning </a:t>
            </a:r>
            <a:r>
              <a:rPr lang="nb-NO" dirty="0" smtClean="0"/>
              <a:t>i Blankettproduktion</a:t>
            </a:r>
            <a:endParaRPr lang="nb-N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B42EF7-4E00-47E5-BD04-2784F5E2F889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485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Error</a:t>
            </a:r>
            <a:r>
              <a:rPr lang="sv-SE" dirty="0"/>
              <a:t> </a:t>
            </a:r>
            <a:r>
              <a:rPr lang="sv-SE" dirty="0" smtClean="0"/>
              <a:t>List </a:t>
            </a:r>
            <a:r>
              <a:rPr lang="sv-SE" dirty="0"/>
              <a:t>– XAML validering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XAML är en form av XML och XML måste formateras rätt för att kunna läsas av en dator.</a:t>
            </a:r>
          </a:p>
          <a:p>
            <a:r>
              <a:rPr lang="sv-SE" dirty="0" smtClean="0"/>
              <a:t>Eftersom blankettproduktion på denna nivå kräver manuell redigering i XAML-filen är det viktigt att det se till alla regler för XAML följs.</a:t>
            </a:r>
          </a:p>
          <a:p>
            <a:r>
              <a:rPr lang="sv-SE" dirty="0" smtClean="0"/>
              <a:t>Många fel i innehållet kommer betyda att </a:t>
            </a:r>
            <a:br>
              <a:rPr lang="sv-SE" dirty="0" smtClean="0"/>
            </a:br>
            <a:r>
              <a:rPr lang="sv-SE" dirty="0" smtClean="0"/>
              <a:t>blanketten inte kommer att fungera.</a:t>
            </a:r>
          </a:p>
          <a:p>
            <a:r>
              <a:rPr lang="sv-SE" dirty="0" smtClean="0"/>
              <a:t>I </a:t>
            </a:r>
            <a:r>
              <a:rPr lang="sv-SE" dirty="0" err="1" smtClean="0"/>
              <a:t>Error</a:t>
            </a:r>
            <a:r>
              <a:rPr lang="sv-SE" dirty="0" smtClean="0"/>
              <a:t> List listas de fel som finns.</a:t>
            </a:r>
          </a:p>
          <a:p>
            <a:r>
              <a:rPr lang="sv-SE" dirty="0" smtClean="0"/>
              <a:t>Felen är uppdelade på vilken fil de finns i</a:t>
            </a:r>
            <a:br>
              <a:rPr lang="sv-SE" dirty="0" smtClean="0"/>
            </a:br>
            <a:r>
              <a:rPr lang="sv-SE" dirty="0" smtClean="0"/>
              <a:t>och det gäller att kolla på rätt fil.</a:t>
            </a:r>
          </a:p>
          <a:p>
            <a:r>
              <a:rPr lang="sv-SE" dirty="0" smtClean="0"/>
              <a:t>Fel kommer också understrykas med en blå</a:t>
            </a:r>
            <a:br>
              <a:rPr lang="sv-SE" dirty="0" smtClean="0"/>
            </a:br>
            <a:r>
              <a:rPr lang="sv-SE" dirty="0" smtClean="0"/>
              <a:t>färg i </a:t>
            </a:r>
            <a:r>
              <a:rPr lang="sv-SE" dirty="0" err="1" smtClean="0"/>
              <a:t>kodvyn</a:t>
            </a:r>
            <a:r>
              <a:rPr lang="sv-SE" dirty="0" smtClean="0"/>
              <a:t>.</a:t>
            </a:r>
          </a:p>
          <a:p>
            <a:endParaRPr lang="sv-S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sv-SE" dirty="0"/>
              <a:t>Använda Visual Studio </a:t>
            </a:r>
            <a:r>
              <a:rPr lang="sv-SE" dirty="0" smtClean="0"/>
              <a:t>2013 – </a:t>
            </a:r>
            <a:r>
              <a:rPr lang="sv-SE" dirty="0" err="1"/>
              <a:t>Error</a:t>
            </a:r>
            <a:r>
              <a:rPr lang="sv-SE" dirty="0"/>
              <a:t> </a:t>
            </a:r>
            <a:r>
              <a:rPr lang="sv-SE" dirty="0" smtClean="0"/>
              <a:t>List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B42EF7-4E00-47E5-BD04-2784F5E2F889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3085326"/>
            <a:ext cx="3175155" cy="271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40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sv-SE" dirty="0" smtClean="0"/>
              <a:t>Import av layout</a:t>
            </a:r>
          </a:p>
          <a:p>
            <a:r>
              <a:rPr lang="sv-SE" dirty="0" smtClean="0"/>
              <a:t>Placering av fält</a:t>
            </a:r>
          </a:p>
          <a:p>
            <a:r>
              <a:rPr lang="sv-SE" dirty="0" smtClean="0"/>
              <a:t>Utökade funktioner</a:t>
            </a:r>
          </a:p>
          <a:p>
            <a:r>
              <a:rPr lang="sv-SE" dirty="0" smtClean="0"/>
              <a:t>Datatyper</a:t>
            </a:r>
            <a:endParaRPr lang="sv-SE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Blankettproduktion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B42EF7-4E00-47E5-BD04-2784F5E2F889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782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sv-SE" dirty="0" smtClean="0"/>
              <a:t>Träd</a:t>
            </a:r>
          </a:p>
          <a:p>
            <a:r>
              <a:rPr lang="sv-SE" dirty="0" smtClean="0"/>
              <a:t>Publicering av blankett</a:t>
            </a:r>
            <a:endParaRPr lang="sv-SE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Blankettproduktion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B42EF7-4E00-47E5-BD04-2784F5E2F889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455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Skapa ny blankett</a:t>
            </a:r>
            <a:endParaRPr lang="sv-S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Varje blankett måste ha ett unikt artikelnummer</a:t>
            </a:r>
          </a:p>
          <a:p>
            <a:endParaRPr lang="sv-SE" dirty="0" smtClean="0"/>
          </a:p>
          <a:p>
            <a:r>
              <a:rPr lang="sv-SE" dirty="0" smtClean="0"/>
              <a:t>1) Kopiera mappen </a:t>
            </a:r>
            <a:r>
              <a:rPr lang="sv-SE" dirty="0" err="1" smtClean="0"/>
              <a:t>LTB_IT_Mall</a:t>
            </a:r>
            <a:endParaRPr lang="sv-SE" dirty="0" smtClean="0"/>
          </a:p>
          <a:p>
            <a:endParaRPr lang="sv-SE" dirty="0" smtClean="0"/>
          </a:p>
          <a:p>
            <a:r>
              <a:rPr lang="sv-SE" dirty="0" smtClean="0"/>
              <a:t>2) Byt namn på mappen och alla filer i mappen till rätt</a:t>
            </a:r>
            <a:br>
              <a:rPr lang="sv-SE" dirty="0" smtClean="0"/>
            </a:br>
            <a:r>
              <a:rPr lang="sv-SE" dirty="0" smtClean="0"/>
              <a:t>namn enligt artikelnummer LTB_IT_*</a:t>
            </a:r>
          </a:p>
          <a:p>
            <a:endParaRPr lang="sv-SE" dirty="0" smtClean="0"/>
          </a:p>
          <a:p>
            <a:r>
              <a:rPr lang="sv-SE" dirty="0" smtClean="0"/>
              <a:t>3) Byt också i .</a:t>
            </a:r>
            <a:r>
              <a:rPr lang="sv-SE" dirty="0" err="1" smtClean="0"/>
              <a:t>xml</a:t>
            </a:r>
            <a:r>
              <a:rPr lang="sv-SE" dirty="0" smtClean="0"/>
              <a:t> (1 plats) och .</a:t>
            </a:r>
            <a:r>
              <a:rPr lang="sv-SE" dirty="0" err="1" smtClean="0"/>
              <a:t>xsd</a:t>
            </a:r>
            <a:r>
              <a:rPr lang="sv-SE" dirty="0" smtClean="0"/>
              <a:t>-filerna (2 platser)</a:t>
            </a:r>
            <a:endParaRPr lang="sv-S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sv-SE" dirty="0" smtClean="0"/>
              <a:t>Blankettproduktion - Filnamn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B42EF7-4E00-47E5-BD04-2784F5E2F889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764" y="2047270"/>
            <a:ext cx="1656184" cy="30379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361" y="1826992"/>
            <a:ext cx="1925855" cy="14579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400" y="4867956"/>
            <a:ext cx="2739480" cy="2172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400" y="5212287"/>
            <a:ext cx="7965096" cy="20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75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Importera Layout</a:t>
            </a:r>
            <a:endParaRPr lang="sv-S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Skriv ut originalet till XPS med XPS skrivaren.</a:t>
            </a:r>
          </a:p>
          <a:p>
            <a:r>
              <a:rPr lang="sv-SE" dirty="0" smtClean="0"/>
              <a:t>Ibland kan det hjälpa att först skriva ut originalet till PDF eller öppna det i en annan PDF läsare (t.ex. </a:t>
            </a:r>
            <a:r>
              <a:rPr lang="sv-SE" dirty="0" err="1" smtClean="0"/>
              <a:t>FireFox</a:t>
            </a:r>
            <a:r>
              <a:rPr lang="sv-SE" dirty="0" smtClean="0"/>
              <a:t>) och sedan skriva ut till XPS om resultatet inte blir bra i XAML filen.</a:t>
            </a:r>
          </a:p>
          <a:p>
            <a:r>
              <a:rPr lang="sv-SE" dirty="0" smtClean="0"/>
              <a:t>XAML-</a:t>
            </a:r>
            <a:r>
              <a:rPr lang="sv-SE" dirty="0" err="1" smtClean="0"/>
              <a:t>tool</a:t>
            </a:r>
            <a:r>
              <a:rPr lang="sv-SE" dirty="0" smtClean="0"/>
              <a:t> används sedan för att konvertera </a:t>
            </a:r>
            <a:r>
              <a:rPr lang="sv-SE" dirty="0" err="1" smtClean="0"/>
              <a:t>XPS:en</a:t>
            </a:r>
            <a:r>
              <a:rPr lang="sv-SE" dirty="0" smtClean="0"/>
              <a:t> till XAML</a:t>
            </a:r>
          </a:p>
          <a:p>
            <a:r>
              <a:rPr lang="sv-SE" dirty="0" smtClean="0"/>
              <a:t>XAML-resultatet kopieras sedan in i blanketten XAML-fil.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sv-SE" dirty="0" smtClean="0"/>
              <a:t>Blankettproduktion – Layout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B42EF7-4E00-47E5-BD04-2784F5E2F889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539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Blankettproduktion </a:t>
            </a:r>
            <a:r>
              <a:rPr lang="sv-SE" dirty="0" smtClean="0"/>
              <a:t>– </a:t>
            </a:r>
            <a:r>
              <a:rPr lang="sv-SE" dirty="0" err="1" smtClean="0"/>
              <a:t>Fälttyper</a:t>
            </a:r>
            <a:endParaRPr lang="sv-SE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Textboxar</a:t>
            </a:r>
          </a:p>
          <a:p>
            <a:r>
              <a:rPr lang="sv-SE" dirty="0" smtClean="0"/>
              <a:t>Textblock (ej </a:t>
            </a:r>
            <a:r>
              <a:rPr lang="sv-SE" dirty="0" err="1" smtClean="0"/>
              <a:t>redigerbara</a:t>
            </a:r>
            <a:r>
              <a:rPr lang="sv-SE" dirty="0"/>
              <a:t>)</a:t>
            </a:r>
            <a:endParaRPr lang="sv-SE" dirty="0" smtClean="0"/>
          </a:p>
          <a:p>
            <a:r>
              <a:rPr lang="sv-SE" dirty="0" smtClean="0"/>
              <a:t>Kryssrutor – </a:t>
            </a:r>
            <a:r>
              <a:rPr lang="sv-SE" dirty="0" err="1" smtClean="0"/>
              <a:t>Enval</a:t>
            </a:r>
            <a:endParaRPr lang="sv-SE" dirty="0" smtClean="0"/>
          </a:p>
          <a:p>
            <a:r>
              <a:rPr lang="sv-SE" dirty="0" smtClean="0"/>
              <a:t>Kryssrutor – </a:t>
            </a:r>
            <a:r>
              <a:rPr lang="sv-SE" dirty="0" err="1" smtClean="0"/>
              <a:t>Flerval</a:t>
            </a:r>
            <a:endParaRPr lang="sv-SE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B42EF7-4E00-47E5-BD04-2784F5E2F889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602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Generella fältattribut</a:t>
            </a:r>
            <a:endParaRPr lang="sv-S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x:Name är fältets namn som används t.ex. att länka trädet till fältet.</a:t>
            </a:r>
          </a:p>
          <a:p>
            <a:r>
              <a:rPr lang="sv-SE" dirty="0" err="1" smtClean="0"/>
              <a:t>Width</a:t>
            </a:r>
            <a:r>
              <a:rPr lang="sv-SE" dirty="0" smtClean="0"/>
              <a:t> &amp; </a:t>
            </a:r>
            <a:r>
              <a:rPr lang="sv-SE" dirty="0" err="1" smtClean="0"/>
              <a:t>Height</a:t>
            </a:r>
            <a:r>
              <a:rPr lang="sv-SE" dirty="0" smtClean="0"/>
              <a:t> är fältets storlek (notera undantag för textfält i kommande bilder).</a:t>
            </a:r>
          </a:p>
          <a:p>
            <a:r>
              <a:rPr lang="sv-SE" dirty="0" smtClean="0"/>
              <a:t>Om fältet ligger i ett Canvas element använd </a:t>
            </a:r>
            <a:r>
              <a:rPr lang="sv-SE" dirty="0" err="1" smtClean="0"/>
              <a:t>Canvas.Top</a:t>
            </a:r>
            <a:r>
              <a:rPr lang="sv-SE" dirty="0" smtClean="0"/>
              <a:t> och </a:t>
            </a:r>
            <a:r>
              <a:rPr lang="sv-SE" dirty="0" err="1" smtClean="0"/>
              <a:t>Canvas.Left</a:t>
            </a:r>
            <a:r>
              <a:rPr lang="sv-SE" dirty="0" smtClean="0"/>
              <a:t> för att sätta</a:t>
            </a:r>
            <a:r>
              <a:rPr lang="sv-SE" dirty="0"/>
              <a:t> </a:t>
            </a:r>
            <a:endParaRPr lang="sv-SE" dirty="0" smtClean="0"/>
          </a:p>
          <a:p>
            <a:r>
              <a:rPr lang="sv-SE" dirty="0" smtClean="0"/>
              <a:t>Tag används för att lagra </a:t>
            </a:r>
            <a:r>
              <a:rPr lang="sv-SE" dirty="0" err="1" smtClean="0"/>
              <a:t>EyeDoc</a:t>
            </a:r>
            <a:r>
              <a:rPr lang="sv-SE" dirty="0" smtClean="0"/>
              <a:t>-specifik information som </a:t>
            </a:r>
            <a:r>
              <a:rPr lang="sv-SE" dirty="0" err="1" smtClean="0"/>
              <a:t>xPath</a:t>
            </a:r>
            <a:r>
              <a:rPr lang="sv-SE" dirty="0" smtClean="0"/>
              <a:t>, validering och konverteringsregler m.m.</a:t>
            </a:r>
          </a:p>
          <a:p>
            <a:r>
              <a:rPr lang="en-US" dirty="0"/>
              <a:t>Tooltip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användas</a:t>
            </a:r>
            <a:r>
              <a:rPr lang="en-US" dirty="0"/>
              <a:t> </a:t>
            </a:r>
            <a:r>
              <a:rPr lang="en-US" dirty="0" err="1"/>
              <a:t>för</a:t>
            </a:r>
            <a:r>
              <a:rPr lang="en-US" dirty="0"/>
              <a:t> extra </a:t>
            </a:r>
            <a:r>
              <a:rPr lang="en-US" dirty="0" err="1"/>
              <a:t>beskrivning</a:t>
            </a:r>
            <a:r>
              <a:rPr lang="en-US" dirty="0"/>
              <a:t> </a:t>
            </a:r>
            <a:r>
              <a:rPr lang="en-US" dirty="0" err="1"/>
              <a:t>av</a:t>
            </a:r>
            <a:r>
              <a:rPr lang="en-US" dirty="0"/>
              <a:t> </a:t>
            </a:r>
            <a:r>
              <a:rPr lang="en-US" dirty="0" err="1"/>
              <a:t>vad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ska</a:t>
            </a:r>
            <a:r>
              <a:rPr lang="en-US" dirty="0"/>
              <a:t> </a:t>
            </a:r>
            <a:r>
              <a:rPr lang="en-US" dirty="0" err="1"/>
              <a:t>fyllas</a:t>
            </a:r>
            <a:r>
              <a:rPr lang="en-US" dirty="0"/>
              <a:t> i med </a:t>
            </a:r>
            <a:r>
              <a:rPr lang="en-US" dirty="0" err="1"/>
              <a:t>följande</a:t>
            </a:r>
            <a:r>
              <a:rPr lang="en-US" dirty="0"/>
              <a:t> </a:t>
            </a:r>
            <a:r>
              <a:rPr lang="en-US" dirty="0" err="1" smtClean="0"/>
              <a:t>attribut</a:t>
            </a:r>
            <a:r>
              <a:rPr lang="en-US" dirty="0" smtClean="0"/>
              <a:t>: </a:t>
            </a:r>
            <a:r>
              <a:rPr lang="en-US" dirty="0"/>
              <a:t>ToolTip="</a:t>
            </a:r>
            <a:r>
              <a:rPr lang="en-US" dirty="0" err="1"/>
              <a:t>Fyll</a:t>
            </a:r>
            <a:r>
              <a:rPr lang="en-US" dirty="0"/>
              <a:t> i text </a:t>
            </a:r>
            <a:r>
              <a:rPr lang="en-US" dirty="0" err="1"/>
              <a:t>här</a:t>
            </a:r>
            <a:r>
              <a:rPr lang="en-US" dirty="0" smtClean="0"/>
              <a:t>!"</a:t>
            </a:r>
            <a:endParaRPr lang="sv-SE" dirty="0" smtClean="0"/>
          </a:p>
          <a:p>
            <a:endParaRPr lang="sv-SE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sv-SE" dirty="0"/>
              <a:t>Blankettproduktion – </a:t>
            </a:r>
            <a:r>
              <a:rPr lang="sv-SE" dirty="0" err="1" smtClean="0"/>
              <a:t>Fälttyper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B42EF7-4E00-47E5-BD04-2784F5E2F889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67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Textbox</a:t>
            </a:r>
            <a:endParaRPr lang="sv-S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Ska inte ha någon höjd utan får sin höjd av antalet rader den kan ha.</a:t>
            </a:r>
          </a:p>
          <a:p>
            <a:r>
              <a:rPr lang="sv-SE" dirty="0" smtClean="0"/>
              <a:t>Flerradstextboxar skapas med följande attribut: </a:t>
            </a:r>
            <a:r>
              <a:rPr lang="en-US" dirty="0" err="1"/>
              <a:t>MinLines</a:t>
            </a:r>
            <a:r>
              <a:rPr lang="en-US" dirty="0"/>
              <a:t>="12" </a:t>
            </a:r>
            <a:r>
              <a:rPr lang="en-US" dirty="0" err="1"/>
              <a:t>MaxLines</a:t>
            </a:r>
            <a:r>
              <a:rPr lang="en-US" dirty="0"/>
              <a:t>="12" </a:t>
            </a:r>
            <a:r>
              <a:rPr lang="en-US" dirty="0" err="1"/>
              <a:t>TextWrapping</a:t>
            </a:r>
            <a:r>
              <a:rPr lang="en-US" dirty="0"/>
              <a:t>="Wrap" </a:t>
            </a:r>
            <a:r>
              <a:rPr lang="en-US" dirty="0" err="1"/>
              <a:t>AcceptsReturn</a:t>
            </a:r>
            <a:r>
              <a:rPr lang="en-US" dirty="0"/>
              <a:t>="</a:t>
            </a:r>
            <a:r>
              <a:rPr lang="en-US" dirty="0" smtClean="0"/>
              <a:t>True“.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sv-SE" dirty="0" smtClean="0"/>
              <a:t>Blankettproduktion – </a:t>
            </a:r>
            <a:r>
              <a:rPr lang="sv-SE" dirty="0" err="1" smtClean="0"/>
              <a:t>Fälttyper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B42EF7-4E00-47E5-BD04-2784F5E2F889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32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Textblock</a:t>
            </a:r>
            <a:endParaRPr lang="sv-S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Går inte att redigera av användaren, så måste </a:t>
            </a:r>
            <a:r>
              <a:rPr lang="sv-SE" dirty="0" err="1" smtClean="0"/>
              <a:t>förifyllas</a:t>
            </a:r>
            <a:r>
              <a:rPr lang="sv-SE" dirty="0" smtClean="0"/>
              <a:t> eller fyllas i av en funktion, t.ex. en uträkningsfunktion.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sv-SE" dirty="0" smtClean="0"/>
              <a:t>Blankettproduktion – </a:t>
            </a:r>
            <a:r>
              <a:rPr lang="sv-SE" dirty="0" err="1" smtClean="0"/>
              <a:t>Fälttyper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B42EF7-4E00-47E5-BD04-2784F5E2F889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53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Kryssrutor – </a:t>
            </a:r>
            <a:r>
              <a:rPr lang="sv-SE" dirty="0" err="1" smtClean="0"/>
              <a:t>Enval</a:t>
            </a:r>
            <a:endParaRPr lang="sv-S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Envalskryssrutor</a:t>
            </a:r>
            <a:r>
              <a:rPr lang="sv-SE" dirty="0" smtClean="0"/>
              <a:t> har i samma grupp måste använda samma </a:t>
            </a:r>
            <a:r>
              <a:rPr lang="sv-SE" dirty="0" err="1" smtClean="0"/>
              <a:t>xPath</a:t>
            </a:r>
            <a:r>
              <a:rPr lang="sv-SE" dirty="0" smtClean="0"/>
              <a:t>.</a:t>
            </a:r>
          </a:p>
          <a:p>
            <a:r>
              <a:rPr lang="sv-SE" dirty="0" smtClean="0"/>
              <a:t>Fler kryssrutor läggs till en grupp genom att använda samma </a:t>
            </a:r>
            <a:r>
              <a:rPr lang="sv-SE" dirty="0" err="1" smtClean="0"/>
              <a:t>xPath</a:t>
            </a:r>
            <a:r>
              <a:rPr lang="sv-SE" dirty="0" smtClean="0"/>
              <a:t> men olika parametervärden.</a:t>
            </a:r>
          </a:p>
          <a:p>
            <a:r>
              <a:rPr lang="sv-SE" dirty="0" smtClean="0"/>
              <a:t>Parametern styr vilket värde som sparas och kan ha </a:t>
            </a:r>
            <a:r>
              <a:rPr lang="sv-SE" dirty="0"/>
              <a:t>både siffror och text som värde </a:t>
            </a:r>
            <a:r>
              <a:rPr lang="sv-SE" dirty="0" smtClean="0"/>
              <a:t>: ”stringEnumBooleanConverter|0” eller  ”</a:t>
            </a:r>
            <a:r>
              <a:rPr lang="sv-SE" dirty="0" err="1" smtClean="0"/>
              <a:t>stringEnumBooleanConverter|Nej</a:t>
            </a:r>
            <a:r>
              <a:rPr lang="sv-SE" dirty="0" smtClean="0"/>
              <a:t>!”</a:t>
            </a:r>
          </a:p>
          <a:p>
            <a:r>
              <a:rPr lang="sv-SE" dirty="0" smtClean="0"/>
              <a:t>Ibland kan det vara intressant att sätta ett specifikt värde, för t.ex. att visa på annan plats eller för uträkningar, men det är överkurs här.</a:t>
            </a:r>
          </a:p>
          <a:p>
            <a:r>
              <a:rPr lang="sv-SE" dirty="0" smtClean="0"/>
              <a:t>Det viktiga är att varje kryssruta i </a:t>
            </a:r>
            <a:r>
              <a:rPr lang="sv-SE" dirty="0" err="1" smtClean="0"/>
              <a:t>envalsgruppen</a:t>
            </a:r>
            <a:r>
              <a:rPr lang="sv-SE" dirty="0" smtClean="0"/>
              <a:t> har ett unikt värde i sin parameter, har flera samma värde kommer alla dessa kryssas i samtidigt.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sv-SE" dirty="0" smtClean="0"/>
              <a:t>Blankettproduktion – </a:t>
            </a:r>
            <a:r>
              <a:rPr lang="sv-SE" dirty="0" err="1" smtClean="0"/>
              <a:t>Fälttyper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B42EF7-4E00-47E5-BD04-2784F5E2F889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25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sv-SE" sz="1200" dirty="0" smtClean="0"/>
              <a:t>Skicka in manus till produktion</a:t>
            </a:r>
          </a:p>
          <a:p>
            <a:pPr marL="342900" indent="-342900">
              <a:buFont typeface="+mj-lt"/>
              <a:buAutoNum type="arabicPeriod"/>
            </a:pPr>
            <a:r>
              <a:rPr lang="sv-SE" sz="1200" dirty="0" smtClean="0"/>
              <a:t>Produktion av blankett</a:t>
            </a:r>
          </a:p>
          <a:p>
            <a:pPr marL="342900" indent="-342900">
              <a:buFont typeface="+mj-lt"/>
              <a:buAutoNum type="arabicPeriod"/>
            </a:pPr>
            <a:r>
              <a:rPr lang="sv-SE" sz="1200" dirty="0" smtClean="0"/>
              <a:t>Kvalitetsgranskning</a:t>
            </a:r>
          </a:p>
          <a:p>
            <a:pPr marL="342900" indent="-342900">
              <a:buFont typeface="+mj-lt"/>
              <a:buAutoNum type="arabicPeriod"/>
            </a:pPr>
            <a:r>
              <a:rPr lang="sv-SE" sz="1200" dirty="0" smtClean="0"/>
              <a:t>Leverans till testmiljö</a:t>
            </a:r>
          </a:p>
          <a:p>
            <a:pPr marL="342900" indent="-342900">
              <a:buFont typeface="+mj-lt"/>
              <a:buAutoNum type="arabicPeriod"/>
            </a:pPr>
            <a:r>
              <a:rPr lang="sv-SE" sz="1200" dirty="0" smtClean="0"/>
              <a:t>Test av manusförfattare</a:t>
            </a:r>
          </a:p>
          <a:p>
            <a:pPr marL="342900" indent="-342900">
              <a:buFont typeface="+mj-lt"/>
              <a:buAutoNum type="arabicPeriod"/>
            </a:pPr>
            <a:r>
              <a:rPr lang="sv-SE" sz="1200" dirty="0" smtClean="0"/>
              <a:t>OK enligt manus – Publicering till driftsmiljö (punkt 8)</a:t>
            </a:r>
          </a:p>
          <a:p>
            <a:pPr marL="342900" indent="-342900">
              <a:buFont typeface="+mj-lt"/>
              <a:buAutoNum type="arabicPeriod"/>
            </a:pPr>
            <a:r>
              <a:rPr lang="sv-SE" sz="1200" dirty="0" smtClean="0"/>
              <a:t>Fel enligt manus – Återkoppling till produktionsresurs (punkt 2)</a:t>
            </a:r>
          </a:p>
          <a:p>
            <a:pPr marL="342900" indent="-342900">
              <a:buFont typeface="+mj-lt"/>
              <a:buAutoNum type="arabicPeriod"/>
            </a:pPr>
            <a:r>
              <a:rPr lang="sv-SE" sz="1200" dirty="0" smtClean="0"/>
              <a:t>Publicering i driftmiljö</a:t>
            </a:r>
          </a:p>
          <a:p>
            <a:pPr marL="342900" indent="-342900">
              <a:buFont typeface="+mj-lt"/>
              <a:buAutoNum type="arabicPeriod"/>
            </a:pPr>
            <a:endParaRPr lang="sv-SE" sz="1200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B42EF7-4E00-47E5-BD04-2784F5E2F889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Rubrik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Rutin för produktion</a:t>
            </a:r>
            <a:endParaRPr lang="sv-SE" dirty="0"/>
          </a:p>
        </p:txBody>
      </p:sp>
      <p:sp>
        <p:nvSpPr>
          <p:cNvPr id="7" name="Platshållare för text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b-NO" dirty="0" err="1"/>
              <a:t>Ubtildning</a:t>
            </a:r>
            <a:r>
              <a:rPr lang="nb-NO" dirty="0"/>
              <a:t> i </a:t>
            </a:r>
            <a:r>
              <a:rPr lang="nb-NO" dirty="0" err="1"/>
              <a:t>Blankettproduktion</a:t>
            </a:r>
            <a:endParaRPr lang="nb-NO" dirty="0"/>
          </a:p>
        </p:txBody>
      </p:sp>
      <p:pic>
        <p:nvPicPr>
          <p:cNvPr id="8" name="Content Placeholder 71"/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447140" y="266271"/>
            <a:ext cx="4517348" cy="553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3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Kryssrutor – </a:t>
            </a:r>
            <a:r>
              <a:rPr lang="sv-SE" dirty="0" err="1" smtClean="0"/>
              <a:t>Flerval</a:t>
            </a:r>
            <a:endParaRPr lang="sv-S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Är fristående kryssrutor.</a:t>
            </a:r>
          </a:p>
          <a:p>
            <a:r>
              <a:rPr lang="sv-SE" dirty="0" smtClean="0"/>
              <a:t>Varje kryssruta ska ha en egen </a:t>
            </a:r>
            <a:r>
              <a:rPr lang="sv-SE" dirty="0" err="1" smtClean="0"/>
              <a:t>xPath</a:t>
            </a:r>
            <a:r>
              <a:rPr lang="sv-SE" dirty="0" smtClean="0"/>
              <a:t>.</a:t>
            </a:r>
          </a:p>
          <a:p>
            <a:r>
              <a:rPr lang="sv-SE" dirty="0" smtClean="0"/>
              <a:t>Om värdet sparas med en </a:t>
            </a:r>
            <a:r>
              <a:rPr lang="sv-SE" dirty="0" err="1" smtClean="0"/>
              <a:t>BooleanConverter</a:t>
            </a:r>
            <a:r>
              <a:rPr lang="sv-SE" dirty="0"/>
              <a:t> </a:t>
            </a:r>
            <a:r>
              <a:rPr lang="sv-SE" dirty="0" smtClean="0"/>
              <a:t>kan fältet bara spara 1 eller 0 (</a:t>
            </a:r>
            <a:r>
              <a:rPr lang="sv-SE" dirty="0" err="1" smtClean="0"/>
              <a:t>null</a:t>
            </a:r>
            <a:r>
              <a:rPr lang="sv-SE" dirty="0" smtClean="0"/>
              <a:t>).</a:t>
            </a:r>
          </a:p>
          <a:p>
            <a:r>
              <a:rPr lang="sv-SE" dirty="0" smtClean="0"/>
              <a:t>I annat fall kan en ensam </a:t>
            </a:r>
            <a:r>
              <a:rPr lang="sv-SE" dirty="0" err="1" smtClean="0"/>
              <a:t>envalskryssruta</a:t>
            </a:r>
            <a:r>
              <a:rPr lang="sv-SE" dirty="0" smtClean="0"/>
              <a:t> användas för samma funktion men med möjlighet att styra det värde som sparas.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sv-SE" dirty="0" smtClean="0"/>
              <a:t>Blankettproduktion – </a:t>
            </a:r>
            <a:r>
              <a:rPr lang="sv-SE" dirty="0" err="1" smtClean="0"/>
              <a:t>Fälttyper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B42EF7-4E00-47E5-BD04-2784F5E2F889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30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Kryssrutor – </a:t>
            </a:r>
            <a:r>
              <a:rPr lang="sv-SE" dirty="0" err="1" smtClean="0"/>
              <a:t>Flerval</a:t>
            </a:r>
            <a:endParaRPr lang="sv-S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Är fristående kryssrutor.</a:t>
            </a:r>
          </a:p>
          <a:p>
            <a:r>
              <a:rPr lang="sv-SE" dirty="0" smtClean="0"/>
              <a:t>Varje kryssruta ska ha en egen </a:t>
            </a:r>
            <a:r>
              <a:rPr lang="sv-SE" dirty="0" err="1" smtClean="0"/>
              <a:t>xPath</a:t>
            </a:r>
            <a:r>
              <a:rPr lang="sv-SE" dirty="0" smtClean="0"/>
              <a:t>.</a:t>
            </a:r>
          </a:p>
          <a:p>
            <a:r>
              <a:rPr lang="sv-SE" dirty="0" smtClean="0"/>
              <a:t>Om värdet sparas med en </a:t>
            </a:r>
            <a:r>
              <a:rPr lang="sv-SE" dirty="0" err="1" smtClean="0"/>
              <a:t>BooleanConverter</a:t>
            </a:r>
            <a:r>
              <a:rPr lang="sv-SE" dirty="0"/>
              <a:t> </a:t>
            </a:r>
            <a:r>
              <a:rPr lang="sv-SE" dirty="0" smtClean="0"/>
              <a:t>kan fältet bara spara 1 eller 0 (</a:t>
            </a:r>
            <a:r>
              <a:rPr lang="sv-SE" dirty="0" err="1" smtClean="0"/>
              <a:t>null</a:t>
            </a:r>
            <a:r>
              <a:rPr lang="sv-SE" dirty="0" smtClean="0"/>
              <a:t>).</a:t>
            </a:r>
          </a:p>
          <a:p>
            <a:r>
              <a:rPr lang="sv-SE" dirty="0" smtClean="0"/>
              <a:t>I annat fall kan en ensam </a:t>
            </a:r>
            <a:r>
              <a:rPr lang="sv-SE" dirty="0" err="1" smtClean="0"/>
              <a:t>envalskryssruta</a:t>
            </a:r>
            <a:r>
              <a:rPr lang="sv-SE" dirty="0" smtClean="0"/>
              <a:t> användas för samma funktion men med möjlighet att styra det värde som sparas.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sv-SE" dirty="0" smtClean="0"/>
              <a:t>Blankettproduktion – </a:t>
            </a:r>
            <a:r>
              <a:rPr lang="sv-SE" dirty="0" err="1" smtClean="0"/>
              <a:t>Fälttyper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B42EF7-4E00-47E5-BD04-2784F5E2F889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Träd</a:t>
            </a:r>
            <a:endParaRPr lang="sv-S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Trädet är ett XML som ligger i XAML filen.</a:t>
            </a:r>
          </a:p>
          <a:p>
            <a:r>
              <a:rPr lang="sv-SE" dirty="0" err="1" smtClean="0"/>
              <a:t>RootHeaderItem</a:t>
            </a:r>
            <a:r>
              <a:rPr lang="sv-SE" dirty="0" smtClean="0"/>
              <a:t> är huvudrubriken och kan ha två texter, normalt blankettens namn och artikelnummer.</a:t>
            </a:r>
          </a:p>
          <a:p>
            <a:r>
              <a:rPr lang="sv-SE" dirty="0" err="1" smtClean="0"/>
              <a:t>HeaderItem</a:t>
            </a:r>
            <a:r>
              <a:rPr lang="sv-SE" dirty="0" smtClean="0"/>
              <a:t> är rubriknoder.</a:t>
            </a:r>
          </a:p>
          <a:p>
            <a:r>
              <a:rPr lang="sv-SE" dirty="0" smtClean="0"/>
              <a:t>Item är undernoder.</a:t>
            </a:r>
          </a:p>
          <a:p>
            <a:r>
              <a:rPr lang="sv-SE" dirty="0" smtClean="0"/>
              <a:t>Varje element kopplas till ett fälts x:Name.</a:t>
            </a:r>
          </a:p>
          <a:p>
            <a:r>
              <a:rPr lang="sv-SE" dirty="0" smtClean="0"/>
              <a:t>Träd kan skapas manuellt </a:t>
            </a:r>
            <a:br>
              <a:rPr lang="sv-SE" dirty="0" smtClean="0"/>
            </a:br>
            <a:r>
              <a:rPr lang="sv-SE" dirty="0" smtClean="0"/>
              <a:t>eller med hjälp av XAML-</a:t>
            </a:r>
            <a:r>
              <a:rPr lang="sv-SE" dirty="0" err="1" smtClean="0"/>
              <a:t>Tool</a:t>
            </a:r>
            <a:endParaRPr lang="sv-SE" dirty="0" smtClean="0"/>
          </a:p>
          <a:p>
            <a:endParaRPr lang="sv-SE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sv-SE" dirty="0" smtClean="0"/>
              <a:t>Blankettproduktion – Träd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B42EF7-4E00-47E5-BD04-2784F5E2F889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925664"/>
            <a:ext cx="4010967" cy="18722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768" y="2420888"/>
            <a:ext cx="1258632" cy="172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83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Publicering av blankett</a:t>
            </a:r>
            <a:endParaRPr lang="sv-SE" dirty="0"/>
          </a:p>
        </p:txBody>
      </p:sp>
      <p:sp>
        <p:nvSpPr>
          <p:cNvPr id="10" name="Tex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Blanketter publiceras i </a:t>
            </a:r>
            <a:r>
              <a:rPr lang="sv-SE" dirty="0" err="1" smtClean="0"/>
              <a:t>EyeDoc</a:t>
            </a:r>
            <a:r>
              <a:rPr lang="sv-SE" dirty="0" smtClean="0"/>
              <a:t> </a:t>
            </a:r>
            <a:r>
              <a:rPr lang="sv-SE" dirty="0" err="1" smtClean="0"/>
              <a:t>Archive</a:t>
            </a:r>
            <a:r>
              <a:rPr lang="sv-SE" dirty="0" smtClean="0"/>
              <a:t>.</a:t>
            </a:r>
          </a:p>
          <a:p>
            <a:r>
              <a:rPr lang="sv-SE" dirty="0" smtClean="0"/>
              <a:t>För detta finns en egen användarmanual.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B42EF7-4E00-47E5-BD04-2784F5E2F889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168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296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B42EF7-4E00-47E5-BD04-2784F5E2F889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Produktionsflöde</a:t>
            </a:r>
            <a:endParaRPr lang="sv-S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nb-NO" dirty="0"/>
              <a:t>Ubtildning </a:t>
            </a:r>
            <a:r>
              <a:rPr lang="nb-NO" dirty="0" smtClean="0"/>
              <a:t>i Blankettproduktion</a:t>
            </a:r>
            <a:endParaRPr lang="sv-SE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23256" y="1580400"/>
            <a:ext cx="658005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v-SE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0362095"/>
              </p:ext>
            </p:extLst>
          </p:nvPr>
        </p:nvGraphicFramePr>
        <p:xfrm>
          <a:off x="395536" y="1425414"/>
          <a:ext cx="8280920" cy="437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2" r:id="rId3" imgW="5803106" imgH="6137434" progId="Visio.Drawing.11">
                  <p:embed/>
                </p:oleObj>
              </mc:Choice>
              <mc:Fallback>
                <p:oleObj r:id="rId3" imgW="5803106" imgH="613743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425414"/>
                        <a:ext cx="8280920" cy="4379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425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sv-SE" dirty="0" smtClean="0"/>
              <a:t>XSD – Schema</a:t>
            </a:r>
          </a:p>
          <a:p>
            <a:r>
              <a:rPr lang="sv-SE" dirty="0" smtClean="0"/>
              <a:t>XML – Data</a:t>
            </a:r>
          </a:p>
          <a:p>
            <a:r>
              <a:rPr lang="sv-SE" dirty="0" smtClean="0"/>
              <a:t>XAML – Layout</a:t>
            </a:r>
          </a:p>
          <a:p>
            <a:r>
              <a:rPr lang="sv-SE" dirty="0" smtClean="0"/>
              <a:t>EBIM – Förifyllnad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Blanketternas uppbyggnad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B42EF7-4E00-47E5-BD04-2784F5E2F889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931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XSD – Schema</a:t>
            </a:r>
            <a:endParaRPr lang="sv-S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I steg 2 ingår enbart en grundläggande inblick i hur XSD-schemat fungerar.</a:t>
            </a:r>
          </a:p>
          <a:p>
            <a:r>
              <a:rPr lang="sv-SE" dirty="0" smtClean="0"/>
              <a:t>XSD-schemat bestämmer formatet på och vad som får finnas i XML-filen.</a:t>
            </a:r>
          </a:p>
          <a:p>
            <a:r>
              <a:rPr lang="sv-SE" dirty="0" smtClean="0"/>
              <a:t>Styr hur informationen från fälten i blanketten sparas i databasen.</a:t>
            </a:r>
            <a:endParaRPr lang="sv-S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sv-SE" dirty="0"/>
              <a:t>Blanketternas </a:t>
            </a:r>
            <a:r>
              <a:rPr lang="sv-SE" dirty="0" smtClean="0"/>
              <a:t>uppbyggnad – </a:t>
            </a:r>
            <a:r>
              <a:rPr lang="sv-SE" dirty="0"/>
              <a:t>Datalagring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B42EF7-4E00-47E5-BD04-2784F5E2F88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58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XML – Blankettdata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Lagrar det som skrivs i fälten i blanketten.</a:t>
            </a:r>
          </a:p>
          <a:p>
            <a:r>
              <a:rPr lang="sv-SE" dirty="0" smtClean="0"/>
              <a:t>Varje fält i blanketten behöver en egen plats i XML-filen.</a:t>
            </a:r>
          </a:p>
          <a:p>
            <a:r>
              <a:rPr lang="sv-SE" dirty="0" smtClean="0"/>
              <a:t>Är flera fält kopplade till samma värde kommer båda uppdateras när värdet ändras.</a:t>
            </a:r>
          </a:p>
          <a:p>
            <a:r>
              <a:rPr lang="sv-SE" dirty="0" smtClean="0"/>
              <a:t>Vilken plats i XML-filen som ett värde från ett fält i blanketten hamnar styrs av en adressering i XAML-filen, en s.k. </a:t>
            </a:r>
            <a:r>
              <a:rPr lang="sv-SE" dirty="0" err="1" smtClean="0"/>
              <a:t>xPath</a:t>
            </a:r>
            <a:r>
              <a:rPr lang="sv-SE" dirty="0" smtClean="0"/>
              <a:t>.</a:t>
            </a:r>
            <a:endParaRPr lang="sv-S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sv-SE" dirty="0"/>
              <a:t>Blanketternas </a:t>
            </a:r>
            <a:r>
              <a:rPr lang="sv-SE" dirty="0" smtClean="0"/>
              <a:t>uppbyggnad – Datalagring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B42EF7-4E00-47E5-BD04-2784F5E2F889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12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XAML - Layout</a:t>
            </a:r>
            <a:endParaRPr lang="sv-SE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XAML är det format av layout som används i nyare Windows-program.</a:t>
            </a:r>
          </a:p>
          <a:p>
            <a:r>
              <a:rPr lang="sv-SE" dirty="0" smtClean="0"/>
              <a:t>Kan jämföras med t.ex. HTML för en webbsida.</a:t>
            </a:r>
          </a:p>
          <a:p>
            <a:r>
              <a:rPr lang="sv-SE" dirty="0" smtClean="0"/>
              <a:t>Innehåller all layout i blanketten, inklusive informationssidor.</a:t>
            </a:r>
          </a:p>
          <a:p>
            <a:r>
              <a:rPr lang="sv-SE" dirty="0" smtClean="0"/>
              <a:t>Innehåller alla fält i blanketten.</a:t>
            </a:r>
          </a:p>
          <a:p>
            <a:r>
              <a:rPr lang="sv-SE" dirty="0" smtClean="0"/>
              <a:t>Koppling mellan fält och XML-fil för att lagra värdena i databasen.</a:t>
            </a:r>
          </a:p>
          <a:p>
            <a:r>
              <a:rPr lang="sv-SE" dirty="0" smtClean="0"/>
              <a:t>Stödjer stilformatering, samt viss grafisk logik och animation.</a:t>
            </a:r>
          </a:p>
          <a:p>
            <a:r>
              <a:rPr lang="sv-SE" dirty="0" smtClean="0"/>
              <a:t>Konfiguration av specialfunktioner för t.ex. validering, utskrift, signering, skickning osv.</a:t>
            </a:r>
          </a:p>
          <a:p>
            <a:r>
              <a:rPr lang="sv-SE" dirty="0" smtClean="0"/>
              <a:t>Navigationsträdet för blanketten.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sv-SE" dirty="0"/>
              <a:t>Blanketternas </a:t>
            </a:r>
            <a:r>
              <a:rPr lang="sv-SE" dirty="0" smtClean="0"/>
              <a:t>uppbyggnad – Layout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B42EF7-4E00-47E5-BD04-2784F5E2F889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234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EBIM – Förifyllnad</a:t>
            </a:r>
            <a:endParaRPr lang="sv-S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Styr vilka värden från t.ex. Journalsystemet som ska </a:t>
            </a:r>
            <a:r>
              <a:rPr lang="sv-SE" dirty="0" err="1" smtClean="0"/>
              <a:t>förifyllas</a:t>
            </a:r>
            <a:r>
              <a:rPr lang="sv-SE" dirty="0" smtClean="0"/>
              <a:t> i vilket fält.</a:t>
            </a:r>
          </a:p>
          <a:p>
            <a:r>
              <a:rPr lang="sv-SE" dirty="0" smtClean="0"/>
              <a:t>Är en </a:t>
            </a:r>
            <a:r>
              <a:rPr lang="sv-SE" dirty="0" smtClean="0"/>
              <a:t>av de </a:t>
            </a:r>
            <a:r>
              <a:rPr lang="sv-SE" dirty="0" smtClean="0"/>
              <a:t>valfria tilläggsfilerna som kan användas för en blankett.</a:t>
            </a:r>
          </a:p>
          <a:p>
            <a:r>
              <a:rPr lang="sv-SE" dirty="0" smtClean="0"/>
              <a:t>Är en </a:t>
            </a:r>
            <a:r>
              <a:rPr lang="sv-SE" dirty="0" smtClean="0"/>
              <a:t>XML-fil</a:t>
            </a:r>
            <a:r>
              <a:rPr lang="sv-SE" dirty="0" smtClean="0"/>
              <a:t>.</a:t>
            </a:r>
            <a:endParaRPr lang="sv-S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sv-SE" dirty="0"/>
              <a:t>Blanketternas </a:t>
            </a:r>
            <a:r>
              <a:rPr lang="sv-SE" dirty="0" smtClean="0"/>
              <a:t>uppbyggnad – Förifyllnad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B42EF7-4E00-47E5-BD04-2784F5E2F889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978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qua">
  <a:themeElements>
    <a:clrScheme name="EDB PowerPoint PPT NY">
      <a:dk1>
        <a:srgbClr val="063954"/>
      </a:dk1>
      <a:lt1>
        <a:srgbClr val="FFFFFF"/>
      </a:lt1>
      <a:dk2>
        <a:srgbClr val="063954"/>
      </a:dk2>
      <a:lt2>
        <a:srgbClr val="EEEDEB"/>
      </a:lt2>
      <a:accent1>
        <a:srgbClr val="00ADD3"/>
      </a:accent1>
      <a:accent2>
        <a:srgbClr val="ACE0ED"/>
      </a:accent2>
      <a:accent3>
        <a:srgbClr val="DBD9D8"/>
      </a:accent3>
      <a:accent4>
        <a:srgbClr val="91C349"/>
      </a:accent4>
      <a:accent5>
        <a:srgbClr val="918A86"/>
      </a:accent5>
      <a:accent6>
        <a:srgbClr val="704D8C"/>
      </a:accent6>
      <a:hlink>
        <a:srgbClr val="00ADD3"/>
      </a:hlink>
      <a:folHlink>
        <a:srgbClr val="ACE0ED"/>
      </a:folHlink>
    </a:clrScheme>
    <a:fontScheme name="EDB ErgoGrou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accent5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Graphics">
  <a:themeElements>
    <a:clrScheme name="EDB PowerPoint PPT NY">
      <a:dk1>
        <a:srgbClr val="063954"/>
      </a:dk1>
      <a:lt1>
        <a:srgbClr val="FFFFFF"/>
      </a:lt1>
      <a:dk2>
        <a:srgbClr val="063954"/>
      </a:dk2>
      <a:lt2>
        <a:srgbClr val="EEEDEB"/>
      </a:lt2>
      <a:accent1>
        <a:srgbClr val="00ADD3"/>
      </a:accent1>
      <a:accent2>
        <a:srgbClr val="ACE0ED"/>
      </a:accent2>
      <a:accent3>
        <a:srgbClr val="DBD9D8"/>
      </a:accent3>
      <a:accent4>
        <a:srgbClr val="91C349"/>
      </a:accent4>
      <a:accent5>
        <a:srgbClr val="918A86"/>
      </a:accent5>
      <a:accent6>
        <a:srgbClr val="704D8C"/>
      </a:accent6>
      <a:hlink>
        <a:srgbClr val="00ADD3"/>
      </a:hlink>
      <a:folHlink>
        <a:srgbClr val="ACE0ED"/>
      </a:folHlink>
    </a:clrScheme>
    <a:fontScheme name="EDB ErgoGrou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accent5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Chapter">
  <a:themeElements>
    <a:clrScheme name="EDB PowerPoint PPT NY">
      <a:dk1>
        <a:srgbClr val="063954"/>
      </a:dk1>
      <a:lt1>
        <a:srgbClr val="FFFFFF"/>
      </a:lt1>
      <a:dk2>
        <a:srgbClr val="063954"/>
      </a:dk2>
      <a:lt2>
        <a:srgbClr val="EEEDEB"/>
      </a:lt2>
      <a:accent1>
        <a:srgbClr val="00ADD3"/>
      </a:accent1>
      <a:accent2>
        <a:srgbClr val="ACE0ED"/>
      </a:accent2>
      <a:accent3>
        <a:srgbClr val="DBD9D8"/>
      </a:accent3>
      <a:accent4>
        <a:srgbClr val="91C349"/>
      </a:accent4>
      <a:accent5>
        <a:srgbClr val="918A86"/>
      </a:accent5>
      <a:accent6>
        <a:srgbClr val="704D8C"/>
      </a:accent6>
      <a:hlink>
        <a:srgbClr val="00ADD3"/>
      </a:hlink>
      <a:folHlink>
        <a:srgbClr val="ACE0ED"/>
      </a:folHlink>
    </a:clrScheme>
    <a:fontScheme name="EDB ErgoGrou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accent5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Reporting">
  <a:themeElements>
    <a:clrScheme name="EDB PowerPoint PPT NY">
      <a:dk1>
        <a:srgbClr val="063954"/>
      </a:dk1>
      <a:lt1>
        <a:srgbClr val="FFFFFF"/>
      </a:lt1>
      <a:dk2>
        <a:srgbClr val="063954"/>
      </a:dk2>
      <a:lt2>
        <a:srgbClr val="EEEDEB"/>
      </a:lt2>
      <a:accent1>
        <a:srgbClr val="00ADD3"/>
      </a:accent1>
      <a:accent2>
        <a:srgbClr val="ACE0ED"/>
      </a:accent2>
      <a:accent3>
        <a:srgbClr val="DBD9D8"/>
      </a:accent3>
      <a:accent4>
        <a:srgbClr val="91C349"/>
      </a:accent4>
      <a:accent5>
        <a:srgbClr val="918A86"/>
      </a:accent5>
      <a:accent6>
        <a:srgbClr val="704D8C"/>
      </a:accent6>
      <a:hlink>
        <a:srgbClr val="00ADD3"/>
      </a:hlink>
      <a:folHlink>
        <a:srgbClr val="ACE0ED"/>
      </a:folHlink>
    </a:clrScheme>
    <a:fontScheme name="EDB ErgoGrou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accent5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Start and end">
  <a:themeElements>
    <a:clrScheme name="EDB PowerPoint PPT NY">
      <a:dk1>
        <a:srgbClr val="063954"/>
      </a:dk1>
      <a:lt1>
        <a:srgbClr val="FFFFFF"/>
      </a:lt1>
      <a:dk2>
        <a:srgbClr val="063954"/>
      </a:dk2>
      <a:lt2>
        <a:srgbClr val="EEEDEB"/>
      </a:lt2>
      <a:accent1>
        <a:srgbClr val="00ADD3"/>
      </a:accent1>
      <a:accent2>
        <a:srgbClr val="ACE0ED"/>
      </a:accent2>
      <a:accent3>
        <a:srgbClr val="DBD9D8"/>
      </a:accent3>
      <a:accent4>
        <a:srgbClr val="91C349"/>
      </a:accent4>
      <a:accent5>
        <a:srgbClr val="918A86"/>
      </a:accent5>
      <a:accent6>
        <a:srgbClr val="704D8C"/>
      </a:accent6>
      <a:hlink>
        <a:srgbClr val="00ADD3"/>
      </a:hlink>
      <a:folHlink>
        <a:srgbClr val="ACE0ED"/>
      </a:folHlink>
    </a:clrScheme>
    <a:fontScheme name="EDB ErgoGrou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accent5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4de323e-8f65-4534-a383-76d636feda07">
      <Value>854</Value>
      <Value>33</Value>
    </TaxCatchAll>
    <HiddenStaffServicesTAX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Mallar</TermName>
          <TermId xmlns="http://schemas.microsoft.com/office/infopath/2007/PartnerControls">cba857ae-e060-4851-b50b-3b1c5fb8f36a</TermId>
        </TermInfo>
      </Terms>
    </HiddenStaffServicesTAX>
    <HiddenCountries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Sweden</TermName>
          <TermId xmlns="http://schemas.microsoft.com/office/infopath/2007/PartnerControls">70e5954d-4a7e-4eb0-8c69-198cb8498018</TermId>
        </TermInfo>
      </Terms>
    </HiddenCountrie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Employee Services Documents" ma:contentTypeID="0x0101005DC3822FF5274FCC8145085AF3BF901E0014E735F70C65B84C8FA4B0A1CC3B957B" ma:contentTypeVersion="1" ma:contentTypeDescription="Employee Services Documents Content Type" ma:contentTypeScope="" ma:versionID="a74081bc8e41a5f35c09d90a59604084">
  <xsd:schema xmlns:xsd="http://www.w3.org/2001/XMLSchema" xmlns:xs="http://www.w3.org/2001/XMLSchema" xmlns:p="http://schemas.microsoft.com/office/2006/metadata/properties" xmlns:ns1="http://schemas.microsoft.com/sharepoint/v3" xmlns:ns3="84de323e-8f65-4534-a383-76d636feda07" targetNamespace="http://schemas.microsoft.com/office/2006/metadata/properties" ma:root="true" ma:fieldsID="93618db5f8a4acf08f9ead28cd6c9306" ns1:_="" ns3:_="">
    <xsd:import namespace="http://schemas.microsoft.com/sharepoint/v3"/>
    <xsd:import namespace="84de323e-8f65-4534-a383-76d636feda07"/>
    <xsd:element name="properties">
      <xsd:complexType>
        <xsd:sequence>
          <xsd:element name="documentManagement">
            <xsd:complexType>
              <xsd:all>
                <xsd:element ref="ns1:HiddenCountries" minOccurs="0"/>
                <xsd:element ref="ns1:HiddenStaffServicesTAX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HiddenCountries" ma:index="9" ma:taxonomy="true" ma:internalName="HiddenCountries" ma:taxonomyFieldName="Countries" ma:displayName="Countries" ma:fieldId="{92658e93-7857-4774-8beb-fef07a78f2b8}" ma:sspId="667037ba-c23e-4bcd-aa13-7d2b8ddc1b05" ma:termSetId="ad5c7dcf-a6c2-4892-9d85-0562c77c26fa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iddenStaffServicesTAX" ma:index="11" ma:taxonomy="true" ma:internalName="HiddenStaffServicesTAX" ma:taxonomyFieldName="StaffServices" ma:displayName="Tags" ma:fieldId="{930f611d-da9b-4436-a1a5-00e556add58d}" ma:sspId="667037ba-c23e-4bcd-aa13-7d2b8ddc1b05" ma:termSetId="a9a5817b-6c59-4c44-b9f2-ed8a69f8d991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de323e-8f65-4534-a383-76d636feda07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description="" ma:hidden="true" ma:list="{b49b17fb-1922-4228-a418-9442504803ea}" ma:internalName="TaxCatchAll" ma:showField="CatchAllData" ma:web="84de323e-8f65-4534-a383-76d636feda0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4042AA-5D9F-40F7-B6F3-B648C6C93AF3}">
  <ds:schemaRefs>
    <ds:schemaRef ds:uri="http://schemas.microsoft.com/office/2006/documentManagement/types"/>
    <ds:schemaRef ds:uri="http://purl.org/dc/terms/"/>
    <ds:schemaRef ds:uri="http://www.w3.org/XML/1998/namespace"/>
    <ds:schemaRef ds:uri="http://purl.org/dc/elements/1.1/"/>
    <ds:schemaRef ds:uri="84de323e-8f65-4534-a383-76d636feda07"/>
    <ds:schemaRef ds:uri="http://schemas.microsoft.com/sharepoint/v3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CB8D20B-49CB-468A-949D-9E901A9583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4de323e-8f65-4534-a383-76d636feda0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06C84AE-5CC4-447F-935E-43DC24BDC19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 POINT_EVRY_template_normal</Template>
  <TotalTime>4205</TotalTime>
  <Words>1520</Words>
  <Application>Microsoft Office PowerPoint</Application>
  <PresentationFormat>On-screen Show (4:3)</PresentationFormat>
  <Paragraphs>224</Paragraphs>
  <Slides>34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Arial</vt:lpstr>
      <vt:lpstr>Arial Narrow</vt:lpstr>
      <vt:lpstr>Calibri</vt:lpstr>
      <vt:lpstr>Courier New</vt:lpstr>
      <vt:lpstr>Georgia</vt:lpstr>
      <vt:lpstr>Aqua</vt:lpstr>
      <vt:lpstr>Graphics</vt:lpstr>
      <vt:lpstr>Chapter</vt:lpstr>
      <vt:lpstr>Reporting</vt:lpstr>
      <vt:lpstr>Start and end</vt:lpstr>
      <vt:lpstr>Visio.Drawing.11</vt:lpstr>
      <vt:lpstr>Ubtildning i Blankettproduktion</vt:lpstr>
      <vt:lpstr>Detta ingår i steg 2</vt:lpstr>
      <vt:lpstr>Rutin för produktion</vt:lpstr>
      <vt:lpstr>Produktionsflöde</vt:lpstr>
      <vt:lpstr>Blanketternas uppbyggnad</vt:lpstr>
      <vt:lpstr>XSD – Schema</vt:lpstr>
      <vt:lpstr>XML – Blankettdata</vt:lpstr>
      <vt:lpstr>XAML - Layout</vt:lpstr>
      <vt:lpstr>EBIM – Förifyllnad</vt:lpstr>
      <vt:lpstr>Layout</vt:lpstr>
      <vt:lpstr>Skapa layout från digitalt original</vt:lpstr>
      <vt:lpstr>Skapa layout från grunden i XAML</vt:lpstr>
      <vt:lpstr>Vektor och raster</vt:lpstr>
      <vt:lpstr>Vektor och raster</vt:lpstr>
      <vt:lpstr>Använda Visual Studio 2013</vt:lpstr>
      <vt:lpstr>Solution Explorer – Blankettfiler</vt:lpstr>
      <vt:lpstr>Design – Förhandsvisning</vt:lpstr>
      <vt:lpstr>Toolbox – Import</vt:lpstr>
      <vt:lpstr>Toolbox - Fältmallar</vt:lpstr>
      <vt:lpstr>Error List – XAML validering</vt:lpstr>
      <vt:lpstr>Blankettproduktion</vt:lpstr>
      <vt:lpstr>Blankettproduktion</vt:lpstr>
      <vt:lpstr>Skapa ny blankett</vt:lpstr>
      <vt:lpstr>Importera Layout</vt:lpstr>
      <vt:lpstr>Blankettproduktion – Fälttyper</vt:lpstr>
      <vt:lpstr>Generella fältattribut</vt:lpstr>
      <vt:lpstr>Textbox</vt:lpstr>
      <vt:lpstr>Textblock</vt:lpstr>
      <vt:lpstr>Kryssrutor – Enval</vt:lpstr>
      <vt:lpstr>Kryssrutor – Flerval</vt:lpstr>
      <vt:lpstr>Kryssrutor – Flerval</vt:lpstr>
      <vt:lpstr>Träd</vt:lpstr>
      <vt:lpstr>Publicering av blankett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Bunnstad</dc:creator>
  <cp:lastModifiedBy>Erik Bunnstad</cp:lastModifiedBy>
  <cp:revision>125</cp:revision>
  <dcterms:created xsi:type="dcterms:W3CDTF">2014-09-11T16:09:38Z</dcterms:created>
  <dcterms:modified xsi:type="dcterms:W3CDTF">2015-10-15T12:03:35Z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0x0101005DC3822FF5274FCC8145085AF3BF901E0014E735F70C65B84C8FA4B0A1CC3B957B</vt:lpwstr>
  </property>
  <property fmtid="{D5CDD505-2E9C-101B-9397-08002B2CF9AE}" pid="3" name="Countries">
    <vt:lpwstr>33;#Sweden|70e5954d-4a7e-4eb0-8c69-198cb8498018</vt:lpwstr>
  </property>
  <property fmtid="{D5CDD505-2E9C-101B-9397-08002B2CF9AE}" pid="4" name="StaffServices">
    <vt:lpwstr>854;#Mallar|cba857ae-e060-4851-b50b-3b1c5fb8f36a</vt:lpwstr>
  </property>
</Properties>
</file>