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4" r:id="rId2"/>
    <p:sldId id="256" r:id="rId3"/>
    <p:sldId id="267" r:id="rId4"/>
    <p:sldId id="268" r:id="rId5"/>
    <p:sldId id="269" r:id="rId6"/>
    <p:sldId id="296" r:id="rId7"/>
    <p:sldId id="300" r:id="rId8"/>
    <p:sldId id="281" r:id="rId9"/>
    <p:sldId id="297" r:id="rId10"/>
    <p:sldId id="270" r:id="rId11"/>
    <p:sldId id="298" r:id="rId12"/>
    <p:sldId id="301" r:id="rId13"/>
    <p:sldId id="285" r:id="rId14"/>
    <p:sldId id="286" r:id="rId15"/>
    <p:sldId id="271" r:id="rId16"/>
    <p:sldId id="287" r:id="rId17"/>
    <p:sldId id="288" r:id="rId18"/>
    <p:sldId id="272" r:id="rId19"/>
    <p:sldId id="289" r:id="rId20"/>
    <p:sldId id="295" r:id="rId21"/>
    <p:sldId id="299" r:id="rId22"/>
    <p:sldId id="274" r:id="rId23"/>
    <p:sldId id="290" r:id="rId24"/>
    <p:sldId id="291" r:id="rId25"/>
    <p:sldId id="275" r:id="rId26"/>
    <p:sldId id="292" r:id="rId27"/>
    <p:sldId id="276" r:id="rId28"/>
    <p:sldId id="293" r:id="rId29"/>
    <p:sldId id="277" r:id="rId30"/>
    <p:sldId id="294" r:id="rId31"/>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380" y="72"/>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239770-FD6B-40EA-8C43-792E90BB05AF}" type="datetimeFigureOut">
              <a:rPr lang="en-AU" smtClean="0"/>
              <a:pPr/>
              <a:t>20/04/2018</a:t>
            </a:fld>
            <a:endParaRPr lang="en-AU"/>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5D12EF-2388-409E-B87E-C0A45436E072}" type="slidenum">
              <a:rPr lang="en-AU" smtClean="0"/>
              <a:pPr/>
              <a:t>‹#›</a:t>
            </a:fld>
            <a:endParaRPr lang="en-AU"/>
          </a:p>
        </p:txBody>
      </p:sp>
    </p:spTree>
    <p:extLst>
      <p:ext uri="{BB962C8B-B14F-4D97-AF65-F5344CB8AC3E}">
        <p14:creationId xmlns:p14="http://schemas.microsoft.com/office/powerpoint/2010/main" val="1407043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20/04/2018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20/04/2018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20/04/2018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585DAA5-6BE2-467A-90B2-00E985D86198}" type="datetimeFigureOut">
              <a:rPr lang="en-AU" smtClean="0"/>
              <a:pPr/>
              <a:t>20/04/2018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85DAA5-6BE2-467A-90B2-00E985D86198}" type="datetimeFigureOut">
              <a:rPr lang="en-AU" smtClean="0"/>
              <a:pPr/>
              <a:t>20/04/2018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1585DAA5-6BE2-467A-90B2-00E985D86198}" type="datetimeFigureOut">
              <a:rPr lang="en-AU" smtClean="0"/>
              <a:pPr/>
              <a:t>20/04/2018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1585DAA5-6BE2-467A-90B2-00E985D86198}" type="datetimeFigureOut">
              <a:rPr lang="en-AU" smtClean="0"/>
              <a:pPr/>
              <a:t>20/04/2018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1585DAA5-6BE2-467A-90B2-00E985D86198}" type="datetimeFigureOut">
              <a:rPr lang="en-AU" smtClean="0"/>
              <a:pPr/>
              <a:t>20/04/2018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5DAA5-6BE2-467A-90B2-00E985D86198}" type="datetimeFigureOut">
              <a:rPr lang="en-AU" smtClean="0"/>
              <a:pPr/>
              <a:t>20/04/2018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20/04/2018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85DAA5-6BE2-467A-90B2-00E985D86198}" type="datetimeFigureOut">
              <a:rPr lang="en-AU" smtClean="0"/>
              <a:pPr/>
              <a:t>20/04/2018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BD7F285-2D84-48C6-B42A-2EA5AB04CBF1}"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5DAA5-6BE2-467A-90B2-00E985D86198}" type="datetimeFigureOut">
              <a:rPr lang="en-AU" smtClean="0"/>
              <a:pPr/>
              <a:t>20/04/2018</a:t>
            </a:fld>
            <a:endParaRPr lang="en-AU"/>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D7F285-2D84-48C6-B42A-2EA5AB04CBF1}"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75769"/>
            <a:ext cx="9906000" cy="1470025"/>
          </a:xfrm>
        </p:spPr>
        <p:txBody>
          <a:bodyPr>
            <a:normAutofit/>
          </a:bodyPr>
          <a:lstStyle/>
          <a:p>
            <a:r>
              <a:rPr lang="en-AU" sz="4800" dirty="0" smtClean="0"/>
              <a:t>User Stories</a:t>
            </a:r>
            <a:endParaRPr lang="en-AU" sz="4800" dirty="0"/>
          </a:p>
        </p:txBody>
      </p:sp>
      <p:sp>
        <p:nvSpPr>
          <p:cNvPr id="3" name="Subtitle 2"/>
          <p:cNvSpPr>
            <a:spLocks noGrp="1"/>
          </p:cNvSpPr>
          <p:nvPr>
            <p:ph type="subTitle" idx="1"/>
          </p:nvPr>
        </p:nvSpPr>
        <p:spPr>
          <a:xfrm>
            <a:off x="0" y="3924558"/>
            <a:ext cx="9906000" cy="1864696"/>
          </a:xfrm>
        </p:spPr>
        <p:txBody>
          <a:bodyPr>
            <a:noAutofit/>
          </a:bodyPr>
          <a:lstStyle/>
          <a:p>
            <a:pPr>
              <a:spcBef>
                <a:spcPts val="0"/>
              </a:spcBef>
            </a:pPr>
            <a:r>
              <a:rPr lang="en-AU" sz="2000" dirty="0" smtClean="0"/>
              <a:t>N8817596 </a:t>
            </a:r>
            <a:r>
              <a:rPr lang="en-AU" sz="2000" i="1" dirty="0" smtClean="0"/>
              <a:t>Ranne Sanderin</a:t>
            </a:r>
            <a:endParaRPr lang="en-AU" sz="2000" dirty="0" smtClean="0"/>
          </a:p>
          <a:p>
            <a:pPr>
              <a:spcBef>
                <a:spcPts val="0"/>
              </a:spcBef>
            </a:pPr>
            <a:r>
              <a:rPr lang="en-AU" sz="2000" dirty="0" smtClean="0"/>
              <a:t>N9471201 </a:t>
            </a:r>
            <a:r>
              <a:rPr lang="en-AU" sz="2000" i="1" dirty="0" smtClean="0"/>
              <a:t>Veronika Strela</a:t>
            </a:r>
            <a:endParaRPr lang="en-AU" sz="2000" dirty="0" smtClean="0"/>
          </a:p>
          <a:p>
            <a:pPr>
              <a:spcBef>
                <a:spcPts val="0"/>
              </a:spcBef>
            </a:pPr>
            <a:r>
              <a:rPr lang="en-AU" sz="2000" dirty="0" smtClean="0"/>
              <a:t>N9499148 </a:t>
            </a:r>
            <a:r>
              <a:rPr lang="en-AU" sz="2000" i="1" dirty="0" smtClean="0"/>
              <a:t>Kenny Williamson</a:t>
            </a:r>
            <a:endParaRPr lang="en-AU" sz="2000" dirty="0" smtClean="0"/>
          </a:p>
          <a:p>
            <a:pPr>
              <a:spcBef>
                <a:spcPts val="0"/>
              </a:spcBef>
            </a:pPr>
            <a:r>
              <a:rPr lang="en-AU" sz="2000" dirty="0" smtClean="0"/>
              <a:t>N7458258 </a:t>
            </a:r>
            <a:r>
              <a:rPr lang="en-AU" sz="2000" i="1" dirty="0" smtClean="0"/>
              <a:t>Issey Jordan</a:t>
            </a:r>
            <a:endParaRPr lang="en-AU" sz="2000" dirty="0" smtClean="0"/>
          </a:p>
          <a:p>
            <a:pPr>
              <a:spcBef>
                <a:spcPts val="0"/>
              </a:spcBef>
            </a:pPr>
            <a:r>
              <a:rPr lang="en-AU" sz="2000" dirty="0" smtClean="0"/>
              <a:t>N9471600 </a:t>
            </a:r>
            <a:r>
              <a:rPr lang="en-AU" sz="2000" i="1" dirty="0" smtClean="0"/>
              <a:t>Vikrant Harish</a:t>
            </a:r>
            <a:endParaRPr lang="en-AU" sz="2000" dirty="0" smtClean="0"/>
          </a:p>
        </p:txBody>
      </p:sp>
      <p:sp>
        <p:nvSpPr>
          <p:cNvPr id="4" name="Title 1"/>
          <p:cNvSpPr txBox="1">
            <a:spLocks/>
          </p:cNvSpPr>
          <p:nvPr/>
        </p:nvSpPr>
        <p:spPr>
          <a:xfrm>
            <a:off x="0" y="2857161"/>
            <a:ext cx="99060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AU" sz="3200" b="0" i="0" u="none" strike="noStrike" kern="1200" cap="none" spc="0" normalizeH="0" baseline="0" noProof="0" dirty="0" smtClean="0">
                <a:ln>
                  <a:noFill/>
                </a:ln>
                <a:solidFill>
                  <a:schemeClr val="tx1"/>
                </a:solidFill>
                <a:effectLst/>
                <a:uLnTx/>
                <a:uFillTx/>
                <a:latin typeface="+mj-lt"/>
                <a:ea typeface="+mj-ea"/>
                <a:cs typeface="+mj-cs"/>
              </a:rPr>
              <a:t>Team 3</a:t>
            </a:r>
            <a:endParaRPr kumimoji="0" lang="en-AU"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Subtitle 2"/>
          <p:cNvSpPr txBox="1">
            <a:spLocks/>
          </p:cNvSpPr>
          <p:nvPr/>
        </p:nvSpPr>
        <p:spPr>
          <a:xfrm>
            <a:off x="0" y="5889564"/>
            <a:ext cx="9906000" cy="617925"/>
          </a:xfrm>
          <a:prstGeom prst="rect">
            <a:avLst/>
          </a:prstGeom>
        </p:spPr>
        <p:txBody>
          <a:bodyPr vert="horz" lIns="91440" tIns="45720" rIns="91440" bIns="45720" rtlCol="0">
            <a:normAutofit fontScale="925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AU" sz="2000" b="0" i="0" u="none" strike="noStrike" kern="1200" cap="none" spc="0" normalizeH="0" baseline="0" noProof="0" dirty="0" smtClean="0">
                <a:ln>
                  <a:noFill/>
                </a:ln>
                <a:solidFill>
                  <a:schemeClr val="tx1">
                    <a:tint val="75000"/>
                  </a:schemeClr>
                </a:solidFill>
                <a:effectLst/>
                <a:uLnTx/>
                <a:uFillTx/>
                <a:latin typeface="+mn-lt"/>
                <a:ea typeface="+mn-ea"/>
                <a:cs typeface="+mn-cs"/>
              </a:rPr>
              <a:t>Tutor: Tara Capel</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AU" sz="2000" dirty="0" smtClean="0">
                <a:solidFill>
                  <a:schemeClr val="tx1">
                    <a:tint val="75000"/>
                  </a:schemeClr>
                </a:solidFill>
              </a:rPr>
              <a:t>Due: 21 March 2018</a:t>
            </a:r>
            <a:endParaRPr kumimoji="0" lang="en-AU" sz="20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Client Login Portal</a:t>
            </a:r>
            <a:endParaRPr lang="en-AU" sz="2800" dirty="0"/>
          </a:p>
        </p:txBody>
      </p:sp>
      <p:sp>
        <p:nvSpPr>
          <p:cNvPr id="7" name="Rectangle 6"/>
          <p:cNvSpPr/>
          <p:nvPr/>
        </p:nvSpPr>
        <p:spPr>
          <a:xfrm>
            <a:off x="39153" y="822470"/>
            <a:ext cx="9828000" cy="1202813"/>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existing student/parent I want a login page so that I can view/manage lessons, schedule/cancel lessons, manage lesson preferences, pay tuition fees, </a:t>
            </a:r>
            <a:r>
              <a:rPr lang="en-AU" sz="2400" dirty="0" smtClean="0">
                <a:solidFill>
                  <a:schemeClr val="tx1"/>
                </a:solidFill>
              </a:rPr>
              <a:t>submit feedback on teachers, and </a:t>
            </a:r>
            <a:r>
              <a:rPr lang="en-AU" sz="2400" dirty="0" smtClean="0">
                <a:solidFill>
                  <a:schemeClr val="tx1"/>
                </a:solidFill>
              </a:rPr>
              <a:t>update my personal details.</a:t>
            </a:r>
          </a:p>
        </p:txBody>
      </p:sp>
      <p:sp>
        <p:nvSpPr>
          <p:cNvPr id="8" name="Rectangle 7"/>
          <p:cNvSpPr/>
          <p:nvPr/>
        </p:nvSpPr>
        <p:spPr>
          <a:xfrm>
            <a:off x="39153" y="2100854"/>
            <a:ext cx="9828000" cy="464757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displays a form with labels, textboxes, and two buttons: “Submit” and “Reset”</a:t>
            </a:r>
          </a:p>
          <a:p>
            <a:pPr marL="179388" indent="-179388">
              <a:buFont typeface="Arial" pitchFamily="34" charset="0"/>
              <a:buChar char="•"/>
            </a:pPr>
            <a:r>
              <a:rPr lang="en-AU" sz="2000" dirty="0" smtClean="0">
                <a:solidFill>
                  <a:schemeClr val="tx1"/>
                </a:solidFill>
              </a:rPr>
              <a:t>Clicking on the “Reset” button clears all input fields</a:t>
            </a:r>
          </a:p>
          <a:p>
            <a:pPr marL="179388" indent="-179388">
              <a:buFont typeface="Arial" pitchFamily="34" charset="0"/>
              <a:buChar char="•"/>
            </a:pPr>
            <a:r>
              <a:rPr lang="en-AU" sz="2000" dirty="0" smtClean="0">
                <a:solidFill>
                  <a:schemeClr val="tx1"/>
                </a:solidFill>
              </a:rPr>
              <a:t>Clicking on the “Submit” button validates input fields and logs in user if input passes validation</a:t>
            </a:r>
          </a:p>
          <a:p>
            <a:pPr marL="179388" indent="-179388">
              <a:buFont typeface="Arial" pitchFamily="34" charset="0"/>
              <a:buChar char="•"/>
            </a:pPr>
            <a:r>
              <a:rPr lang="en-AU" sz="2000" dirty="0" smtClean="0">
                <a:solidFill>
                  <a:schemeClr val="tx1"/>
                </a:solidFill>
              </a:rPr>
              <a:t>Once logged in, page displays a side menu with menu items “Manage Lessons”, “Manage Preferences”, “Update details”, </a:t>
            </a:r>
            <a:r>
              <a:rPr lang="en-AU" sz="2000" dirty="0" smtClean="0">
                <a:solidFill>
                  <a:schemeClr val="tx1"/>
                </a:solidFill>
              </a:rPr>
              <a:t>“Pay </a:t>
            </a:r>
            <a:r>
              <a:rPr lang="en-AU" sz="2000" dirty="0" smtClean="0">
                <a:solidFill>
                  <a:schemeClr val="tx1"/>
                </a:solidFill>
              </a:rPr>
              <a:t>Tuition Fees</a:t>
            </a:r>
            <a:r>
              <a:rPr lang="en-AU" sz="2000" dirty="0" smtClean="0">
                <a:solidFill>
                  <a:schemeClr val="tx1"/>
                </a:solidFill>
              </a:rPr>
              <a:t>” and “Submit Feedback”</a:t>
            </a:r>
            <a:endParaRPr lang="en-AU" sz="2000" dirty="0" smtClean="0">
              <a:solidFill>
                <a:schemeClr val="tx1"/>
              </a:solidFill>
            </a:endParaRPr>
          </a:p>
          <a:p>
            <a:pPr marL="179388" indent="-179388">
              <a:buFont typeface="Arial" pitchFamily="34" charset="0"/>
              <a:buChar char="•"/>
            </a:pPr>
            <a:r>
              <a:rPr lang="en-AU" sz="2000" dirty="0" smtClean="0">
                <a:solidFill>
                  <a:schemeClr val="tx1"/>
                </a:solidFill>
              </a:rPr>
              <a:t>“Manage Lessons” page displays a table of lessons for current week with date of lesson, start time, end time, teacher name, lesson type, and lesson number for week</a:t>
            </a:r>
          </a:p>
          <a:p>
            <a:pPr marL="179388" indent="-179388">
              <a:buFont typeface="Arial" pitchFamily="34" charset="0"/>
              <a:buChar char="•"/>
            </a:pPr>
            <a:r>
              <a:rPr lang="en-AU" sz="2000" dirty="0" smtClean="0">
                <a:solidFill>
                  <a:schemeClr val="tx1"/>
                </a:solidFill>
              </a:rPr>
              <a:t>Table of lessons displays a “Delete” button in each record</a:t>
            </a:r>
          </a:p>
          <a:p>
            <a:pPr marL="179388" indent="-179388">
              <a:buFont typeface="Arial" pitchFamily="34" charset="0"/>
              <a:buChar char="•"/>
            </a:pPr>
            <a:r>
              <a:rPr lang="en-AU" sz="2000" dirty="0" smtClean="0">
                <a:solidFill>
                  <a:schemeClr val="tx1"/>
                </a:solidFill>
              </a:rPr>
              <a:t>Clicking on the “Delete” button removes the specific record from the database</a:t>
            </a:r>
          </a:p>
          <a:p>
            <a:pPr marL="179388" indent="-179388">
              <a:buFont typeface="Arial" pitchFamily="34" charset="0"/>
              <a:buChar char="•"/>
            </a:pPr>
            <a:r>
              <a:rPr lang="en-AU" sz="2000" dirty="0" smtClean="0">
                <a:solidFill>
                  <a:schemeClr val="tx1"/>
                </a:solidFill>
              </a:rPr>
              <a:t>“Manage Preferences” page displays a table of preferences with day, time, gender (of teacher), teacher name, and teacher’s language skills</a:t>
            </a:r>
          </a:p>
          <a:p>
            <a:pPr marL="179388" indent="-179388">
              <a:buFont typeface="Arial" pitchFamily="34" charset="0"/>
              <a:buChar char="•"/>
            </a:pPr>
            <a:r>
              <a:rPr lang="en-AU" sz="2000" dirty="0" smtClean="0">
                <a:solidFill>
                  <a:schemeClr val="tx1"/>
                </a:solidFill>
              </a:rPr>
              <a:t>Table of preferences displays an “Edit” and “Delete” button beside each record and an “Add” button below the last record</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Client Login Portal</a:t>
            </a:r>
            <a:endParaRPr lang="en-AU" sz="2800" dirty="0"/>
          </a:p>
        </p:txBody>
      </p:sp>
      <p:sp>
        <p:nvSpPr>
          <p:cNvPr id="8" name="Rectangle 7"/>
          <p:cNvSpPr/>
          <p:nvPr/>
        </p:nvSpPr>
        <p:spPr>
          <a:xfrm>
            <a:off x="39153" y="801044"/>
            <a:ext cx="9828000" cy="588692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179388" lvl="0" indent="-179388">
              <a:buFont typeface="Arial" pitchFamily="34" charset="0"/>
              <a:buChar char="•"/>
            </a:pPr>
            <a:r>
              <a:rPr lang="en-AU" sz="2000" dirty="0" smtClean="0">
                <a:solidFill>
                  <a:schemeClr val="tx1"/>
                </a:solidFill>
              </a:rPr>
              <a:t>“Update Details” page displays a list containing first name, last name, gender, DOB, address, email address, mobile number, Facebook ID (if provided), and parent/guardian details (first name, last name, email address, mobile number)</a:t>
            </a:r>
          </a:p>
          <a:p>
            <a:pPr marL="179388" indent="-179388">
              <a:buFont typeface="Arial" pitchFamily="34" charset="0"/>
              <a:buChar char="•"/>
            </a:pPr>
            <a:r>
              <a:rPr lang="en-AU" sz="2000" dirty="0" smtClean="0">
                <a:solidFill>
                  <a:schemeClr val="tx1"/>
                </a:solidFill>
              </a:rPr>
              <a:t>List of details displays an “Edit” and “Delete” button beside each record and an “Add” button below the last record for parent/guardians</a:t>
            </a:r>
          </a:p>
          <a:p>
            <a:pPr marL="179388" indent="-179388">
              <a:buFont typeface="Arial" pitchFamily="34" charset="0"/>
              <a:buChar char="•"/>
            </a:pPr>
            <a:r>
              <a:rPr lang="en-AU" sz="2000" dirty="0" smtClean="0">
                <a:solidFill>
                  <a:schemeClr val="tx1"/>
                </a:solidFill>
              </a:rPr>
              <a:t>Clicking on the “Add” button displays a small form with the corresponding fields to add a new record to the database</a:t>
            </a:r>
          </a:p>
          <a:p>
            <a:pPr marL="179388" indent="-179388">
              <a:buFont typeface="Arial" pitchFamily="34" charset="0"/>
              <a:buChar char="•"/>
            </a:pPr>
            <a:r>
              <a:rPr lang="en-AU" sz="2000" dirty="0" smtClean="0">
                <a:solidFill>
                  <a:schemeClr val="tx1"/>
                </a:solidFill>
              </a:rPr>
              <a:t>Clicking on the “Delete” button removes the specific record from the database</a:t>
            </a:r>
          </a:p>
          <a:p>
            <a:pPr marL="179388" indent="-179388">
              <a:buFont typeface="Arial" pitchFamily="34" charset="0"/>
              <a:buChar char="•"/>
            </a:pPr>
            <a:r>
              <a:rPr lang="en-AU" sz="2000" dirty="0" smtClean="0">
                <a:solidFill>
                  <a:schemeClr val="tx1"/>
                </a:solidFill>
              </a:rPr>
              <a:t>Clicking on the “Edit” button displays a small, pre-filled with corresponding field value form to edit the existing record in the database</a:t>
            </a:r>
          </a:p>
          <a:p>
            <a:pPr marL="179388" indent="-179388">
              <a:buFont typeface="Arial" pitchFamily="34" charset="0"/>
              <a:buChar char="•"/>
            </a:pPr>
            <a:r>
              <a:rPr lang="en-AU" sz="2000" dirty="0" smtClean="0">
                <a:solidFill>
                  <a:schemeClr val="tx1"/>
                </a:solidFill>
              </a:rPr>
              <a:t>“Pay Tuition Fees” page displays a table of lessons with date of lesson, start time, end time, teacher name, lesson type, and lesson cost</a:t>
            </a:r>
          </a:p>
          <a:p>
            <a:pPr marL="179388" indent="-179388">
              <a:buFont typeface="Arial" pitchFamily="34" charset="0"/>
              <a:buChar char="•"/>
            </a:pPr>
            <a:r>
              <a:rPr lang="en-AU" sz="2000" dirty="0" smtClean="0">
                <a:solidFill>
                  <a:schemeClr val="tx1"/>
                </a:solidFill>
              </a:rPr>
              <a:t>“Pay Tuition Fees” page displays check boxes at the start of each record</a:t>
            </a:r>
          </a:p>
          <a:p>
            <a:pPr marL="179388" indent="-179388">
              <a:buFont typeface="Arial" pitchFamily="34" charset="0"/>
              <a:buChar char="•"/>
            </a:pPr>
            <a:r>
              <a:rPr lang="en-AU" sz="2000" dirty="0" smtClean="0">
                <a:solidFill>
                  <a:schemeClr val="tx1"/>
                </a:solidFill>
              </a:rPr>
              <a:t>Table of lessons displays a “Pay Tuition Fees” button below the table</a:t>
            </a:r>
          </a:p>
          <a:p>
            <a:pPr marL="179388" indent="-179388">
              <a:buFont typeface="Arial" pitchFamily="34" charset="0"/>
              <a:buChar char="•"/>
            </a:pPr>
            <a:r>
              <a:rPr lang="en-AU" sz="2000" dirty="0" smtClean="0">
                <a:solidFill>
                  <a:schemeClr val="tx1"/>
                </a:solidFill>
              </a:rPr>
              <a:t>Clicking on the “Pay Tuition Fees” button displays the “Check Out” page to users</a:t>
            </a:r>
          </a:p>
          <a:p>
            <a:pPr marL="179388" indent="-179388">
              <a:buFont typeface="Arial" pitchFamily="34" charset="0"/>
              <a:buChar char="•"/>
            </a:pPr>
            <a:r>
              <a:rPr lang="en-AU" sz="2000" dirty="0" smtClean="0">
                <a:solidFill>
                  <a:schemeClr val="tx1"/>
                </a:solidFill>
              </a:rPr>
              <a:t>“Check Out” page displays selected lessons with a “Pay Now” and “Cancel” button</a:t>
            </a:r>
          </a:p>
          <a:p>
            <a:pPr marL="179388" indent="-179388">
              <a:buFont typeface="Arial" pitchFamily="34" charset="0"/>
              <a:buChar char="•"/>
            </a:pPr>
            <a:r>
              <a:rPr lang="en-AU" sz="2000" dirty="0" smtClean="0">
                <a:solidFill>
                  <a:schemeClr val="tx1"/>
                </a:solidFill>
              </a:rPr>
              <a:t>Clicking the “Pay Now” button directs the user to the “Payment” Page</a:t>
            </a:r>
          </a:p>
          <a:p>
            <a:pPr marL="179388" indent="-179388">
              <a:buFont typeface="Arial" pitchFamily="34" charset="0"/>
              <a:buChar char="•"/>
            </a:pPr>
            <a:r>
              <a:rPr lang="en-AU" sz="2000" dirty="0" smtClean="0">
                <a:solidFill>
                  <a:schemeClr val="tx1"/>
                </a:solidFill>
              </a:rPr>
              <a:t>Clicking the “Cancel” button cancels the tuition fee payment and takes the user back to the “Pay Tuition Fees” page</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Client Login Portal</a:t>
            </a:r>
            <a:endParaRPr lang="en-AU" sz="2800" dirty="0"/>
          </a:p>
        </p:txBody>
      </p:sp>
      <p:sp>
        <p:nvSpPr>
          <p:cNvPr id="8" name="Rectangle 7"/>
          <p:cNvSpPr/>
          <p:nvPr/>
        </p:nvSpPr>
        <p:spPr>
          <a:xfrm>
            <a:off x="39153" y="801044"/>
            <a:ext cx="9828000" cy="5886924"/>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179388" indent="-179388">
              <a:buFont typeface="Arial" pitchFamily="34" charset="0"/>
              <a:buChar char="•"/>
            </a:pPr>
            <a:r>
              <a:rPr lang="en-AU" sz="2000" dirty="0" smtClean="0">
                <a:solidFill>
                  <a:schemeClr val="tx1"/>
                </a:solidFill>
              </a:rPr>
              <a:t>“Submit Feedback” page displays </a:t>
            </a:r>
            <a:r>
              <a:rPr lang="en-AU" sz="2000" dirty="0">
                <a:solidFill>
                  <a:schemeClr val="tx1"/>
                </a:solidFill>
              </a:rPr>
              <a:t>a form with labels, textboxes, and two buttons: “Submit” and “Reset”</a:t>
            </a:r>
          </a:p>
          <a:p>
            <a:pPr marL="179388" indent="-179388">
              <a:buFont typeface="Arial" pitchFamily="34" charset="0"/>
              <a:buChar char="•"/>
            </a:pPr>
            <a:r>
              <a:rPr lang="en-AU" sz="2000" dirty="0">
                <a:solidFill>
                  <a:schemeClr val="tx1"/>
                </a:solidFill>
              </a:rPr>
              <a:t>Textboxes and labels ask for full name, </a:t>
            </a:r>
            <a:r>
              <a:rPr lang="en-AU" sz="2000" dirty="0" smtClean="0">
                <a:solidFill>
                  <a:schemeClr val="tx1"/>
                </a:solidFill>
              </a:rPr>
              <a:t>teacher name, and feedback </a:t>
            </a:r>
            <a:r>
              <a:rPr lang="en-AU" sz="2000" dirty="0">
                <a:solidFill>
                  <a:schemeClr val="tx1"/>
                </a:solidFill>
              </a:rPr>
              <a:t>content</a:t>
            </a:r>
          </a:p>
          <a:p>
            <a:pPr marL="179388" indent="-179388">
              <a:buFont typeface="Arial" pitchFamily="34" charset="0"/>
              <a:buChar char="•"/>
            </a:pPr>
            <a:r>
              <a:rPr lang="en-AU" sz="2000" dirty="0">
                <a:solidFill>
                  <a:schemeClr val="tx1"/>
                </a:solidFill>
              </a:rPr>
              <a:t>Clicking on the “Reset” button clears all input fields</a:t>
            </a:r>
          </a:p>
          <a:p>
            <a:pPr marL="179388" indent="-179388">
              <a:buFont typeface="Arial" pitchFamily="34" charset="0"/>
              <a:buChar char="•"/>
            </a:pPr>
            <a:r>
              <a:rPr lang="en-AU" sz="2000" dirty="0">
                <a:solidFill>
                  <a:schemeClr val="tx1"/>
                </a:solidFill>
              </a:rPr>
              <a:t>Clicking on the “Submit” button validates input fields, adds input to </a:t>
            </a:r>
            <a:r>
              <a:rPr lang="en-AU" sz="2000" dirty="0" smtClean="0">
                <a:solidFill>
                  <a:schemeClr val="tx1"/>
                </a:solidFill>
              </a:rPr>
              <a:t>database, and prepends input to the feedback list on the admin “Feedback” page</a:t>
            </a:r>
            <a:endParaRPr lang="en-AU" sz="2000" dirty="0">
              <a:solidFill>
                <a:schemeClr val="tx1"/>
              </a:solidFill>
            </a:endParaRPr>
          </a:p>
          <a:p>
            <a:pPr marL="179388" indent="-179388">
              <a:buFont typeface="Arial" pitchFamily="34" charset="0"/>
              <a:buChar char="•"/>
            </a:pPr>
            <a:r>
              <a:rPr lang="en-AU" sz="2000" dirty="0">
                <a:solidFill>
                  <a:schemeClr val="tx1"/>
                </a:solidFill>
              </a:rPr>
              <a:t>Website displays message </a:t>
            </a:r>
            <a:r>
              <a:rPr lang="en-AU" sz="2000" dirty="0" smtClean="0">
                <a:solidFill>
                  <a:schemeClr val="tx1"/>
                </a:solidFill>
              </a:rPr>
              <a:t>“Feedback </a:t>
            </a:r>
            <a:r>
              <a:rPr lang="en-AU" sz="2000" dirty="0">
                <a:solidFill>
                  <a:schemeClr val="tx1"/>
                </a:solidFill>
              </a:rPr>
              <a:t>submitted” with an “Ok” button</a:t>
            </a:r>
          </a:p>
          <a:p>
            <a:pPr marL="179388" indent="-179388">
              <a:buFont typeface="Arial" pitchFamily="34" charset="0"/>
              <a:buChar char="•"/>
            </a:pPr>
            <a:r>
              <a:rPr lang="en-AU" sz="2000" dirty="0">
                <a:solidFill>
                  <a:schemeClr val="tx1"/>
                </a:solidFill>
              </a:rPr>
              <a:t>Clicking the “Ok” button dismisses the message</a:t>
            </a:r>
          </a:p>
          <a:p>
            <a:pPr marL="179388" indent="-179388">
              <a:buFont typeface="Arial" pitchFamily="34" charset="0"/>
              <a:buChar char="•"/>
            </a:pPr>
            <a:r>
              <a:rPr lang="en-AU" sz="2000" dirty="0">
                <a:solidFill>
                  <a:schemeClr val="tx1"/>
                </a:solidFill>
              </a:rPr>
              <a:t>Website then displays </a:t>
            </a:r>
            <a:r>
              <a:rPr lang="en-AU" sz="2000" dirty="0" smtClean="0">
                <a:solidFill>
                  <a:schemeClr val="tx1"/>
                </a:solidFill>
              </a:rPr>
              <a:t>the “Submit Feedback” page with empty input fields</a:t>
            </a:r>
            <a:endParaRPr lang="en-AU" sz="2000" dirty="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Tree>
    <p:extLst>
      <p:ext uri="{BB962C8B-B14F-4D97-AF65-F5344CB8AC3E}">
        <p14:creationId xmlns:p14="http://schemas.microsoft.com/office/powerpoint/2010/main" val="1308372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Create Jobs Page</a:t>
            </a:r>
            <a:endParaRPr lang="en-AU" sz="2800" dirty="0"/>
          </a:p>
        </p:txBody>
      </p:sp>
      <p:sp>
        <p:nvSpPr>
          <p:cNvPr id="7" name="Rectangle 6"/>
          <p:cNvSpPr/>
          <p:nvPr/>
        </p:nvSpPr>
        <p:spPr>
          <a:xfrm>
            <a:off x="39153" y="822470"/>
            <a:ext cx="9828000" cy="1187699"/>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new teacher I want a jobs page so that I can apply to become a music teacher and complete any specific processes required in accordance with Pinelands Music School.</a:t>
            </a:r>
          </a:p>
          <a:p>
            <a:endParaRPr lang="en-AU" sz="2400" dirty="0" smtClean="0">
              <a:solidFill>
                <a:schemeClr val="tx1"/>
              </a:solidFill>
            </a:endParaRPr>
          </a:p>
        </p:txBody>
      </p:sp>
      <p:sp>
        <p:nvSpPr>
          <p:cNvPr id="8" name="Rectangle 7"/>
          <p:cNvSpPr/>
          <p:nvPr/>
        </p:nvSpPr>
        <p:spPr>
          <a:xfrm>
            <a:off x="39153" y="2085740"/>
            <a:ext cx="9828000" cy="365563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displays a form with labels, textboxes, and three buttons: “Submit”, “Upload File”, and “Reset”</a:t>
            </a:r>
          </a:p>
          <a:p>
            <a:pPr marL="179388" indent="-179388">
              <a:buFont typeface="Arial" pitchFamily="34" charset="0"/>
              <a:buChar char="•"/>
            </a:pPr>
            <a:r>
              <a:rPr lang="en-AU" sz="2000" dirty="0" smtClean="0">
                <a:solidFill>
                  <a:schemeClr val="tx1"/>
                </a:solidFill>
              </a:rPr>
              <a:t>Textboxes and labels ask for first name, last name, email address, and mobile number</a:t>
            </a:r>
          </a:p>
          <a:p>
            <a:pPr marL="179388" indent="-179388">
              <a:buFont typeface="Arial" pitchFamily="34" charset="0"/>
              <a:buChar char="•"/>
            </a:pPr>
            <a:r>
              <a:rPr lang="en-AU" sz="2000" dirty="0" smtClean="0">
                <a:solidFill>
                  <a:schemeClr val="tx1"/>
                </a:solidFill>
              </a:rPr>
              <a:t>Clicking on the “Upload File” button allows users to upload a file</a:t>
            </a:r>
          </a:p>
          <a:p>
            <a:pPr marL="179388" indent="-179388">
              <a:buFont typeface="Arial" pitchFamily="34" charset="0"/>
              <a:buChar char="•"/>
            </a:pPr>
            <a:r>
              <a:rPr lang="en-AU" sz="2000" dirty="0" smtClean="0">
                <a:solidFill>
                  <a:schemeClr val="tx1"/>
                </a:solidFill>
              </a:rPr>
              <a:t>Clicking on the “Reset” button clears all input fields</a:t>
            </a:r>
          </a:p>
          <a:p>
            <a:pPr marL="179388" indent="-179388">
              <a:buFont typeface="Arial" pitchFamily="34" charset="0"/>
              <a:buChar char="•"/>
            </a:pPr>
            <a:r>
              <a:rPr lang="en-AU" sz="2000" dirty="0" smtClean="0">
                <a:solidFill>
                  <a:schemeClr val="tx1"/>
                </a:solidFill>
              </a:rPr>
              <a:t>Clicking on the “Submit” button validates input fields, submits application via email to the business owner for consideration, and adds input to database</a:t>
            </a:r>
          </a:p>
          <a:p>
            <a:pPr marL="179388" indent="-179388">
              <a:buFont typeface="Arial" pitchFamily="34" charset="0"/>
              <a:buChar char="•"/>
            </a:pPr>
            <a:r>
              <a:rPr lang="en-AU" sz="2000" dirty="0" smtClean="0">
                <a:solidFill>
                  <a:schemeClr val="tx1"/>
                </a:solidFill>
              </a:rPr>
              <a:t>Website displays message “Application submitted” with an “Ok” button</a:t>
            </a:r>
          </a:p>
          <a:p>
            <a:pPr marL="179388" indent="-179388">
              <a:buFont typeface="Arial" pitchFamily="34" charset="0"/>
              <a:buChar char="•"/>
            </a:pPr>
            <a:r>
              <a:rPr lang="en-AU" sz="2000" dirty="0" smtClean="0">
                <a:solidFill>
                  <a:schemeClr val="tx1"/>
                </a:solidFill>
              </a:rPr>
              <a:t>Clicking the “Ok” button dismisses the message</a:t>
            </a:r>
          </a:p>
          <a:p>
            <a:pPr marL="179388" indent="-179388">
              <a:buFont typeface="Arial" pitchFamily="34" charset="0"/>
              <a:buChar char="•"/>
            </a:pPr>
            <a:r>
              <a:rPr lang="en-AU" sz="2000" dirty="0" smtClean="0">
                <a:solidFill>
                  <a:schemeClr val="tx1"/>
                </a:solidFill>
              </a:rPr>
              <a:t>Website then displays Welcome page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0361" y="5838090"/>
            <a:ext cx="9828000" cy="936875"/>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Files that teachers will upload are his/her/their current resume</a:t>
            </a:r>
            <a:endParaRPr lang="en-AU" sz="20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Create FAQ Page</a:t>
            </a:r>
            <a:endParaRPr lang="en-AU" sz="2800" dirty="0"/>
          </a:p>
        </p:txBody>
      </p:sp>
      <p:sp>
        <p:nvSpPr>
          <p:cNvPr id="7" name="Rectangle 6"/>
          <p:cNvSpPr/>
          <p:nvPr/>
        </p:nvSpPr>
        <p:spPr>
          <a:xfrm>
            <a:off x="39153" y="822470"/>
            <a:ext cx="9828000" cy="90053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existing/new student/parent I want a FAQ page so that I can find out all the details about Pinelands Music School.</a:t>
            </a:r>
          </a:p>
          <a:p>
            <a:r>
              <a:rPr lang="en-AU" sz="2400" dirty="0" smtClean="0">
                <a:solidFill>
                  <a:schemeClr val="tx1"/>
                </a:solidFill>
              </a:rPr>
              <a:t>  </a:t>
            </a:r>
          </a:p>
        </p:txBody>
      </p:sp>
      <p:sp>
        <p:nvSpPr>
          <p:cNvPr id="8" name="Rectangle 7"/>
          <p:cNvSpPr/>
          <p:nvPr/>
        </p:nvSpPr>
        <p:spPr>
          <a:xfrm>
            <a:off x="39153" y="1806129"/>
            <a:ext cx="9828000" cy="314940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displays a list of FAQs including “What is PMS’s lesson structure?”, “What learning outcomes can students receive from lessons?”, “What instruments are taught at PMS?”, “What days and hours can lessons be booked on?”, “How long can lessons go for?”, “How qualified are teachers?”, “Which teachers work at PMS?”, “What are PMS’s policies?”, and “Can I, a parent, accompany my child/children in his/her/their lesson?”</a:t>
            </a:r>
          </a:p>
          <a:p>
            <a:pPr marL="179388" indent="-179388">
              <a:buFont typeface="Arial" pitchFamily="34" charset="0"/>
              <a:buChar char="•"/>
            </a:pPr>
            <a:r>
              <a:rPr lang="en-AU" sz="2000" dirty="0" smtClean="0">
                <a:solidFill>
                  <a:schemeClr val="tx1"/>
                </a:solidFill>
              </a:rPr>
              <a:t>Question 1, 2, and 7 display their answers in tabular format</a:t>
            </a:r>
          </a:p>
          <a:p>
            <a:pPr marL="179388" indent="-179388">
              <a:buFont typeface="Arial" pitchFamily="34" charset="0"/>
              <a:buChar char="•"/>
            </a:pPr>
            <a:r>
              <a:rPr lang="en-AU" sz="2000" dirty="0" smtClean="0">
                <a:solidFill>
                  <a:schemeClr val="tx1"/>
                </a:solidFill>
              </a:rPr>
              <a:t>Question 3, 4, 5, and 8 display their answers in list format</a:t>
            </a:r>
          </a:p>
          <a:p>
            <a:pPr marL="179388" indent="-179388">
              <a:buFont typeface="Arial" pitchFamily="34" charset="0"/>
              <a:buChar char="•"/>
            </a:pPr>
            <a:r>
              <a:rPr lang="en-AU" sz="2000" dirty="0" smtClean="0">
                <a:solidFill>
                  <a:schemeClr val="tx1"/>
                </a:solidFill>
              </a:rPr>
              <a:t>Question 8 displays “Terms and Conditions” and “Privacy Policy” links</a:t>
            </a:r>
          </a:p>
          <a:p>
            <a:pPr marL="179388" indent="-179388">
              <a:buFont typeface="Arial" pitchFamily="34" charset="0"/>
              <a:buChar char="•"/>
            </a:pPr>
            <a:r>
              <a:rPr lang="en-AU" sz="2000" dirty="0" smtClean="0">
                <a:solidFill>
                  <a:schemeClr val="tx1"/>
                </a:solidFill>
              </a:rPr>
              <a:t>Clicking on links displays the related page containing the policy</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6</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Additional policies may be added with time</a:t>
            </a:r>
          </a:p>
          <a:p>
            <a:pPr marL="179388" indent="-179388">
              <a:buFont typeface="Arial" pitchFamily="34" charset="0"/>
              <a:buChar char="•"/>
            </a:pPr>
            <a:r>
              <a:rPr lang="en-AU" sz="2000" dirty="0" smtClean="0">
                <a:solidFill>
                  <a:schemeClr val="tx1"/>
                </a:solidFill>
              </a:rPr>
              <a:t>Policies will be either in PDF format and opened in a separate browser tab or have their own dedicated pages</a:t>
            </a:r>
          </a:p>
          <a:p>
            <a:pPr marL="179388" indent="-179388">
              <a:buFont typeface="Arial" pitchFamily="34" charset="0"/>
              <a:buChar char="•"/>
            </a:pPr>
            <a:r>
              <a:rPr lang="en-AU" sz="2000" dirty="0" smtClean="0">
                <a:solidFill>
                  <a:schemeClr val="tx1"/>
                </a:solidFill>
              </a:rPr>
              <a:t>Footer also contains links to each of Pinelands Music School’s (PMS’s) policy</a:t>
            </a:r>
            <a:endParaRPr lang="en-AU" sz="2000"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9</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Contact Us Page</a:t>
            </a:r>
            <a:endParaRPr lang="en-AU" sz="2800" dirty="0"/>
          </a:p>
        </p:txBody>
      </p:sp>
      <p:sp>
        <p:nvSpPr>
          <p:cNvPr id="7" name="Rectangle 6"/>
          <p:cNvSpPr/>
          <p:nvPr/>
        </p:nvSpPr>
        <p:spPr>
          <a:xfrm>
            <a:off x="39153" y="822470"/>
            <a:ext cx="9828000" cy="212477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a contact us page so that new teachers/students can find where they will be teaching/learning and visit me in person. </a:t>
            </a:r>
          </a:p>
        </p:txBody>
      </p:sp>
      <p:sp>
        <p:nvSpPr>
          <p:cNvPr id="8" name="Rectangle 7"/>
          <p:cNvSpPr/>
          <p:nvPr/>
        </p:nvSpPr>
        <p:spPr>
          <a:xfrm>
            <a:off x="78000" y="3007695"/>
            <a:ext cx="9828000" cy="204039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displays school owner’s email address, phone number, school’s address, and a map showing the school’s location</a:t>
            </a:r>
          </a:p>
          <a:p>
            <a:pPr marL="179388" indent="-179388">
              <a:buFont typeface="Arial" pitchFamily="34" charset="0"/>
              <a:buChar char="•"/>
            </a:pPr>
            <a:r>
              <a:rPr lang="en-AU" sz="2000" dirty="0" smtClean="0">
                <a:solidFill>
                  <a:schemeClr val="tx1"/>
                </a:solidFill>
              </a:rPr>
              <a:t>Map displays as a static image and not an API</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5</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9" name="Rectangle 8"/>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This page isn’t editable by the business owner unless they are logged in</a:t>
            </a:r>
          </a:p>
          <a:p>
            <a:pPr marL="179388" indent="-179388">
              <a:buFont typeface="Arial" pitchFamily="34" charset="0"/>
              <a:buChar char="•"/>
            </a:pPr>
            <a:r>
              <a:rPr lang="en-AU" sz="2000" dirty="0" smtClean="0">
                <a:solidFill>
                  <a:schemeClr val="tx1"/>
                </a:solidFill>
              </a:rPr>
              <a:t>Business owner doesn’t need to log in to see the “Contact Us” page</a:t>
            </a:r>
            <a:endParaRPr lang="en-AU" sz="20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10</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Instrument Hire Page</a:t>
            </a:r>
            <a:endParaRPr lang="en-AU" sz="2800" dirty="0"/>
          </a:p>
        </p:txBody>
      </p:sp>
      <p:sp>
        <p:nvSpPr>
          <p:cNvPr id="7" name="Rectangle 6"/>
          <p:cNvSpPr/>
          <p:nvPr/>
        </p:nvSpPr>
        <p:spPr>
          <a:xfrm>
            <a:off x="39153" y="678887"/>
            <a:ext cx="9828000" cy="118217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an existing/new student/parent I want an instrument hire page so that I can hire an instrument that’s required for my/my child’s lesson and that’s appropriate to my/my child’s needs and my finances/budget.</a:t>
            </a:r>
          </a:p>
        </p:txBody>
      </p:sp>
      <p:sp>
        <p:nvSpPr>
          <p:cNvPr id="8" name="Rectangle 7"/>
          <p:cNvSpPr/>
          <p:nvPr/>
        </p:nvSpPr>
        <p:spPr>
          <a:xfrm>
            <a:off x="39153" y="1909966"/>
            <a:ext cx="9828000" cy="368223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displays a table with list of instruments with type, condition, availability and price</a:t>
            </a:r>
          </a:p>
          <a:p>
            <a:pPr marL="179388" indent="-179388">
              <a:buFont typeface="Arial" pitchFamily="34" charset="0"/>
              <a:buChar char="•"/>
            </a:pPr>
            <a:r>
              <a:rPr lang="en-AU" sz="2000" dirty="0" smtClean="0">
                <a:solidFill>
                  <a:schemeClr val="tx1"/>
                </a:solidFill>
              </a:rPr>
              <a:t>Each row in table displays an instrument individually (1 instrument per row)</a:t>
            </a:r>
          </a:p>
          <a:p>
            <a:pPr marL="179388" indent="-179388">
              <a:buFont typeface="Arial" pitchFamily="34" charset="0"/>
              <a:buChar char="•"/>
            </a:pPr>
            <a:r>
              <a:rPr lang="en-AU" sz="2000" dirty="0" smtClean="0">
                <a:solidFill>
                  <a:schemeClr val="tx1"/>
                </a:solidFill>
              </a:rPr>
              <a:t>Page displays check boxes at the start of each record</a:t>
            </a:r>
          </a:p>
          <a:p>
            <a:pPr marL="179388" indent="-179388">
              <a:buFont typeface="Arial" pitchFamily="34" charset="0"/>
              <a:buChar char="•"/>
            </a:pPr>
            <a:r>
              <a:rPr lang="en-AU" sz="2000" dirty="0" smtClean="0">
                <a:solidFill>
                  <a:schemeClr val="tx1"/>
                </a:solidFill>
              </a:rPr>
              <a:t>Page displays a “Hire Selection” button below the table</a:t>
            </a:r>
          </a:p>
          <a:p>
            <a:pPr marL="179388" indent="-179388">
              <a:buFont typeface="Arial" pitchFamily="34" charset="0"/>
              <a:buChar char="•"/>
            </a:pPr>
            <a:r>
              <a:rPr lang="en-AU" sz="2000" dirty="0" smtClean="0">
                <a:solidFill>
                  <a:schemeClr val="tx1"/>
                </a:solidFill>
              </a:rPr>
              <a:t>Clicking the “Hire Selection” button sends a notification email to the business owner about the instrument hire request and displays the “Check Out” page to users</a:t>
            </a:r>
          </a:p>
          <a:p>
            <a:pPr marL="179388" indent="-179388">
              <a:buFont typeface="Arial" pitchFamily="34" charset="0"/>
              <a:buChar char="•"/>
            </a:pPr>
            <a:r>
              <a:rPr lang="en-AU" sz="2000" dirty="0" smtClean="0">
                <a:solidFill>
                  <a:schemeClr val="tx1"/>
                </a:solidFill>
              </a:rPr>
              <a:t>“Check Out” </a:t>
            </a:r>
            <a:r>
              <a:rPr lang="en-AU" sz="2000" dirty="0">
                <a:solidFill>
                  <a:schemeClr val="tx1"/>
                </a:solidFill>
              </a:rPr>
              <a:t>p</a:t>
            </a:r>
            <a:r>
              <a:rPr lang="en-AU" sz="2000" dirty="0" smtClean="0">
                <a:solidFill>
                  <a:schemeClr val="tx1"/>
                </a:solidFill>
              </a:rPr>
              <a:t>age displays selected instrument details with a “Pay Now” and “Cancel” button</a:t>
            </a:r>
            <a:endParaRPr lang="en-AU" sz="2000" dirty="0">
              <a:solidFill>
                <a:schemeClr val="tx1"/>
              </a:solidFill>
            </a:endParaRPr>
          </a:p>
          <a:p>
            <a:pPr marL="179388" indent="-179388">
              <a:buFont typeface="Arial" pitchFamily="34" charset="0"/>
              <a:buChar char="•"/>
            </a:pPr>
            <a:r>
              <a:rPr lang="en-AU" sz="2000" dirty="0">
                <a:solidFill>
                  <a:schemeClr val="tx1"/>
                </a:solidFill>
              </a:rPr>
              <a:t>Clicking the </a:t>
            </a:r>
            <a:r>
              <a:rPr lang="en-AU" sz="2000" dirty="0" smtClean="0">
                <a:solidFill>
                  <a:schemeClr val="tx1"/>
                </a:solidFill>
              </a:rPr>
              <a:t>“Pay Now” button directs the user to the “Payment” Page</a:t>
            </a:r>
          </a:p>
          <a:p>
            <a:pPr marL="179388" indent="-179388">
              <a:buFont typeface="Arial" pitchFamily="34" charset="0"/>
              <a:buChar char="•"/>
            </a:pPr>
            <a:r>
              <a:rPr lang="en-AU" sz="2000" dirty="0" smtClean="0">
                <a:solidFill>
                  <a:schemeClr val="tx1"/>
                </a:solidFill>
              </a:rPr>
              <a:t>Clicking the “Cancel” button cancels the instrument hire request and takes the user back to the “Instrument Hire” page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5</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607311"/>
            <a:ext cx="9828000" cy="1250689"/>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Instrument will most likely be picked up at next lesson time</a:t>
            </a:r>
          </a:p>
          <a:p>
            <a:pPr marL="179388" indent="-179388">
              <a:buFont typeface="Arial" pitchFamily="34" charset="0"/>
              <a:buChar char="•"/>
            </a:pPr>
            <a:r>
              <a:rPr lang="en-US" sz="2000" dirty="0" smtClean="0">
                <a:solidFill>
                  <a:schemeClr val="tx1"/>
                </a:solidFill>
              </a:rPr>
              <a:t>Instruments </a:t>
            </a:r>
            <a:r>
              <a:rPr lang="en-US" sz="2000" dirty="0">
                <a:solidFill>
                  <a:schemeClr val="tx1"/>
                </a:solidFill>
              </a:rPr>
              <a:t>with condition type </a:t>
            </a:r>
            <a:r>
              <a:rPr lang="en-US" sz="2000" dirty="0" smtClean="0">
                <a:solidFill>
                  <a:schemeClr val="tx1"/>
                </a:solidFill>
              </a:rPr>
              <a:t>“Repair</a:t>
            </a:r>
            <a:r>
              <a:rPr lang="en-US" sz="2000" dirty="0">
                <a:solidFill>
                  <a:schemeClr val="tx1"/>
                </a:solidFill>
              </a:rPr>
              <a:t>” or </a:t>
            </a:r>
            <a:r>
              <a:rPr lang="en-US" sz="2000" dirty="0" smtClean="0">
                <a:solidFill>
                  <a:schemeClr val="tx1"/>
                </a:solidFill>
              </a:rPr>
              <a:t>“</a:t>
            </a:r>
            <a:r>
              <a:rPr lang="en-US" sz="2000" dirty="0">
                <a:solidFill>
                  <a:schemeClr val="tx1"/>
                </a:solidFill>
              </a:rPr>
              <a:t>D</a:t>
            </a:r>
            <a:r>
              <a:rPr lang="en-US" sz="2000" dirty="0" smtClean="0">
                <a:solidFill>
                  <a:schemeClr val="tx1"/>
                </a:solidFill>
              </a:rPr>
              <a:t>iscard</a:t>
            </a:r>
            <a:r>
              <a:rPr lang="en-US" sz="2000" dirty="0">
                <a:solidFill>
                  <a:schemeClr val="tx1"/>
                </a:solidFill>
              </a:rPr>
              <a:t>” are not available to </a:t>
            </a:r>
            <a:r>
              <a:rPr lang="en-US" sz="2000" dirty="0" smtClean="0">
                <a:solidFill>
                  <a:schemeClr val="tx1"/>
                </a:solidFill>
              </a:rPr>
              <a:t>hire and will not be shown on this page</a:t>
            </a:r>
            <a:endParaRPr lang="en-AU" sz="20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Social Media Linkages</a:t>
            </a:r>
            <a:endParaRPr lang="en-AU" sz="2800" dirty="0"/>
          </a:p>
        </p:txBody>
      </p:sp>
      <p:sp>
        <p:nvSpPr>
          <p:cNvPr id="7" name="Rectangle 6"/>
          <p:cNvSpPr/>
          <p:nvPr/>
        </p:nvSpPr>
        <p:spPr>
          <a:xfrm>
            <a:off x="39153" y="822470"/>
            <a:ext cx="9828000" cy="1293497"/>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links to my social media so that I can promote, advertise, and market my business through the means of Facebook, Instagram, Twitter, and LinkedIn.</a:t>
            </a:r>
          </a:p>
          <a:p>
            <a:r>
              <a:rPr lang="en-AU" sz="2400" dirty="0" smtClean="0">
                <a:solidFill>
                  <a:schemeClr val="tx1"/>
                </a:solidFill>
              </a:rPr>
              <a:t> </a:t>
            </a:r>
          </a:p>
        </p:txBody>
      </p:sp>
      <p:sp>
        <p:nvSpPr>
          <p:cNvPr id="8" name="Rectangle 7"/>
          <p:cNvSpPr/>
          <p:nvPr/>
        </p:nvSpPr>
        <p:spPr>
          <a:xfrm>
            <a:off x="39153" y="2229321"/>
            <a:ext cx="9828000" cy="309082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Website displays links to Facebook, Instagram, Twitter, and LinkedIn in the footer</a:t>
            </a:r>
          </a:p>
          <a:p>
            <a:pPr marL="179388" indent="-179388">
              <a:buFont typeface="Arial" pitchFamily="34" charset="0"/>
              <a:buChar char="•"/>
            </a:pPr>
            <a:r>
              <a:rPr lang="en-AU" sz="2000" dirty="0" smtClean="0">
                <a:solidFill>
                  <a:schemeClr val="tx1"/>
                </a:solidFill>
              </a:rPr>
              <a:t>Clicking the “Facebook” link takes the user to the Facebook page for Pinelands Music School</a:t>
            </a:r>
          </a:p>
          <a:p>
            <a:pPr marL="179388" indent="-179388">
              <a:buFont typeface="Arial" pitchFamily="34" charset="0"/>
              <a:buChar char="•"/>
            </a:pPr>
            <a:r>
              <a:rPr lang="en-AU" sz="2000" dirty="0" smtClean="0">
                <a:solidFill>
                  <a:schemeClr val="tx1"/>
                </a:solidFill>
              </a:rPr>
              <a:t>Clicking the “Instagram” link takes the user to the Instagram page for Pinelands Music School</a:t>
            </a:r>
          </a:p>
          <a:p>
            <a:pPr marL="179388" indent="-179388">
              <a:buFont typeface="Arial" pitchFamily="34" charset="0"/>
              <a:buChar char="•"/>
            </a:pPr>
            <a:r>
              <a:rPr lang="en-AU" sz="2000" dirty="0" smtClean="0">
                <a:solidFill>
                  <a:schemeClr val="tx1"/>
                </a:solidFill>
              </a:rPr>
              <a:t>Clicking the “Twitter” link takes the user to the Twitter page for Pinelands Music School</a:t>
            </a:r>
          </a:p>
          <a:p>
            <a:pPr marL="179388" indent="-179388">
              <a:buFont typeface="Arial" pitchFamily="34" charset="0"/>
              <a:buChar char="•"/>
            </a:pPr>
            <a:r>
              <a:rPr lang="en-AU" sz="2000" dirty="0" smtClean="0">
                <a:solidFill>
                  <a:schemeClr val="tx1"/>
                </a:solidFill>
              </a:rPr>
              <a:t>Clicking the “LinkedIn” link takes the user to the LinkedIn page for Pinelands Music School</a:t>
            </a:r>
          </a:p>
          <a:p>
            <a:pPr marL="179388" indent="-179388">
              <a:buFont typeface="Arial" pitchFamily="34" charset="0"/>
              <a:buChar char="•"/>
            </a:pPr>
            <a:r>
              <a:rPr lang="en-AU" sz="2000" dirty="0" smtClean="0">
                <a:solidFill>
                  <a:schemeClr val="tx1"/>
                </a:solidFill>
              </a:rPr>
              <a:t>Welcome Page displays LinkedIn connections</a:t>
            </a:r>
          </a:p>
          <a:p>
            <a:pPr marL="179388" indent="-179388">
              <a:buFont typeface="Arial" pitchFamily="34" charset="0"/>
              <a:buChar char="•"/>
            </a:pPr>
            <a:r>
              <a:rPr lang="en-AU" sz="2000" dirty="0" smtClean="0">
                <a:solidFill>
                  <a:schemeClr val="tx1"/>
                </a:solidFill>
              </a:rPr>
              <a:t>Welcome Page displays Facebook friends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388159"/>
            <a:ext cx="9828000" cy="136043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APIs will be used to display Facebook friends and LinkedIn connections</a:t>
            </a:r>
          </a:p>
          <a:p>
            <a:pPr marL="179388" indent="-179388">
              <a:buFont typeface="Arial" pitchFamily="34" charset="0"/>
              <a:buChar char="•"/>
            </a:pPr>
            <a:r>
              <a:rPr lang="en-AU" sz="2000" dirty="0" smtClean="0">
                <a:solidFill>
                  <a:schemeClr val="tx1"/>
                </a:solidFill>
              </a:rPr>
              <a:t>More social media links can be added with time in future iterations</a:t>
            </a:r>
            <a:endParaRPr lang="en-AU" sz="20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Client Enquiry Capabilities</a:t>
            </a:r>
            <a:endParaRPr lang="en-AU" sz="2800" dirty="0"/>
          </a:p>
        </p:txBody>
      </p:sp>
      <p:sp>
        <p:nvSpPr>
          <p:cNvPr id="7" name="Rectangle 6"/>
          <p:cNvSpPr/>
          <p:nvPr/>
        </p:nvSpPr>
        <p:spPr>
          <a:xfrm>
            <a:off x="39153" y="822470"/>
            <a:ext cx="9828000" cy="1225484"/>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new/existing student/parent I want an enquiry page so that I can get in touch with the Music School via a communication method that is best suitable to me.</a:t>
            </a:r>
          </a:p>
        </p:txBody>
      </p:sp>
      <p:sp>
        <p:nvSpPr>
          <p:cNvPr id="8" name="Rectangle 7"/>
          <p:cNvSpPr/>
          <p:nvPr/>
        </p:nvSpPr>
        <p:spPr>
          <a:xfrm>
            <a:off x="39153" y="2183980"/>
            <a:ext cx="9828000" cy="281877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a:solidFill>
                  <a:schemeClr val="tx1"/>
                </a:solidFill>
              </a:rPr>
              <a:t>Page displays a form with labels, textboxes, and </a:t>
            </a:r>
            <a:r>
              <a:rPr lang="en-AU" sz="2000" dirty="0" smtClean="0">
                <a:solidFill>
                  <a:schemeClr val="tx1"/>
                </a:solidFill>
              </a:rPr>
              <a:t>two buttons: “Submit” and </a:t>
            </a:r>
            <a:r>
              <a:rPr lang="en-AU" sz="2000" dirty="0">
                <a:solidFill>
                  <a:schemeClr val="tx1"/>
                </a:solidFill>
              </a:rPr>
              <a:t>“Reset</a:t>
            </a:r>
            <a:r>
              <a:rPr lang="en-AU" sz="2000" dirty="0" smtClean="0">
                <a:solidFill>
                  <a:schemeClr val="tx1"/>
                </a:solidFill>
              </a:rPr>
              <a:t>”</a:t>
            </a:r>
            <a:endParaRPr lang="en-AU" sz="2000" dirty="0">
              <a:solidFill>
                <a:schemeClr val="tx1"/>
              </a:solidFill>
            </a:endParaRPr>
          </a:p>
          <a:p>
            <a:pPr marL="179388" indent="-179388">
              <a:buFont typeface="Arial" pitchFamily="34" charset="0"/>
              <a:buChar char="•"/>
            </a:pPr>
            <a:r>
              <a:rPr lang="en-AU" sz="2000" dirty="0">
                <a:solidFill>
                  <a:schemeClr val="tx1"/>
                </a:solidFill>
              </a:rPr>
              <a:t>Textboxes and labels ask for </a:t>
            </a:r>
            <a:r>
              <a:rPr lang="en-AU" sz="2000" dirty="0" smtClean="0">
                <a:solidFill>
                  <a:schemeClr val="tx1"/>
                </a:solidFill>
              </a:rPr>
              <a:t>full name</a:t>
            </a:r>
            <a:r>
              <a:rPr lang="en-AU" sz="2000" dirty="0">
                <a:solidFill>
                  <a:schemeClr val="tx1"/>
                </a:solidFill>
              </a:rPr>
              <a:t>, email address, and </a:t>
            </a:r>
            <a:r>
              <a:rPr lang="en-AU" sz="2000" dirty="0" smtClean="0">
                <a:solidFill>
                  <a:schemeClr val="tx1"/>
                </a:solidFill>
              </a:rPr>
              <a:t>enquiry content</a:t>
            </a:r>
            <a:endParaRPr lang="en-AU" sz="2000" dirty="0">
              <a:solidFill>
                <a:schemeClr val="tx1"/>
              </a:solidFill>
            </a:endParaRPr>
          </a:p>
          <a:p>
            <a:pPr marL="179388" indent="-179388">
              <a:buFont typeface="Arial" pitchFamily="34" charset="0"/>
              <a:buChar char="•"/>
            </a:pPr>
            <a:r>
              <a:rPr lang="en-AU" sz="2000" dirty="0" smtClean="0">
                <a:solidFill>
                  <a:schemeClr val="tx1"/>
                </a:solidFill>
              </a:rPr>
              <a:t>Clicking </a:t>
            </a:r>
            <a:r>
              <a:rPr lang="en-AU" sz="2000" dirty="0">
                <a:solidFill>
                  <a:schemeClr val="tx1"/>
                </a:solidFill>
              </a:rPr>
              <a:t>on the “Reset” button clears all input fields</a:t>
            </a:r>
          </a:p>
          <a:p>
            <a:pPr marL="179388" indent="-179388">
              <a:buFont typeface="Arial" pitchFamily="34" charset="0"/>
              <a:buChar char="•"/>
            </a:pPr>
            <a:r>
              <a:rPr lang="en-AU" sz="2000" dirty="0">
                <a:solidFill>
                  <a:schemeClr val="tx1"/>
                </a:solidFill>
              </a:rPr>
              <a:t>Clicking on the “Submit” button validates input </a:t>
            </a:r>
            <a:r>
              <a:rPr lang="en-AU" sz="2000" dirty="0" smtClean="0">
                <a:solidFill>
                  <a:schemeClr val="tx1"/>
                </a:solidFill>
              </a:rPr>
              <a:t>fields, submits enquiry </a:t>
            </a:r>
            <a:r>
              <a:rPr lang="en-AU" sz="2000" dirty="0">
                <a:solidFill>
                  <a:schemeClr val="tx1"/>
                </a:solidFill>
              </a:rPr>
              <a:t>via email to the business owner for </a:t>
            </a:r>
            <a:r>
              <a:rPr lang="en-AU" sz="2000" dirty="0" smtClean="0">
                <a:solidFill>
                  <a:schemeClr val="tx1"/>
                </a:solidFill>
              </a:rPr>
              <a:t>reply and adds </a:t>
            </a:r>
            <a:r>
              <a:rPr lang="en-AU" sz="2000" dirty="0">
                <a:solidFill>
                  <a:schemeClr val="tx1"/>
                </a:solidFill>
              </a:rPr>
              <a:t>input to </a:t>
            </a:r>
            <a:r>
              <a:rPr lang="en-AU" sz="2000" dirty="0" smtClean="0">
                <a:solidFill>
                  <a:schemeClr val="tx1"/>
                </a:solidFill>
              </a:rPr>
              <a:t>database</a:t>
            </a:r>
            <a:endParaRPr lang="en-AU" sz="2000" dirty="0">
              <a:solidFill>
                <a:schemeClr val="tx1"/>
              </a:solidFill>
            </a:endParaRPr>
          </a:p>
          <a:p>
            <a:pPr marL="179388" indent="-179388">
              <a:buFont typeface="Arial" pitchFamily="34" charset="0"/>
              <a:buChar char="•"/>
            </a:pPr>
            <a:r>
              <a:rPr lang="en-AU" sz="2000" dirty="0">
                <a:solidFill>
                  <a:schemeClr val="tx1"/>
                </a:solidFill>
              </a:rPr>
              <a:t>Website displays message </a:t>
            </a:r>
            <a:r>
              <a:rPr lang="en-AU" sz="2000" dirty="0" smtClean="0">
                <a:solidFill>
                  <a:schemeClr val="tx1"/>
                </a:solidFill>
              </a:rPr>
              <a:t>“Enquiry </a:t>
            </a:r>
            <a:r>
              <a:rPr lang="en-AU" sz="2000" dirty="0">
                <a:solidFill>
                  <a:schemeClr val="tx1"/>
                </a:solidFill>
              </a:rPr>
              <a:t>submitted” with an “Ok” button</a:t>
            </a:r>
          </a:p>
          <a:p>
            <a:pPr marL="179388" indent="-179388">
              <a:buFont typeface="Arial" pitchFamily="34" charset="0"/>
              <a:buChar char="•"/>
            </a:pPr>
            <a:r>
              <a:rPr lang="en-AU" sz="2000" dirty="0">
                <a:solidFill>
                  <a:schemeClr val="tx1"/>
                </a:solidFill>
              </a:rPr>
              <a:t>Clicking the “Ok” button dismisses the message</a:t>
            </a:r>
          </a:p>
          <a:p>
            <a:pPr marL="179388" indent="-179388">
              <a:buFont typeface="Arial" pitchFamily="34" charset="0"/>
              <a:buChar char="•"/>
            </a:pPr>
            <a:r>
              <a:rPr lang="en-AU" sz="2000" dirty="0">
                <a:solidFill>
                  <a:schemeClr val="tx1"/>
                </a:solidFill>
              </a:rPr>
              <a:t>Website then displays </a:t>
            </a:r>
            <a:r>
              <a:rPr lang="en-AU" sz="2000" dirty="0" smtClean="0">
                <a:solidFill>
                  <a:schemeClr val="tx1"/>
                </a:solidFill>
              </a:rPr>
              <a:t>“Welcome” page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Teacher Enquiry Capabilities</a:t>
            </a:r>
            <a:endParaRPr lang="en-AU" sz="2800" dirty="0"/>
          </a:p>
        </p:txBody>
      </p:sp>
      <p:sp>
        <p:nvSpPr>
          <p:cNvPr id="7" name="Rectangle 6"/>
          <p:cNvSpPr/>
          <p:nvPr/>
        </p:nvSpPr>
        <p:spPr>
          <a:xfrm>
            <a:off x="78000" y="837584"/>
            <a:ext cx="9828000" cy="136928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new/existing teacher I want an enquiry page so that I can get in touch with the Music School via a communication method that is best suitable to me. </a:t>
            </a:r>
          </a:p>
        </p:txBody>
      </p:sp>
      <p:sp>
        <p:nvSpPr>
          <p:cNvPr id="8" name="Rectangle 7"/>
          <p:cNvSpPr/>
          <p:nvPr/>
        </p:nvSpPr>
        <p:spPr>
          <a:xfrm>
            <a:off x="39153" y="2277207"/>
            <a:ext cx="9828000" cy="278716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a:t>
            </a:r>
            <a:r>
              <a:rPr lang="en-AU" sz="2000" dirty="0">
                <a:solidFill>
                  <a:schemeClr val="tx1"/>
                </a:solidFill>
              </a:rPr>
              <a:t>displays a form with labels, textboxes, and two buttons: “Submit” and “Reset”</a:t>
            </a:r>
          </a:p>
          <a:p>
            <a:pPr marL="179388" indent="-179388">
              <a:buFont typeface="Arial" pitchFamily="34" charset="0"/>
              <a:buChar char="•"/>
            </a:pPr>
            <a:r>
              <a:rPr lang="en-AU" sz="2000" dirty="0">
                <a:solidFill>
                  <a:schemeClr val="tx1"/>
                </a:solidFill>
              </a:rPr>
              <a:t>Textboxes and labels ask for full name, email address, and enquiry content</a:t>
            </a:r>
          </a:p>
          <a:p>
            <a:pPr marL="179388" indent="-179388">
              <a:buFont typeface="Arial" pitchFamily="34" charset="0"/>
              <a:buChar char="•"/>
            </a:pPr>
            <a:r>
              <a:rPr lang="en-AU" sz="2000" dirty="0">
                <a:solidFill>
                  <a:schemeClr val="tx1"/>
                </a:solidFill>
              </a:rPr>
              <a:t>Clicking on the “Reset” button clears all input fields</a:t>
            </a:r>
          </a:p>
          <a:p>
            <a:pPr marL="179388" indent="-179388">
              <a:buFont typeface="Arial" pitchFamily="34" charset="0"/>
              <a:buChar char="•"/>
            </a:pPr>
            <a:r>
              <a:rPr lang="en-AU" sz="2000" dirty="0">
                <a:solidFill>
                  <a:schemeClr val="tx1"/>
                </a:solidFill>
              </a:rPr>
              <a:t>Clicking on the “Submit” button validates input </a:t>
            </a:r>
            <a:r>
              <a:rPr lang="en-AU" sz="2000" dirty="0" smtClean="0">
                <a:solidFill>
                  <a:schemeClr val="tx1"/>
                </a:solidFill>
              </a:rPr>
              <a:t>fields, submits </a:t>
            </a:r>
            <a:r>
              <a:rPr lang="en-AU" sz="2000" dirty="0">
                <a:solidFill>
                  <a:schemeClr val="tx1"/>
                </a:solidFill>
              </a:rPr>
              <a:t>enquiry via email to the business owner for </a:t>
            </a:r>
            <a:r>
              <a:rPr lang="en-AU" sz="2000" dirty="0" smtClean="0">
                <a:solidFill>
                  <a:schemeClr val="tx1"/>
                </a:solidFill>
              </a:rPr>
              <a:t>reply, </a:t>
            </a:r>
            <a:r>
              <a:rPr lang="en-AU" sz="2000" dirty="0">
                <a:solidFill>
                  <a:schemeClr val="tx1"/>
                </a:solidFill>
              </a:rPr>
              <a:t>and adds input to </a:t>
            </a:r>
            <a:r>
              <a:rPr lang="en-AU" sz="2000" dirty="0" smtClean="0">
                <a:solidFill>
                  <a:schemeClr val="tx1"/>
                </a:solidFill>
              </a:rPr>
              <a:t>database</a:t>
            </a:r>
            <a:endParaRPr lang="en-AU" sz="2000" dirty="0">
              <a:solidFill>
                <a:schemeClr val="tx1"/>
              </a:solidFill>
            </a:endParaRPr>
          </a:p>
          <a:p>
            <a:pPr marL="179388" indent="-179388">
              <a:buFont typeface="Arial" pitchFamily="34" charset="0"/>
              <a:buChar char="•"/>
            </a:pPr>
            <a:r>
              <a:rPr lang="en-AU" sz="2000" dirty="0">
                <a:solidFill>
                  <a:schemeClr val="tx1"/>
                </a:solidFill>
              </a:rPr>
              <a:t>Website displays message “Enquiry submitted” with an “Ok” button</a:t>
            </a:r>
          </a:p>
          <a:p>
            <a:pPr marL="179388" indent="-179388">
              <a:buFont typeface="Arial" pitchFamily="34" charset="0"/>
              <a:buChar char="•"/>
            </a:pPr>
            <a:r>
              <a:rPr lang="en-AU" sz="2000" dirty="0">
                <a:solidFill>
                  <a:schemeClr val="tx1"/>
                </a:solidFill>
              </a:rPr>
              <a:t>Clicking the “Ok” button dismisses the message</a:t>
            </a:r>
          </a:p>
          <a:p>
            <a:pPr marL="179388" indent="-179388">
              <a:buFont typeface="Arial" pitchFamily="34" charset="0"/>
              <a:buChar char="•"/>
            </a:pPr>
            <a:r>
              <a:rPr lang="en-AU" sz="2000" dirty="0">
                <a:solidFill>
                  <a:schemeClr val="tx1"/>
                </a:solidFill>
              </a:rPr>
              <a:t>Website then displays “Welcome” page</a:t>
            </a: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Could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Design/Create GUI</a:t>
            </a:r>
            <a:endParaRPr lang="en-AU" sz="2800" dirty="0"/>
          </a:p>
        </p:txBody>
      </p:sp>
      <p:sp>
        <p:nvSpPr>
          <p:cNvPr id="7" name="Rectangle 6"/>
          <p:cNvSpPr/>
          <p:nvPr/>
        </p:nvSpPr>
        <p:spPr>
          <a:xfrm>
            <a:off x="39153" y="822470"/>
            <a:ext cx="9828000" cy="892975"/>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a well planned, user-friendly design so that my website can be easy to use for new teachers, students, and parents.</a:t>
            </a:r>
          </a:p>
        </p:txBody>
      </p:sp>
      <p:sp>
        <p:nvSpPr>
          <p:cNvPr id="8" name="Rectangle 7"/>
          <p:cNvSpPr/>
          <p:nvPr/>
        </p:nvSpPr>
        <p:spPr>
          <a:xfrm>
            <a:off x="39153" y="1813685"/>
            <a:ext cx="9828000" cy="323440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Each page displays a header with logo of brand in the top left corner, school’s name, and an image</a:t>
            </a:r>
          </a:p>
          <a:p>
            <a:pPr marL="179388" indent="-179388">
              <a:buFont typeface="Arial" pitchFamily="34" charset="0"/>
              <a:buChar char="•"/>
            </a:pPr>
            <a:r>
              <a:rPr lang="en-AU" sz="2000" dirty="0" smtClean="0">
                <a:solidFill>
                  <a:schemeClr val="tx1"/>
                </a:solidFill>
              </a:rPr>
              <a:t>Each page displays a list of menu item links in the navigation section (under the header)</a:t>
            </a:r>
          </a:p>
          <a:p>
            <a:pPr marL="179388" indent="-179388">
              <a:buFont typeface="Arial" pitchFamily="34" charset="0"/>
              <a:buChar char="•"/>
            </a:pPr>
            <a:r>
              <a:rPr lang="en-AU" sz="2000" dirty="0" smtClean="0">
                <a:solidFill>
                  <a:schemeClr val="tx1"/>
                </a:solidFill>
              </a:rPr>
              <a:t>Clicking on each menu item displays the related menu item page</a:t>
            </a:r>
          </a:p>
          <a:p>
            <a:pPr marL="179388" indent="-179388">
              <a:buFont typeface="Arial" pitchFamily="34" charset="0"/>
              <a:buChar char="•"/>
            </a:pPr>
            <a:r>
              <a:rPr lang="en-AU" sz="2000" dirty="0" smtClean="0">
                <a:solidFill>
                  <a:schemeClr val="tx1"/>
                </a:solidFill>
              </a:rPr>
              <a:t>Each web page displays a footer with social media links, copyright information, and dates</a:t>
            </a:r>
          </a:p>
          <a:p>
            <a:pPr marL="179388" indent="-179388">
              <a:buFont typeface="Arial" pitchFamily="34" charset="0"/>
              <a:buChar char="•"/>
            </a:pPr>
            <a:r>
              <a:rPr lang="en-AU" sz="2000" dirty="0" smtClean="0">
                <a:solidFill>
                  <a:schemeClr val="tx1"/>
                </a:solidFill>
              </a:rPr>
              <a:t>Each page displays a main contents area with related information for the menu item</a:t>
            </a:r>
          </a:p>
          <a:p>
            <a:pPr marL="179388" indent="-179388">
              <a:buFont typeface="Arial" pitchFamily="34" charset="0"/>
              <a:buChar char="•"/>
            </a:pPr>
            <a:r>
              <a:rPr lang="en-AU" sz="2000" dirty="0" smtClean="0">
                <a:solidFill>
                  <a:schemeClr val="tx1"/>
                </a:solidFill>
              </a:rPr>
              <a:t>Contact information is easy to find through the “Contact Us” menu item</a:t>
            </a:r>
          </a:p>
          <a:p>
            <a:pPr marL="179388" indent="-179388">
              <a:buFont typeface="Arial" pitchFamily="34" charset="0"/>
              <a:buChar char="•"/>
            </a:pPr>
            <a:r>
              <a:rPr lang="en-AU" sz="2000" dirty="0" smtClean="0">
                <a:solidFill>
                  <a:schemeClr val="tx1"/>
                </a:solidFill>
              </a:rPr>
              <a:t>Links on each page are bolded and underlined</a:t>
            </a:r>
          </a:p>
          <a:p>
            <a:pPr marL="179388" indent="-179388">
              <a:buFont typeface="Arial" pitchFamily="34" charset="0"/>
              <a:buChar char="•"/>
            </a:pPr>
            <a:r>
              <a:rPr lang="en-AU" sz="2000" dirty="0" smtClean="0">
                <a:solidFill>
                  <a:schemeClr val="tx1"/>
                </a:solidFill>
              </a:rPr>
              <a:t>Each page displays headings followed by body texts</a:t>
            </a: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7</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46334"/>
            <a:ext cx="9828000" cy="1602256"/>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There may be a need for 2 navigation bars when other user stories are implemented</a:t>
            </a:r>
            <a:endParaRPr lang="en-AU" sz="20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r>
              <a:rPr lang="en-AU" sz="2000" dirty="0" smtClean="0">
                <a:solidFill>
                  <a:schemeClr val="tx1"/>
                </a:solidFill>
              </a:rPr>
              <a:t>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Create Enrolment Page</a:t>
            </a:r>
            <a:endParaRPr lang="en-AU" sz="2800" dirty="0"/>
          </a:p>
        </p:txBody>
      </p:sp>
      <p:sp>
        <p:nvSpPr>
          <p:cNvPr id="7" name="Rectangle 6"/>
          <p:cNvSpPr/>
          <p:nvPr/>
        </p:nvSpPr>
        <p:spPr>
          <a:xfrm>
            <a:off x="39153" y="822470"/>
            <a:ext cx="9828000" cy="78652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new student/parent I want an enrolment page so that I can enrol myself/my child/my children into Pinelands Music School.</a:t>
            </a:r>
          </a:p>
        </p:txBody>
      </p:sp>
      <p:sp>
        <p:nvSpPr>
          <p:cNvPr id="8" name="Rectangle 7"/>
          <p:cNvSpPr/>
          <p:nvPr/>
        </p:nvSpPr>
        <p:spPr>
          <a:xfrm>
            <a:off x="39153" y="1696915"/>
            <a:ext cx="9828000" cy="500282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a:t>
            </a:r>
            <a:r>
              <a:rPr lang="en-AU" sz="2000" dirty="0">
                <a:solidFill>
                  <a:schemeClr val="tx1"/>
                </a:solidFill>
              </a:rPr>
              <a:t>displays a form with labels, textboxes, and </a:t>
            </a:r>
            <a:r>
              <a:rPr lang="en-AU" sz="2000" dirty="0" smtClean="0">
                <a:solidFill>
                  <a:schemeClr val="tx1"/>
                </a:solidFill>
              </a:rPr>
              <a:t>two </a:t>
            </a:r>
            <a:r>
              <a:rPr lang="en-AU" sz="2000" dirty="0">
                <a:solidFill>
                  <a:schemeClr val="tx1"/>
                </a:solidFill>
              </a:rPr>
              <a:t>buttons: “Submit</a:t>
            </a:r>
            <a:r>
              <a:rPr lang="en-AU" sz="2000" dirty="0" smtClean="0">
                <a:solidFill>
                  <a:schemeClr val="tx1"/>
                </a:solidFill>
              </a:rPr>
              <a:t>”, and </a:t>
            </a:r>
            <a:r>
              <a:rPr lang="en-AU" sz="2000" dirty="0">
                <a:solidFill>
                  <a:schemeClr val="tx1"/>
                </a:solidFill>
              </a:rPr>
              <a:t>“Reset”</a:t>
            </a:r>
          </a:p>
          <a:p>
            <a:pPr marL="179388" indent="-179388">
              <a:buFont typeface="Arial" pitchFamily="34" charset="0"/>
              <a:buChar char="•"/>
            </a:pPr>
            <a:r>
              <a:rPr lang="en-AU" sz="2000" dirty="0">
                <a:solidFill>
                  <a:schemeClr val="tx1"/>
                </a:solidFill>
              </a:rPr>
              <a:t>Textboxes and labels ask for first name, last name, gender, DOB, address, email address, mobile number, Facebook </a:t>
            </a:r>
            <a:r>
              <a:rPr lang="en-AU" sz="2000" dirty="0" smtClean="0">
                <a:solidFill>
                  <a:schemeClr val="tx1"/>
                </a:solidFill>
              </a:rPr>
              <a:t>ID, </a:t>
            </a:r>
            <a:r>
              <a:rPr lang="en-AU" sz="2000" dirty="0">
                <a:solidFill>
                  <a:schemeClr val="tx1"/>
                </a:solidFill>
              </a:rPr>
              <a:t>lesson preferences (day, time, gender, teacher, teacher skill</a:t>
            </a:r>
            <a:r>
              <a:rPr lang="en-AU" sz="2000" dirty="0" smtClean="0">
                <a:solidFill>
                  <a:schemeClr val="tx1"/>
                </a:solidFill>
              </a:rPr>
              <a:t>), </a:t>
            </a:r>
            <a:r>
              <a:rPr lang="en-AU" sz="2000" dirty="0">
                <a:solidFill>
                  <a:schemeClr val="tx1"/>
                </a:solidFill>
              </a:rPr>
              <a:t>and one parent/guardian (first name, last name, email address, mobile number</a:t>
            </a:r>
            <a:r>
              <a:rPr lang="en-AU" sz="2000" dirty="0" smtClean="0">
                <a:solidFill>
                  <a:schemeClr val="tx1"/>
                </a:solidFill>
              </a:rPr>
              <a:t>)</a:t>
            </a:r>
            <a:endParaRPr lang="en-AU" sz="2000" dirty="0">
              <a:solidFill>
                <a:schemeClr val="tx1"/>
              </a:solidFill>
            </a:endParaRPr>
          </a:p>
          <a:p>
            <a:pPr marL="179388" indent="-179388">
              <a:buFont typeface="Arial" pitchFamily="34" charset="0"/>
              <a:buChar char="•"/>
            </a:pPr>
            <a:r>
              <a:rPr lang="en-AU" sz="2000" dirty="0" smtClean="0">
                <a:solidFill>
                  <a:schemeClr val="tx1"/>
                </a:solidFill>
              </a:rPr>
              <a:t>Clicking </a:t>
            </a:r>
            <a:r>
              <a:rPr lang="en-AU" sz="2000" dirty="0">
                <a:solidFill>
                  <a:schemeClr val="tx1"/>
                </a:solidFill>
              </a:rPr>
              <a:t>on the “Reset” button clears all input fields</a:t>
            </a:r>
          </a:p>
          <a:p>
            <a:pPr marL="179388" indent="-179388">
              <a:buFont typeface="Arial" pitchFamily="34" charset="0"/>
              <a:buChar char="•"/>
            </a:pPr>
            <a:r>
              <a:rPr lang="en-AU" sz="2000" dirty="0" smtClean="0">
                <a:solidFill>
                  <a:schemeClr val="tx1"/>
                </a:solidFill>
              </a:rPr>
              <a:t>If client is accepted, clicking </a:t>
            </a:r>
            <a:r>
              <a:rPr lang="en-AU" sz="2000" dirty="0">
                <a:solidFill>
                  <a:schemeClr val="tx1"/>
                </a:solidFill>
              </a:rPr>
              <a:t>on the “Submit” </a:t>
            </a:r>
            <a:r>
              <a:rPr lang="en-AU" sz="2000" dirty="0" smtClean="0">
                <a:solidFill>
                  <a:schemeClr val="tx1"/>
                </a:solidFill>
              </a:rPr>
              <a:t>button validates </a:t>
            </a:r>
            <a:r>
              <a:rPr lang="en-AU" sz="2000" dirty="0">
                <a:solidFill>
                  <a:schemeClr val="tx1"/>
                </a:solidFill>
              </a:rPr>
              <a:t>input fields, submits </a:t>
            </a:r>
            <a:r>
              <a:rPr lang="en-AU" sz="2000" dirty="0" smtClean="0">
                <a:solidFill>
                  <a:schemeClr val="tx1"/>
                </a:solidFill>
              </a:rPr>
              <a:t>enrolment </a:t>
            </a:r>
            <a:r>
              <a:rPr lang="en-AU" sz="2000" dirty="0">
                <a:solidFill>
                  <a:schemeClr val="tx1"/>
                </a:solidFill>
              </a:rPr>
              <a:t>via email to the business owner </a:t>
            </a:r>
            <a:r>
              <a:rPr lang="en-AU" sz="2000" dirty="0" smtClean="0">
                <a:solidFill>
                  <a:schemeClr val="tx1"/>
                </a:solidFill>
              </a:rPr>
              <a:t>for knowledge purposes, adds inputs </a:t>
            </a:r>
            <a:r>
              <a:rPr lang="en-AU" sz="2000" dirty="0">
                <a:solidFill>
                  <a:schemeClr val="tx1"/>
                </a:solidFill>
              </a:rPr>
              <a:t>to </a:t>
            </a:r>
            <a:r>
              <a:rPr lang="en-AU" sz="2000" dirty="0" smtClean="0">
                <a:solidFill>
                  <a:schemeClr val="tx1"/>
                </a:solidFill>
              </a:rPr>
              <a:t>database, and generates email to client with username and password to log into the website</a:t>
            </a:r>
          </a:p>
          <a:p>
            <a:pPr marL="179388" indent="-179388">
              <a:buFont typeface="Arial" pitchFamily="34" charset="0"/>
              <a:buChar char="•"/>
            </a:pPr>
            <a:r>
              <a:rPr lang="en-AU" sz="2000" dirty="0">
                <a:solidFill>
                  <a:schemeClr val="tx1"/>
                </a:solidFill>
              </a:rPr>
              <a:t>Website displays </a:t>
            </a:r>
            <a:r>
              <a:rPr lang="en-AU" sz="2000" dirty="0" smtClean="0">
                <a:solidFill>
                  <a:schemeClr val="tx1"/>
                </a:solidFill>
              </a:rPr>
              <a:t>a message saying “Enrolment </a:t>
            </a:r>
            <a:r>
              <a:rPr lang="en-AU" sz="2000" dirty="0">
                <a:solidFill>
                  <a:schemeClr val="tx1"/>
                </a:solidFill>
              </a:rPr>
              <a:t>submitted” with an “Ok” button</a:t>
            </a:r>
          </a:p>
          <a:p>
            <a:pPr marL="179388" indent="-179388">
              <a:buFont typeface="Arial" pitchFamily="34" charset="0"/>
              <a:buChar char="•"/>
            </a:pPr>
            <a:r>
              <a:rPr lang="en-AU" sz="2000" dirty="0">
                <a:solidFill>
                  <a:schemeClr val="tx1"/>
                </a:solidFill>
              </a:rPr>
              <a:t>Clicking the “Ok” button dismisses the message</a:t>
            </a:r>
          </a:p>
          <a:p>
            <a:pPr marL="179388" indent="-179388">
              <a:buFont typeface="Arial" pitchFamily="34" charset="0"/>
              <a:buChar char="•"/>
            </a:pPr>
            <a:r>
              <a:rPr lang="en-AU" sz="2000" dirty="0">
                <a:solidFill>
                  <a:schemeClr val="tx1"/>
                </a:solidFill>
              </a:rPr>
              <a:t>Website then displays Welcome page</a:t>
            </a:r>
          </a:p>
          <a:p>
            <a:pPr marL="179388" indent="-179388">
              <a:buFont typeface="Arial" pitchFamily="34" charset="0"/>
              <a:buChar char="•"/>
            </a:pPr>
            <a:r>
              <a:rPr lang="en-AU" sz="2000" dirty="0" smtClean="0">
                <a:solidFill>
                  <a:schemeClr val="tx1"/>
                </a:solidFill>
              </a:rPr>
              <a:t>If client is rejected, clicking on the “Submit” button will display a message saying “Enrolment is unaccepted due to being underage” with an “Ok” button </a:t>
            </a:r>
          </a:p>
          <a:p>
            <a:pPr marL="179388" indent="-179388">
              <a:buFont typeface="Arial" pitchFamily="34" charset="0"/>
              <a:buChar char="•"/>
            </a:pPr>
            <a:r>
              <a:rPr lang="en-AU" sz="2000" dirty="0">
                <a:solidFill>
                  <a:schemeClr val="tx1"/>
                </a:solidFill>
              </a:rPr>
              <a:t>Clicking the “Ok” button dismisses the message</a:t>
            </a:r>
          </a:p>
          <a:p>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a:solidFill>
                  <a:schemeClr val="tx1"/>
                </a:solidFill>
              </a:rPr>
              <a:t>1</a:t>
            </a:r>
            <a:r>
              <a:rPr lang="en-AU" sz="2000" dirty="0" smtClean="0">
                <a:solidFill>
                  <a:schemeClr val="tx1"/>
                </a:solidFill>
              </a:rPr>
              <a:t>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Create Enrolment Page</a:t>
            </a:r>
            <a:endParaRPr lang="en-AU" sz="2800" dirty="0"/>
          </a:p>
        </p:txBody>
      </p:sp>
      <p:sp>
        <p:nvSpPr>
          <p:cNvPr id="8" name="Rectangle 7"/>
          <p:cNvSpPr/>
          <p:nvPr/>
        </p:nvSpPr>
        <p:spPr>
          <a:xfrm>
            <a:off x="39153" y="764932"/>
            <a:ext cx="9828000" cy="3323418"/>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179388" indent="-179388">
              <a:buFont typeface="Arial" pitchFamily="34" charset="0"/>
              <a:buChar char="•"/>
            </a:pPr>
            <a:r>
              <a:rPr lang="en-AU" sz="2000" dirty="0">
                <a:solidFill>
                  <a:schemeClr val="tx1"/>
                </a:solidFill>
              </a:rPr>
              <a:t>Website then displays Welcome page</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8</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4186592"/>
            <a:ext cx="9828000" cy="2561998"/>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Provision of Facebook ID is optional</a:t>
            </a:r>
          </a:p>
          <a:p>
            <a:pPr marL="179388" indent="-179388">
              <a:buFont typeface="Arial" pitchFamily="34" charset="0"/>
              <a:buChar char="•"/>
            </a:pPr>
            <a:r>
              <a:rPr lang="en-AU" sz="2000" dirty="0" smtClean="0">
                <a:solidFill>
                  <a:schemeClr val="tx1"/>
                </a:solidFill>
              </a:rPr>
              <a:t>Condition of successful enrolment into Pinelands Music School is client being ten year old or older</a:t>
            </a:r>
          </a:p>
          <a:p>
            <a:pPr marL="179388" indent="-179388">
              <a:buFont typeface="Arial" pitchFamily="34" charset="0"/>
              <a:buChar char="•"/>
            </a:pPr>
            <a:endParaRPr lang="en-AU" sz="2000" dirty="0">
              <a:solidFill>
                <a:schemeClr val="tx1"/>
              </a:solidFill>
            </a:endParaRPr>
          </a:p>
        </p:txBody>
      </p:sp>
    </p:spTree>
    <p:extLst>
      <p:ext uri="{BB962C8B-B14F-4D97-AF65-F5344CB8AC3E}">
        <p14:creationId xmlns:p14="http://schemas.microsoft.com/office/powerpoint/2010/main" val="2393387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Deploy Software Testing</a:t>
            </a:r>
            <a:endParaRPr lang="en-AU" sz="2800" dirty="0"/>
          </a:p>
        </p:txBody>
      </p:sp>
      <p:sp>
        <p:nvSpPr>
          <p:cNvPr id="7" name="Rectangle 6"/>
          <p:cNvSpPr/>
          <p:nvPr/>
        </p:nvSpPr>
        <p:spPr>
          <a:xfrm>
            <a:off x="39153" y="822470"/>
            <a:ext cx="9828000" cy="135802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testing capabilities for my website so that I can validate the functionality of my website, eradicate any bugs that are found, and check to see if the product meets my requirements and/or preferences.</a:t>
            </a:r>
          </a:p>
        </p:txBody>
      </p:sp>
      <p:sp>
        <p:nvSpPr>
          <p:cNvPr id="8" name="Rectangle 7"/>
          <p:cNvSpPr/>
          <p:nvPr/>
        </p:nvSpPr>
        <p:spPr>
          <a:xfrm>
            <a:off x="39153" y="2286000"/>
            <a:ext cx="9828000" cy="266953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All validations on all web pages with input fields validates correct input types and validates that input is not an empty value</a:t>
            </a:r>
          </a:p>
          <a:p>
            <a:pPr marL="179388" indent="-179388">
              <a:buFont typeface="Arial" pitchFamily="34" charset="0"/>
              <a:buChar char="•"/>
            </a:pPr>
            <a:r>
              <a:rPr lang="en-AU" sz="2000" dirty="0" smtClean="0">
                <a:solidFill>
                  <a:schemeClr val="tx1"/>
                </a:solidFill>
              </a:rPr>
              <a:t>All functionalities on buttons and links work correctly</a:t>
            </a:r>
          </a:p>
          <a:p>
            <a:pPr marL="179388" indent="-179388">
              <a:buFont typeface="Arial" pitchFamily="34" charset="0"/>
              <a:buChar char="•"/>
            </a:pPr>
            <a:r>
              <a:rPr lang="en-AU" sz="2000" dirty="0" smtClean="0">
                <a:solidFill>
                  <a:schemeClr val="tx1"/>
                </a:solidFill>
              </a:rPr>
              <a:t>All pages display content correctly</a:t>
            </a:r>
          </a:p>
          <a:p>
            <a:pPr marL="179388" indent="-179388">
              <a:buFont typeface="Arial" pitchFamily="34" charset="0"/>
              <a:buChar char="•"/>
            </a:pPr>
            <a:r>
              <a:rPr lang="en-AU" sz="2000" dirty="0" smtClean="0">
                <a:solidFill>
                  <a:schemeClr val="tx1"/>
                </a:solidFill>
              </a:rPr>
              <a:t>Security is enforces on all vulnerable aspects of website (e.g. password characters are asterisks)</a:t>
            </a:r>
          </a:p>
          <a:p>
            <a:pPr marL="179388" indent="-179388">
              <a:buFont typeface="Arial" pitchFamily="34" charset="0"/>
              <a:buChar char="•"/>
            </a:pPr>
            <a:r>
              <a:rPr lang="en-AU" sz="2000" dirty="0" smtClean="0">
                <a:solidFill>
                  <a:schemeClr val="tx1"/>
                </a:solidFill>
              </a:rPr>
              <a:t>All unit tests for website pass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7</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16</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Website Security</a:t>
            </a:r>
            <a:endParaRPr lang="en-AU" sz="2800" dirty="0"/>
          </a:p>
        </p:txBody>
      </p:sp>
      <p:sp>
        <p:nvSpPr>
          <p:cNvPr id="7" name="Rectangle 6"/>
          <p:cNvSpPr/>
          <p:nvPr/>
        </p:nvSpPr>
        <p:spPr>
          <a:xfrm>
            <a:off x="39153" y="822470"/>
            <a:ext cx="9828000" cy="125571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security methods and features implemented into my website so that my website can be protected from hackers and all personal information can be kept safe.</a:t>
            </a:r>
          </a:p>
        </p:txBody>
      </p:sp>
      <p:sp>
        <p:nvSpPr>
          <p:cNvPr id="8" name="Rectangle 7"/>
          <p:cNvSpPr/>
          <p:nvPr/>
        </p:nvSpPr>
        <p:spPr>
          <a:xfrm>
            <a:off x="39153" y="2176423"/>
            <a:ext cx="9828000" cy="346111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Website validates all input fields for correct input type and non-empty values</a:t>
            </a:r>
          </a:p>
          <a:p>
            <a:pPr marL="179388" indent="-179388">
              <a:buFont typeface="Arial" pitchFamily="34" charset="0"/>
              <a:buChar char="•"/>
            </a:pPr>
            <a:r>
              <a:rPr lang="en-AU" sz="2000" dirty="0" smtClean="0">
                <a:solidFill>
                  <a:schemeClr val="tx1"/>
                </a:solidFill>
              </a:rPr>
              <a:t>Website handles exceptions</a:t>
            </a:r>
          </a:p>
          <a:p>
            <a:pPr marL="179388" indent="-179388">
              <a:buFont typeface="Arial" pitchFamily="34" charset="0"/>
              <a:buChar char="•"/>
            </a:pPr>
            <a:r>
              <a:rPr lang="en-AU" sz="2000" dirty="0" smtClean="0">
                <a:solidFill>
                  <a:schemeClr val="tx1"/>
                </a:solidFill>
              </a:rPr>
              <a:t>Website has password validation, encryption, hashing, and salt application</a:t>
            </a:r>
          </a:p>
          <a:p>
            <a:pPr marL="179388" indent="-179388">
              <a:buFont typeface="Arial" pitchFamily="34" charset="0"/>
              <a:buChar char="•"/>
            </a:pPr>
            <a:r>
              <a:rPr lang="en-AU" sz="2000" dirty="0" smtClean="0">
                <a:solidFill>
                  <a:schemeClr val="tx1"/>
                </a:solidFill>
              </a:rPr>
              <a:t>Website has either a local storage solution or cloud solution for security</a:t>
            </a:r>
          </a:p>
          <a:p>
            <a:pPr marL="179388" indent="-179388">
              <a:buFont typeface="Arial" pitchFamily="34" charset="0"/>
              <a:buChar char="•"/>
            </a:pPr>
            <a:r>
              <a:rPr lang="en-AU" sz="2000" dirty="0" smtClean="0">
                <a:solidFill>
                  <a:schemeClr val="tx1"/>
                </a:solidFill>
              </a:rPr>
              <a:t>Website maintains and updates code to latest versions to avoid critical exploits</a:t>
            </a:r>
          </a:p>
          <a:p>
            <a:pPr marL="179388" indent="-179388">
              <a:buFont typeface="Arial" pitchFamily="34" charset="0"/>
              <a:buChar char="•"/>
            </a:pPr>
            <a:r>
              <a:rPr lang="en-AU" sz="2000" dirty="0" smtClean="0">
                <a:solidFill>
                  <a:schemeClr val="tx1"/>
                </a:solidFill>
              </a:rPr>
              <a:t>Website either avoids legacy code or has technology to avoid critical exploits</a:t>
            </a:r>
          </a:p>
          <a:p>
            <a:pPr marL="179388" indent="-179388">
              <a:buFont typeface="Arial" pitchFamily="34" charset="0"/>
              <a:buChar char="•"/>
            </a:pPr>
            <a:r>
              <a:rPr lang="en-AU" sz="2000" dirty="0" smtClean="0">
                <a:solidFill>
                  <a:schemeClr val="tx1"/>
                </a:solidFill>
              </a:rPr>
              <a:t>Website has awareness of found critical exploits, both new and old</a:t>
            </a:r>
          </a:p>
          <a:p>
            <a:pPr marL="179388" indent="-179388">
              <a:buFont typeface="Arial" pitchFamily="34" charset="0"/>
              <a:buChar char="•"/>
            </a:pPr>
            <a:r>
              <a:rPr lang="en-AU" sz="2000" dirty="0" smtClean="0">
                <a:solidFill>
                  <a:schemeClr val="tx1"/>
                </a:solidFill>
              </a:rPr>
              <a:t>Website notifies developers of found critical exploits</a:t>
            </a:r>
          </a:p>
          <a:p>
            <a:pPr marL="179388" indent="-179388">
              <a:buFont typeface="Arial" pitchFamily="34" charset="0"/>
              <a:buChar char="•"/>
            </a:pPr>
            <a:r>
              <a:rPr lang="en-AU" sz="2000" dirty="0" smtClean="0">
                <a:solidFill>
                  <a:schemeClr val="tx1"/>
                </a:solidFill>
              </a:rPr>
              <a:t>Website updates, patches, and has downtime for developers to remedy found exploits</a:t>
            </a:r>
          </a:p>
          <a:p>
            <a:pPr marL="179388" indent="-179388">
              <a:buFont typeface="Arial" pitchFamily="34" charset="0"/>
              <a:buChar char="•"/>
            </a:pPr>
            <a:r>
              <a:rPr lang="en-AU" sz="2000" dirty="0" smtClean="0">
                <a:solidFill>
                  <a:schemeClr val="tx1"/>
                </a:solidFill>
              </a:rPr>
              <a:t>Website notifies users of downtime</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728225"/>
            <a:ext cx="9828000" cy="1020364"/>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lvl="0" indent="-179388">
              <a:buFont typeface="Arial" pitchFamily="34" charset="0"/>
              <a:buChar char="•"/>
            </a:pPr>
            <a:r>
              <a:rPr lang="en-AU" sz="2000" dirty="0" smtClean="0">
                <a:solidFill>
                  <a:schemeClr val="tx1"/>
                </a:solidFill>
              </a:rPr>
              <a:t> A maintenance cycle is implemented and software and code maintenance is part of the cycle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17</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Backup/Storage Implementation</a:t>
            </a:r>
            <a:endParaRPr lang="en-AU" sz="2800" dirty="0"/>
          </a:p>
        </p:txBody>
      </p:sp>
      <p:sp>
        <p:nvSpPr>
          <p:cNvPr id="7" name="Rectangle 6"/>
          <p:cNvSpPr/>
          <p:nvPr/>
        </p:nvSpPr>
        <p:spPr>
          <a:xfrm>
            <a:off x="39153" y="822470"/>
            <a:ext cx="9828000" cy="1656234"/>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backup and storage procedures implemented for my website so that there is no data loss and I can avoid complete data loss if the database corrupts or turns off automatically. </a:t>
            </a:r>
          </a:p>
          <a:p>
            <a:endParaRPr lang="en-AU" sz="2400" dirty="0" smtClean="0">
              <a:solidFill>
                <a:schemeClr val="tx1"/>
              </a:solidFill>
            </a:endParaRPr>
          </a:p>
        </p:txBody>
      </p:sp>
      <p:sp>
        <p:nvSpPr>
          <p:cNvPr id="8" name="Rectangle 7"/>
          <p:cNvSpPr/>
          <p:nvPr/>
        </p:nvSpPr>
        <p:spPr>
          <a:xfrm>
            <a:off x="39153" y="2576944"/>
            <a:ext cx="9828000" cy="237290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lvl="0" indent="-179388">
              <a:buFont typeface="Arial" pitchFamily="34" charset="0"/>
              <a:buChar char="•"/>
            </a:pPr>
            <a:r>
              <a:rPr lang="en-AU" sz="2000" dirty="0" smtClean="0">
                <a:solidFill>
                  <a:schemeClr val="tx1"/>
                </a:solidFill>
              </a:rPr>
              <a:t>Website has either an on site automated backup (database dump) to a local server that’s performed daily or has a backup and recovery plan via a cloud storage solution</a:t>
            </a:r>
          </a:p>
          <a:p>
            <a:pPr marL="179388" lvl="0" indent="-179388">
              <a:buFont typeface="Arial" pitchFamily="34" charset="0"/>
              <a:buChar char="•"/>
            </a:pPr>
            <a:r>
              <a:rPr lang="en-AU" sz="2000" dirty="0" smtClean="0">
                <a:solidFill>
                  <a:schemeClr val="tx1"/>
                </a:solidFill>
              </a:rPr>
              <a:t>Website has a recovery protocol implemented if the system is compromised that informs users of possible downtime for recovery </a:t>
            </a:r>
          </a:p>
          <a:p>
            <a:pPr marL="179388" lvl="0"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040536"/>
            <a:ext cx="9828000" cy="1708054"/>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Possible backup and recovery plan via a cloud storage solution is the AWS storage solution </a:t>
            </a:r>
            <a:endParaRPr lang="en-AU" sz="2000"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18</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Create Welcome Page</a:t>
            </a:r>
            <a:endParaRPr lang="en-AU" sz="2800" dirty="0"/>
          </a:p>
        </p:txBody>
      </p:sp>
      <p:sp>
        <p:nvSpPr>
          <p:cNvPr id="7" name="Rectangle 6"/>
          <p:cNvSpPr/>
          <p:nvPr/>
        </p:nvSpPr>
        <p:spPr>
          <a:xfrm>
            <a:off x="39153" y="822470"/>
            <a:ext cx="9828000" cy="2340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a welcome page for my website so that I can navigate to other areas of my website in a coherent and structured manner.</a:t>
            </a:r>
          </a:p>
        </p:txBody>
      </p:sp>
      <p:sp>
        <p:nvSpPr>
          <p:cNvPr id="8" name="Rectangle 7"/>
          <p:cNvSpPr/>
          <p:nvPr/>
        </p:nvSpPr>
        <p:spPr>
          <a:xfrm>
            <a:off x="39153" y="3335530"/>
            <a:ext cx="9828000" cy="205263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Welcome page displays an Enrolment, Jobs, Instrument Hire, Login, Feedback, Contact Us, Enquiries, FAQ, Events, Reviews, and Request for Transcript menu button</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486400"/>
            <a:ext cx="9828000" cy="1262189"/>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19</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Payment Portal</a:t>
            </a:r>
            <a:endParaRPr lang="en-AU" sz="2800" dirty="0"/>
          </a:p>
        </p:txBody>
      </p:sp>
      <p:sp>
        <p:nvSpPr>
          <p:cNvPr id="7" name="Rectangle 6"/>
          <p:cNvSpPr/>
          <p:nvPr/>
        </p:nvSpPr>
        <p:spPr>
          <a:xfrm>
            <a:off x="39153" y="822471"/>
            <a:ext cx="9828000" cy="1217344"/>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an new/existing student/parent I want a payment portal so that I can pay my tuition fees and instrument hire costs by keying in credit/debit card details or using options such as PayPal.</a:t>
            </a:r>
          </a:p>
        </p:txBody>
      </p:sp>
      <p:sp>
        <p:nvSpPr>
          <p:cNvPr id="8" name="Rectangle 7"/>
          <p:cNvSpPr/>
          <p:nvPr/>
        </p:nvSpPr>
        <p:spPr>
          <a:xfrm>
            <a:off x="39153" y="2127737"/>
            <a:ext cx="9828000" cy="373673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 Page displays a “PayPal” and “Credit/Debit Card” radio button </a:t>
            </a:r>
            <a:r>
              <a:rPr lang="en-AU" sz="2000" dirty="0">
                <a:solidFill>
                  <a:schemeClr val="tx1"/>
                </a:solidFill>
              </a:rPr>
              <a:t>and </a:t>
            </a:r>
            <a:r>
              <a:rPr lang="en-AU" sz="2000" dirty="0" smtClean="0">
                <a:solidFill>
                  <a:schemeClr val="tx1"/>
                </a:solidFill>
              </a:rPr>
              <a:t>a “Submit</a:t>
            </a:r>
            <a:r>
              <a:rPr lang="en-AU" sz="2000" dirty="0">
                <a:solidFill>
                  <a:schemeClr val="tx1"/>
                </a:solidFill>
              </a:rPr>
              <a:t>” </a:t>
            </a:r>
            <a:r>
              <a:rPr lang="en-AU" sz="2000" dirty="0" smtClean="0">
                <a:solidFill>
                  <a:schemeClr val="tx1"/>
                </a:solidFill>
              </a:rPr>
              <a:t>and “Cancel” button</a:t>
            </a:r>
            <a:endParaRPr lang="en-AU" sz="2000" dirty="0">
              <a:solidFill>
                <a:schemeClr val="tx1"/>
              </a:solidFill>
            </a:endParaRPr>
          </a:p>
          <a:p>
            <a:pPr marL="179388" indent="-179388">
              <a:buFont typeface="Arial" pitchFamily="34" charset="0"/>
              <a:buChar char="•"/>
            </a:pPr>
            <a:r>
              <a:rPr lang="en-AU" sz="2000" dirty="0" smtClean="0">
                <a:solidFill>
                  <a:schemeClr val="tx1"/>
                </a:solidFill>
              </a:rPr>
              <a:t>Clicking the “Submit” button with radio button “PayPal” selected directs user to payment gateway for PayPal </a:t>
            </a:r>
          </a:p>
          <a:p>
            <a:pPr marL="179388" indent="-179388">
              <a:buFont typeface="Arial" pitchFamily="34" charset="0"/>
              <a:buChar char="•"/>
            </a:pPr>
            <a:r>
              <a:rPr lang="en-AU" sz="2000" dirty="0" smtClean="0">
                <a:solidFill>
                  <a:schemeClr val="tx1"/>
                </a:solidFill>
              </a:rPr>
              <a:t>Clicking the “Submit” button with radio button “Credit/Debit Card” selected directs user to payment gateway for Visa/</a:t>
            </a:r>
            <a:r>
              <a:rPr lang="en-AU" sz="2000" dirty="0" err="1" smtClean="0">
                <a:solidFill>
                  <a:schemeClr val="tx1"/>
                </a:solidFill>
              </a:rPr>
              <a:t>Mastercard</a:t>
            </a:r>
            <a:endParaRPr lang="en-AU" sz="2000" dirty="0" smtClean="0">
              <a:solidFill>
                <a:schemeClr val="tx1"/>
              </a:solidFill>
            </a:endParaRPr>
          </a:p>
          <a:p>
            <a:pPr marL="179388" indent="-179388">
              <a:buFont typeface="Arial" pitchFamily="34" charset="0"/>
              <a:buChar char="•"/>
            </a:pPr>
            <a:r>
              <a:rPr lang="en-AU" sz="2000" dirty="0" smtClean="0">
                <a:solidFill>
                  <a:schemeClr val="tx1"/>
                </a:solidFill>
              </a:rPr>
              <a:t>Clicking the “Cancel” button cancels the payment and redirects user to “Instrument Hire” Page/Student portal’s “Tuition Fee” Page</a:t>
            </a:r>
          </a:p>
          <a:p>
            <a:pPr marL="179388" indent="-179388">
              <a:buFont typeface="Arial" pitchFamily="34" charset="0"/>
              <a:buChar char="•"/>
            </a:pPr>
            <a:r>
              <a:rPr lang="en-AU" sz="2000" dirty="0" smtClean="0">
                <a:solidFill>
                  <a:schemeClr val="tx1"/>
                </a:solidFill>
              </a:rPr>
              <a:t>“Instrument Hire” page will still have user’s selection selected</a:t>
            </a:r>
          </a:p>
          <a:p>
            <a:pPr marL="179388" indent="-179388">
              <a:buFont typeface="Arial" pitchFamily="34" charset="0"/>
              <a:buChar char="•"/>
            </a:pPr>
            <a:r>
              <a:rPr lang="en-AU" sz="2000" dirty="0" smtClean="0">
                <a:solidFill>
                  <a:schemeClr val="tx1"/>
                </a:solidFill>
              </a:rPr>
              <a:t>If payment is successful, message “Payment Successful” is displayed</a:t>
            </a:r>
          </a:p>
          <a:p>
            <a:pPr marL="179388" indent="-179388">
              <a:buFont typeface="Arial" pitchFamily="34" charset="0"/>
              <a:buChar char="•"/>
            </a:pPr>
            <a:r>
              <a:rPr lang="en-AU" sz="2000" dirty="0" smtClean="0">
                <a:solidFill>
                  <a:schemeClr val="tx1"/>
                </a:solidFill>
              </a:rPr>
              <a:t>If payment isn’t successful, website redirects user back to “Payment” page</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952392"/>
            <a:ext cx="9828000" cy="796198"/>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APIs will be used to implement PayPal</a:t>
            </a:r>
            <a:endParaRPr lang="en-AU" sz="2000"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20</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Transcript Request Page</a:t>
            </a:r>
            <a:endParaRPr lang="en-AU" sz="2800" dirty="0"/>
          </a:p>
        </p:txBody>
      </p:sp>
      <p:sp>
        <p:nvSpPr>
          <p:cNvPr id="7" name="Rectangle 6"/>
          <p:cNvSpPr/>
          <p:nvPr/>
        </p:nvSpPr>
        <p:spPr>
          <a:xfrm>
            <a:off x="39153" y="822470"/>
            <a:ext cx="9828000" cy="127889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an existing student/parent I want a request for transcripts page so that I can download or receive via email past grade transcripts for employers’ reference in job interviews.</a:t>
            </a:r>
          </a:p>
        </p:txBody>
      </p:sp>
      <p:sp>
        <p:nvSpPr>
          <p:cNvPr id="8" name="Rectangle 7"/>
          <p:cNvSpPr/>
          <p:nvPr/>
        </p:nvSpPr>
        <p:spPr>
          <a:xfrm>
            <a:off x="39153" y="2171699"/>
            <a:ext cx="9828000" cy="2838607"/>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a:t>
            </a:r>
            <a:r>
              <a:rPr lang="en-AU" sz="2000" dirty="0">
                <a:solidFill>
                  <a:schemeClr val="tx1"/>
                </a:solidFill>
              </a:rPr>
              <a:t>displays a form with labels, textboxes, and two buttons: “Submit” and “Reset”</a:t>
            </a:r>
          </a:p>
          <a:p>
            <a:pPr marL="179388" indent="-179388">
              <a:buFont typeface="Arial" pitchFamily="34" charset="0"/>
              <a:buChar char="•"/>
            </a:pPr>
            <a:r>
              <a:rPr lang="en-AU" sz="2000" dirty="0">
                <a:solidFill>
                  <a:schemeClr val="tx1"/>
                </a:solidFill>
              </a:rPr>
              <a:t>Textboxes and labels ask for full name, email </a:t>
            </a:r>
            <a:r>
              <a:rPr lang="en-AU" sz="2000" dirty="0" smtClean="0">
                <a:solidFill>
                  <a:schemeClr val="tx1"/>
                </a:solidFill>
              </a:rPr>
              <a:t>address, and DOB (for security reasons)</a:t>
            </a:r>
          </a:p>
          <a:p>
            <a:pPr marL="179388" indent="-179388">
              <a:buFont typeface="Arial" pitchFamily="34" charset="0"/>
              <a:buChar char="•"/>
            </a:pPr>
            <a:r>
              <a:rPr lang="en-AU" sz="2000" dirty="0" smtClean="0">
                <a:solidFill>
                  <a:schemeClr val="tx1"/>
                </a:solidFill>
              </a:rPr>
              <a:t>Clicking </a:t>
            </a:r>
            <a:r>
              <a:rPr lang="en-AU" sz="2000" dirty="0">
                <a:solidFill>
                  <a:schemeClr val="tx1"/>
                </a:solidFill>
              </a:rPr>
              <a:t>on the “Reset” button clears all input fields</a:t>
            </a:r>
          </a:p>
          <a:p>
            <a:pPr marL="179388" indent="-179388">
              <a:buFont typeface="Arial" pitchFamily="34" charset="0"/>
              <a:buChar char="•"/>
            </a:pPr>
            <a:r>
              <a:rPr lang="en-AU" sz="2000" dirty="0">
                <a:solidFill>
                  <a:schemeClr val="tx1"/>
                </a:solidFill>
              </a:rPr>
              <a:t>Clicking on the “Submit” button validates input </a:t>
            </a:r>
            <a:r>
              <a:rPr lang="en-AU" sz="2000" dirty="0" smtClean="0">
                <a:solidFill>
                  <a:schemeClr val="tx1"/>
                </a:solidFill>
              </a:rPr>
              <a:t>fields, retrieves grade transcript from database, and generates email of report to requester</a:t>
            </a:r>
          </a:p>
          <a:p>
            <a:pPr marL="179388" indent="-179388">
              <a:buFont typeface="Arial" pitchFamily="34" charset="0"/>
              <a:buChar char="•"/>
            </a:pPr>
            <a:r>
              <a:rPr lang="en-AU" sz="2000" dirty="0" smtClean="0">
                <a:solidFill>
                  <a:schemeClr val="tx1"/>
                </a:solidFill>
              </a:rPr>
              <a:t>Website </a:t>
            </a:r>
            <a:r>
              <a:rPr lang="en-AU" sz="2000" dirty="0">
                <a:solidFill>
                  <a:schemeClr val="tx1"/>
                </a:solidFill>
              </a:rPr>
              <a:t>displays message </a:t>
            </a:r>
            <a:r>
              <a:rPr lang="en-AU" sz="2000" dirty="0" smtClean="0">
                <a:solidFill>
                  <a:schemeClr val="tx1"/>
                </a:solidFill>
              </a:rPr>
              <a:t>“Request submitted and sent” </a:t>
            </a:r>
            <a:r>
              <a:rPr lang="en-AU" sz="2000" dirty="0">
                <a:solidFill>
                  <a:schemeClr val="tx1"/>
                </a:solidFill>
              </a:rPr>
              <a:t>with an “Ok” button</a:t>
            </a:r>
          </a:p>
          <a:p>
            <a:pPr marL="179388" indent="-179388">
              <a:buFont typeface="Arial" pitchFamily="34" charset="0"/>
              <a:buChar char="•"/>
            </a:pPr>
            <a:r>
              <a:rPr lang="en-AU" sz="2000" dirty="0">
                <a:solidFill>
                  <a:schemeClr val="tx1"/>
                </a:solidFill>
              </a:rPr>
              <a:t>Clicking the “Ok” button dismisses the message</a:t>
            </a:r>
          </a:p>
          <a:p>
            <a:pPr marL="179388" indent="-179388">
              <a:buFont typeface="Arial" pitchFamily="34" charset="0"/>
              <a:buChar char="•"/>
            </a:pPr>
            <a:r>
              <a:rPr lang="en-AU" sz="2000" dirty="0">
                <a:solidFill>
                  <a:schemeClr val="tx1"/>
                </a:solidFill>
              </a:rPr>
              <a:t>Website then displays “Welcome” </a:t>
            </a:r>
            <a:r>
              <a:rPr lang="en-AU" sz="2000" dirty="0" smtClean="0">
                <a:solidFill>
                  <a:schemeClr val="tx1"/>
                </a:solidFill>
              </a:rPr>
              <a:t>page</a:t>
            </a: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078320"/>
            <a:ext cx="9828000" cy="1670269"/>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21</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Reviews Page</a:t>
            </a:r>
            <a:endParaRPr lang="en-AU" sz="2800" dirty="0"/>
          </a:p>
        </p:txBody>
      </p:sp>
      <p:sp>
        <p:nvSpPr>
          <p:cNvPr id="7" name="Rectangle 6"/>
          <p:cNvSpPr/>
          <p:nvPr/>
        </p:nvSpPr>
        <p:spPr>
          <a:xfrm>
            <a:off x="39153" y="822470"/>
            <a:ext cx="9828000" cy="1656961"/>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student/parent I want a reviews page so that I can read reviews about Pinelands Music School before enrolling myself/my child/my children at Pinelands Music School.</a:t>
            </a:r>
          </a:p>
        </p:txBody>
      </p:sp>
      <p:sp>
        <p:nvSpPr>
          <p:cNvPr id="8" name="Rectangle 7"/>
          <p:cNvSpPr/>
          <p:nvPr/>
        </p:nvSpPr>
        <p:spPr>
          <a:xfrm>
            <a:off x="39153" y="2584938"/>
            <a:ext cx="9828000" cy="2370592"/>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a:t>
            </a:r>
            <a:r>
              <a:rPr lang="en-AU" sz="2000" dirty="0">
                <a:solidFill>
                  <a:schemeClr val="tx1"/>
                </a:solidFill>
              </a:rPr>
              <a:t>displays </a:t>
            </a:r>
            <a:r>
              <a:rPr lang="en-AU" sz="2000" dirty="0" smtClean="0">
                <a:solidFill>
                  <a:schemeClr val="tx1"/>
                </a:solidFill>
              </a:rPr>
              <a:t>a list of reviews with review content and name of person who gave the review</a:t>
            </a: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r>
              <a:rPr lang="en-AU" sz="2000" dirty="0">
                <a:solidFill>
                  <a:schemeClr val="tx1"/>
                </a:solidFill>
              </a:rPr>
              <a:t>Each </a:t>
            </a:r>
            <a:r>
              <a:rPr lang="en-AU" sz="2000" dirty="0" smtClean="0">
                <a:solidFill>
                  <a:schemeClr val="tx1"/>
                </a:solidFill>
              </a:rPr>
              <a:t>review will </a:t>
            </a:r>
            <a:r>
              <a:rPr lang="en-AU" sz="2000" dirty="0">
                <a:solidFill>
                  <a:schemeClr val="tx1"/>
                </a:solidFill>
              </a:rPr>
              <a:t>have double quotation marks around them and be italicised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Events Page</a:t>
            </a:r>
            <a:endParaRPr lang="en-AU" sz="2800" dirty="0"/>
          </a:p>
        </p:txBody>
      </p:sp>
      <p:sp>
        <p:nvSpPr>
          <p:cNvPr id="7" name="Rectangle 6"/>
          <p:cNvSpPr/>
          <p:nvPr/>
        </p:nvSpPr>
        <p:spPr>
          <a:xfrm>
            <a:off x="39153" y="822469"/>
            <a:ext cx="9828000" cy="1613000"/>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 new/existing student/parent I want an events page so that I can be aware of students’ or teachers’ gigs and support them after school hours.</a:t>
            </a:r>
          </a:p>
        </p:txBody>
      </p:sp>
      <p:sp>
        <p:nvSpPr>
          <p:cNvPr id="8" name="Rectangle 7"/>
          <p:cNvSpPr/>
          <p:nvPr/>
        </p:nvSpPr>
        <p:spPr>
          <a:xfrm>
            <a:off x="39153" y="2532184"/>
            <a:ext cx="9828000" cy="242334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displays a table with date, event name, address, start time, description, and who event supports (either teacher or student)</a:t>
            </a: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1</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a:t>
            </a:r>
            <a:endParaRPr lang="en-AU" sz="20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Create Database</a:t>
            </a:r>
            <a:endParaRPr lang="en-AU" sz="2800" dirty="0"/>
          </a:p>
        </p:txBody>
      </p:sp>
      <p:sp>
        <p:nvSpPr>
          <p:cNvPr id="7" name="Rectangle 6"/>
          <p:cNvSpPr/>
          <p:nvPr/>
        </p:nvSpPr>
        <p:spPr>
          <a:xfrm>
            <a:off x="39153" y="822470"/>
            <a:ext cx="9828000" cy="1557993"/>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a database for my website so that I can track and manage past, current, and future students and teachers, and their personal information such as age, gender, and skills; contract information such as lesson type, and lesson frequency; and any other preferences.</a:t>
            </a:r>
          </a:p>
        </p:txBody>
      </p:sp>
      <p:sp>
        <p:nvSpPr>
          <p:cNvPr id="8" name="Rectangle 7"/>
          <p:cNvSpPr/>
          <p:nvPr/>
        </p:nvSpPr>
        <p:spPr>
          <a:xfrm>
            <a:off x="39153" y="2471148"/>
            <a:ext cx="9828000" cy="2539160"/>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A host, such as AWS, allows the database to be created</a:t>
            </a:r>
          </a:p>
          <a:p>
            <a:pPr marL="179388" indent="-179388">
              <a:buFont typeface="Arial" pitchFamily="34" charset="0"/>
              <a:buChar char="•"/>
            </a:pPr>
            <a:r>
              <a:rPr lang="en-AU" sz="2000" dirty="0" smtClean="0">
                <a:solidFill>
                  <a:schemeClr val="tx1"/>
                </a:solidFill>
              </a:rPr>
              <a:t>The database contains relations and fields</a:t>
            </a:r>
          </a:p>
          <a:p>
            <a:pPr marL="179388" indent="-179388">
              <a:buFont typeface="Arial" pitchFamily="34" charset="0"/>
              <a:buChar char="•"/>
            </a:pPr>
            <a:r>
              <a:rPr lang="en-AU" sz="2000" dirty="0" smtClean="0">
                <a:solidFill>
                  <a:schemeClr val="tx1"/>
                </a:solidFill>
              </a:rPr>
              <a:t>The database includes data integrity</a:t>
            </a:r>
          </a:p>
          <a:p>
            <a:pPr marL="179388" indent="-179388">
              <a:buFont typeface="Arial" pitchFamily="34" charset="0"/>
              <a:buChar char="•"/>
            </a:pPr>
            <a:r>
              <a:rPr lang="en-AU" sz="2000" dirty="0" smtClean="0">
                <a:solidFill>
                  <a:schemeClr val="tx1"/>
                </a:solidFill>
              </a:rPr>
              <a:t>The database displays keys</a:t>
            </a:r>
          </a:p>
          <a:p>
            <a:pPr marL="179388" indent="-179388">
              <a:buFont typeface="Arial" pitchFamily="34" charset="0"/>
              <a:buChar char="•"/>
            </a:pPr>
            <a:r>
              <a:rPr lang="en-AU" sz="2000" dirty="0" smtClean="0">
                <a:solidFill>
                  <a:schemeClr val="tx1"/>
                </a:solidFill>
              </a:rPr>
              <a:t>The database stores procedures for most frequent queries</a:t>
            </a:r>
          </a:p>
          <a:p>
            <a:pPr marL="179388" indent="-179388">
              <a:buFont typeface="Arial" pitchFamily="34" charset="0"/>
              <a:buChar char="•"/>
            </a:pPr>
            <a:r>
              <a:rPr lang="en-AU" sz="2000" dirty="0" smtClean="0">
                <a:solidFill>
                  <a:schemeClr val="tx1"/>
                </a:solidFill>
              </a:rPr>
              <a:t>The database has indexes for most frequent relations</a:t>
            </a:r>
          </a:p>
          <a:p>
            <a:pPr marL="179388" indent="-179388">
              <a:buFont typeface="Arial" pitchFamily="34" charset="0"/>
              <a:buChar char="•"/>
            </a:pPr>
            <a:r>
              <a:rPr lang="en-AU" sz="2000" dirty="0" smtClean="0">
                <a:solidFill>
                  <a:schemeClr val="tx1"/>
                </a:solidFill>
              </a:rPr>
              <a:t>The database is populated with records</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9</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3663"/>
            <a:ext cx="9828000" cy="1624927"/>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Possible Database relations include Teachers, Students, Parents, Contracts, Instruments, Feedback, Skills (of Teachers), Instrument Knowledge (of Teachers), Preferences (of Students), Contract Quantity</a:t>
            </a:r>
            <a:r>
              <a:rPr lang="en-AU" sz="2000" smtClean="0">
                <a:solidFill>
                  <a:schemeClr val="tx1"/>
                </a:solidFill>
              </a:rPr>
              <a:t>, and Enquiries</a:t>
            </a:r>
            <a:endParaRPr lang="en-AU" sz="2000" dirty="0" smtClean="0">
              <a:solidFill>
                <a:schemeClr val="tx1"/>
              </a:solidFill>
            </a:endParaRPr>
          </a:p>
          <a:p>
            <a:pPr marL="179388" indent="-179388">
              <a:buFont typeface="Arial" pitchFamily="34" charset="0"/>
              <a:buChar char="•"/>
            </a:pPr>
            <a:r>
              <a:rPr lang="en-AU" sz="2000" dirty="0" smtClean="0">
                <a:solidFill>
                  <a:schemeClr val="tx1"/>
                </a:solidFill>
              </a:rPr>
              <a:t>All relations will have a Primary Key</a:t>
            </a:r>
            <a:endParaRPr lang="en-AU" sz="2000"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23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Mobile Cross-Compatibility</a:t>
            </a:r>
            <a:endParaRPr lang="en-AU" sz="2800" dirty="0"/>
          </a:p>
        </p:txBody>
      </p:sp>
      <p:sp>
        <p:nvSpPr>
          <p:cNvPr id="7" name="Rectangle 6"/>
          <p:cNvSpPr/>
          <p:nvPr/>
        </p:nvSpPr>
        <p:spPr>
          <a:xfrm>
            <a:off x="39153" y="822470"/>
            <a:ext cx="9828000" cy="1550436"/>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my website to have mobile cross-compatibility so that my website can provide a robust, cross platform and browser solution for clients and teachers.</a:t>
            </a:r>
          </a:p>
          <a:p>
            <a:endParaRPr lang="en-AU" sz="2400" dirty="0" smtClean="0">
              <a:solidFill>
                <a:schemeClr val="tx1"/>
              </a:solidFill>
            </a:endParaRPr>
          </a:p>
        </p:txBody>
      </p:sp>
      <p:sp>
        <p:nvSpPr>
          <p:cNvPr id="8" name="Rectangle 7"/>
          <p:cNvSpPr/>
          <p:nvPr/>
        </p:nvSpPr>
        <p:spPr>
          <a:xfrm>
            <a:off x="39153" y="2471147"/>
            <a:ext cx="9828000" cy="2484383"/>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Website functions and displays correctly in different browsers (Chrome, Firefox, Safari, IE)</a:t>
            </a:r>
          </a:p>
          <a:p>
            <a:pPr marL="179388" indent="-179388">
              <a:buFont typeface="Arial" pitchFamily="34" charset="0"/>
              <a:buChar char="•"/>
            </a:pPr>
            <a:r>
              <a:rPr lang="en-AU" sz="2000" dirty="0" smtClean="0">
                <a:solidFill>
                  <a:schemeClr val="tx1"/>
                </a:solidFill>
              </a:rPr>
              <a:t>Website functions and displays correctly in different versions of browsers</a:t>
            </a:r>
          </a:p>
          <a:p>
            <a:pPr marL="179388" indent="-179388">
              <a:buFont typeface="Arial" pitchFamily="34" charset="0"/>
              <a:buChar char="•"/>
            </a:pPr>
            <a:r>
              <a:rPr lang="en-AU" sz="2000" dirty="0" smtClean="0">
                <a:solidFill>
                  <a:schemeClr val="tx1"/>
                </a:solidFill>
              </a:rPr>
              <a:t>Website functions and displays correctly on all device and PC resolutions</a:t>
            </a:r>
          </a:p>
          <a:p>
            <a:pPr marL="179388" indent="-179388">
              <a:buFont typeface="Arial" pitchFamily="34" charset="0"/>
              <a:buChar char="•"/>
            </a:pPr>
            <a:r>
              <a:rPr lang="en-AU" sz="2000" dirty="0" smtClean="0">
                <a:solidFill>
                  <a:schemeClr val="tx1"/>
                </a:solidFill>
              </a:rPr>
              <a:t>Website functions and displays correctly on different operating systems (Android, </a:t>
            </a:r>
            <a:r>
              <a:rPr lang="en-AU" sz="2000" dirty="0" err="1" smtClean="0">
                <a:solidFill>
                  <a:schemeClr val="tx1"/>
                </a:solidFill>
              </a:rPr>
              <a:t>iOS</a:t>
            </a:r>
            <a:r>
              <a:rPr lang="en-AU" sz="2000" dirty="0" smtClean="0">
                <a:solidFill>
                  <a:schemeClr val="tx1"/>
                </a:solidFill>
              </a:rPr>
              <a:t>, Windows, Mac, Linux)</a:t>
            </a: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6</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Would</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Resolutions can vary from 320x480 pixels to 2000x1500 pixels</a:t>
            </a:r>
          </a:p>
          <a:p>
            <a:pPr marL="179388" indent="-179388">
              <a:buFont typeface="Arial" pitchFamily="34" charset="0"/>
              <a:buChar char="•"/>
            </a:pPr>
            <a:r>
              <a:rPr lang="en-AU" sz="2000" dirty="0" smtClean="0">
                <a:solidFill>
                  <a:schemeClr val="tx1"/>
                </a:solidFill>
              </a:rPr>
              <a:t>Devices include mobile phones, tablets, and laptops </a:t>
            </a:r>
          </a:p>
          <a:p>
            <a:pPr marL="179388" indent="-179388">
              <a:buFont typeface="Arial" pitchFamily="34" charset="0"/>
              <a:buChar char="•"/>
            </a:pPr>
            <a:endParaRPr lang="en-AU" sz="20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3</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Link Database</a:t>
            </a:r>
            <a:endParaRPr lang="en-AU" sz="2800" dirty="0"/>
          </a:p>
        </p:txBody>
      </p:sp>
      <p:sp>
        <p:nvSpPr>
          <p:cNvPr id="7" name="Rectangle 6"/>
          <p:cNvSpPr/>
          <p:nvPr/>
        </p:nvSpPr>
        <p:spPr>
          <a:xfrm>
            <a:off x="39153" y="822469"/>
            <a:ext cx="9828000" cy="1588221"/>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a database linked to my website so that the database can collect and check data from my website.</a:t>
            </a:r>
          </a:p>
        </p:txBody>
      </p:sp>
      <p:sp>
        <p:nvSpPr>
          <p:cNvPr id="8" name="Rectangle 7"/>
          <p:cNvSpPr/>
          <p:nvPr/>
        </p:nvSpPr>
        <p:spPr>
          <a:xfrm>
            <a:off x="39153" y="2516489"/>
            <a:ext cx="9828000" cy="243904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Website configures settings to MySQL</a:t>
            </a:r>
          </a:p>
          <a:p>
            <a:pPr marL="179388" indent="-179388">
              <a:buFont typeface="Arial" pitchFamily="34" charset="0"/>
              <a:buChar char="•"/>
            </a:pPr>
            <a:r>
              <a:rPr lang="en-AU" sz="2000" dirty="0" smtClean="0">
                <a:solidFill>
                  <a:schemeClr val="tx1"/>
                </a:solidFill>
              </a:rPr>
              <a:t>Website has access to MySQL API</a:t>
            </a:r>
          </a:p>
          <a:p>
            <a:pPr marL="179388" indent="-179388">
              <a:buFont typeface="Arial" pitchFamily="34" charset="0"/>
              <a:buChar char="•"/>
            </a:pPr>
            <a:r>
              <a:rPr lang="en-AU" sz="2000" dirty="0" smtClean="0">
                <a:solidFill>
                  <a:schemeClr val="tx1"/>
                </a:solidFill>
              </a:rPr>
              <a:t>Website stores submitted input data in the database</a:t>
            </a:r>
          </a:p>
          <a:p>
            <a:pPr marL="179388" indent="-179388">
              <a:buFont typeface="Arial" pitchFamily="34" charset="0"/>
              <a:buChar char="•"/>
            </a:pPr>
            <a:r>
              <a:rPr lang="en-AU" sz="2000" dirty="0" smtClean="0">
                <a:solidFill>
                  <a:schemeClr val="tx1"/>
                </a:solidFill>
              </a:rPr>
              <a:t>Website validates input data against data in database</a:t>
            </a:r>
          </a:p>
          <a:p>
            <a:pPr marL="179388" indent="-179388">
              <a:buFont typeface="Arial" pitchFamily="34" charset="0"/>
              <a:buChar char="•"/>
            </a:pPr>
            <a:r>
              <a:rPr lang="en-AU" sz="2000" dirty="0" smtClean="0">
                <a:solidFill>
                  <a:schemeClr val="tx1"/>
                </a:solidFill>
              </a:rPr>
              <a:t>Website edits, adds, and deletes data from the database when certain users are logged in</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6</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smtClean="0">
                <a:solidFill>
                  <a:schemeClr val="tx1"/>
                </a:solidFill>
              </a:rPr>
              <a:t> Website API will most likely be ORM</a:t>
            </a:r>
            <a:endParaRPr lang="en-AU" sz="20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Administrative Login Portal</a:t>
            </a:r>
            <a:endParaRPr lang="en-AU" sz="2800" dirty="0"/>
          </a:p>
        </p:txBody>
      </p:sp>
      <p:sp>
        <p:nvSpPr>
          <p:cNvPr id="7" name="Rectangle 6"/>
          <p:cNvSpPr/>
          <p:nvPr/>
        </p:nvSpPr>
        <p:spPr>
          <a:xfrm>
            <a:off x="39153" y="716671"/>
            <a:ext cx="9828000" cy="1879044"/>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the business owner I want a separate administrative login portal so that I can arrange/manage contracts, manage lesson participants and times, reschedule/cancel lessons, search database, manage database, view instrument information, </a:t>
            </a:r>
            <a:r>
              <a:rPr lang="en-AU" sz="2400" dirty="0" smtClean="0">
                <a:solidFill>
                  <a:schemeClr val="tx1"/>
                </a:solidFill>
              </a:rPr>
              <a:t>view feedback from students/references on teachers, and </a:t>
            </a:r>
            <a:r>
              <a:rPr lang="en-AU" sz="2400" dirty="0" smtClean="0">
                <a:solidFill>
                  <a:schemeClr val="tx1"/>
                </a:solidFill>
              </a:rPr>
              <a:t>edit/update the content on my website pages.</a:t>
            </a:r>
          </a:p>
        </p:txBody>
      </p:sp>
      <p:sp>
        <p:nvSpPr>
          <p:cNvPr id="8" name="Rectangle 7"/>
          <p:cNvSpPr/>
          <p:nvPr/>
        </p:nvSpPr>
        <p:spPr>
          <a:xfrm>
            <a:off x="39153" y="2595715"/>
            <a:ext cx="9828000" cy="4262285"/>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displays a form with labels, textboxes, and two buttons: “Submit” and “Reset”</a:t>
            </a:r>
          </a:p>
          <a:p>
            <a:pPr marL="179388" indent="-179388">
              <a:buFont typeface="Arial" pitchFamily="34" charset="0"/>
              <a:buChar char="•"/>
            </a:pPr>
            <a:r>
              <a:rPr lang="en-AU" sz="2000" dirty="0" smtClean="0">
                <a:solidFill>
                  <a:schemeClr val="tx1"/>
                </a:solidFill>
              </a:rPr>
              <a:t>Clicking on the “Reset” button clears all input fields</a:t>
            </a:r>
          </a:p>
          <a:p>
            <a:pPr marL="179388" indent="-179388">
              <a:buFont typeface="Arial" pitchFamily="34" charset="0"/>
              <a:buChar char="•"/>
            </a:pPr>
            <a:r>
              <a:rPr lang="en-AU" sz="2000" dirty="0" smtClean="0">
                <a:solidFill>
                  <a:schemeClr val="tx1"/>
                </a:solidFill>
              </a:rPr>
              <a:t>Clicking on the “Submit” button validates input fields and logs in user if input passes validation</a:t>
            </a:r>
          </a:p>
          <a:p>
            <a:pPr marL="179388" indent="-179388">
              <a:buFont typeface="Arial" pitchFamily="34" charset="0"/>
              <a:buChar char="•"/>
            </a:pPr>
            <a:r>
              <a:rPr lang="en-AU" sz="2000" dirty="0" smtClean="0">
                <a:solidFill>
                  <a:schemeClr val="tx1"/>
                </a:solidFill>
              </a:rPr>
              <a:t>Once logged in, page displays a side menu with menu items “Manage Contracts”, “Manage lessons”, “Search Database</a:t>
            </a:r>
            <a:r>
              <a:rPr lang="en-AU" sz="2000" dirty="0">
                <a:solidFill>
                  <a:schemeClr val="tx1"/>
                </a:solidFill>
              </a:rPr>
              <a:t>”, </a:t>
            </a:r>
            <a:r>
              <a:rPr lang="en-AU" sz="2000" dirty="0" smtClean="0">
                <a:solidFill>
                  <a:schemeClr val="tx1"/>
                </a:solidFill>
              </a:rPr>
              <a:t>“Edit </a:t>
            </a:r>
            <a:r>
              <a:rPr lang="en-AU" sz="2000" dirty="0">
                <a:solidFill>
                  <a:schemeClr val="tx1"/>
                </a:solidFill>
              </a:rPr>
              <a:t>Web Page Contents</a:t>
            </a:r>
            <a:r>
              <a:rPr lang="en-AU" sz="2000" dirty="0" smtClean="0">
                <a:solidFill>
                  <a:schemeClr val="tx1"/>
                </a:solidFill>
              </a:rPr>
              <a:t>”, and “Feedback”</a:t>
            </a:r>
            <a:endParaRPr lang="en-AU" sz="2000" dirty="0" smtClean="0">
              <a:solidFill>
                <a:schemeClr val="tx1"/>
              </a:solidFill>
            </a:endParaRPr>
          </a:p>
          <a:p>
            <a:pPr marL="179388" indent="-179388">
              <a:buFont typeface="Arial" pitchFamily="34" charset="0"/>
              <a:buChar char="•"/>
            </a:pPr>
            <a:r>
              <a:rPr lang="en-AU" sz="2000" dirty="0" smtClean="0">
                <a:solidFill>
                  <a:schemeClr val="tx1"/>
                </a:solidFill>
              </a:rPr>
              <a:t>Clicking on each menu item directs the user to that page</a:t>
            </a:r>
          </a:p>
          <a:p>
            <a:pPr marL="179388" indent="-179388">
              <a:buFont typeface="Arial" pitchFamily="34" charset="0"/>
              <a:buChar char="•"/>
            </a:pPr>
            <a:r>
              <a:rPr lang="en-AU" sz="2000" dirty="0" smtClean="0">
                <a:solidFill>
                  <a:schemeClr val="tx1"/>
                </a:solidFill>
              </a:rPr>
              <a:t>“Manage Contracts” page displays a table of contracts with student name, teacher name, start date, end date, lesson type, lesson duration, and lesson cost</a:t>
            </a:r>
          </a:p>
          <a:p>
            <a:pPr marL="179388" indent="-179388">
              <a:buFont typeface="Arial" pitchFamily="34" charset="0"/>
              <a:buChar char="•"/>
            </a:pPr>
            <a:r>
              <a:rPr lang="en-AU" sz="2000" dirty="0" smtClean="0">
                <a:solidFill>
                  <a:schemeClr val="tx1"/>
                </a:solidFill>
              </a:rPr>
              <a:t>Table of contracts displays an “Edit” and “Delete” button beside each record and an “Add” button below the last record</a:t>
            </a:r>
          </a:p>
          <a:p>
            <a:pPr marL="179388" indent="-179388">
              <a:buFont typeface="Arial" pitchFamily="34" charset="0"/>
              <a:buChar char="•"/>
            </a:pPr>
            <a:r>
              <a:rPr lang="en-AU" sz="2000" dirty="0" smtClean="0">
                <a:solidFill>
                  <a:schemeClr val="tx1"/>
                </a:solidFill>
              </a:rPr>
              <a:t>“Search Database” page displays a search bar with a “Search” and “Reset” button</a:t>
            </a:r>
          </a:p>
          <a:p>
            <a:pPr marL="179388" indent="-179388">
              <a:buFont typeface="Arial" pitchFamily="34" charset="0"/>
              <a:buChar char="•"/>
            </a:pPr>
            <a:r>
              <a:rPr lang="en-AU" sz="2000" dirty="0" smtClean="0">
                <a:solidFill>
                  <a:schemeClr val="tx1"/>
                </a:solidFill>
              </a:rPr>
              <a:t>Clicking on the “Reset” button clears the search bar</a:t>
            </a:r>
          </a:p>
          <a:p>
            <a:pPr marL="179388" indent="-179388"/>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9</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Administrative Login Portal</a:t>
            </a:r>
            <a:endParaRPr lang="en-AU" sz="2800" dirty="0"/>
          </a:p>
        </p:txBody>
      </p:sp>
      <p:sp>
        <p:nvSpPr>
          <p:cNvPr id="8" name="Rectangle 7"/>
          <p:cNvSpPr/>
          <p:nvPr/>
        </p:nvSpPr>
        <p:spPr>
          <a:xfrm>
            <a:off x="78000" y="717918"/>
            <a:ext cx="9771544" cy="60153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179388" indent="-179388">
              <a:buFont typeface="Arial" pitchFamily="34" charset="0"/>
              <a:buChar char="•"/>
            </a:pPr>
            <a:r>
              <a:rPr lang="en-AU" sz="2000" dirty="0" smtClean="0">
                <a:solidFill>
                  <a:schemeClr val="tx1"/>
                </a:solidFill>
              </a:rPr>
              <a:t>Clicking on the “Search” button searches the database in accordance to the input in the search bar and displays a table of results with an “Edit” and “Delete” button beside each record and an “Add” button below the last record</a:t>
            </a:r>
          </a:p>
          <a:p>
            <a:pPr marL="179388" indent="-179388">
              <a:buFont typeface="Arial" pitchFamily="34" charset="0"/>
              <a:buChar char="•"/>
            </a:pPr>
            <a:r>
              <a:rPr lang="en-AU" sz="2000" dirty="0" smtClean="0">
                <a:solidFill>
                  <a:schemeClr val="tx1"/>
                </a:solidFill>
              </a:rPr>
              <a:t>“Manage Lessons” page displays a table of lessons for current week with date of lesson, start time, end time, student name, teacher name, lesson type, and lesson number for the week</a:t>
            </a:r>
          </a:p>
          <a:p>
            <a:pPr marL="179388" indent="-179388">
              <a:buFont typeface="Arial" pitchFamily="34" charset="0"/>
              <a:buChar char="•"/>
            </a:pPr>
            <a:r>
              <a:rPr lang="en-AU" sz="2000" dirty="0" smtClean="0">
                <a:solidFill>
                  <a:schemeClr val="tx1"/>
                </a:solidFill>
              </a:rPr>
              <a:t>Table of lessons displays an “Edit” and “Delete” button beside each record and an “Add” button below the last record</a:t>
            </a:r>
          </a:p>
          <a:p>
            <a:pPr marL="179388" indent="-179388">
              <a:buFont typeface="Arial" pitchFamily="34" charset="0"/>
              <a:buChar char="•"/>
            </a:pPr>
            <a:r>
              <a:rPr lang="en-AU" sz="2000" dirty="0" smtClean="0">
                <a:solidFill>
                  <a:schemeClr val="tx1"/>
                </a:solidFill>
              </a:rPr>
              <a:t>Clicking on the “Add” button displays a small form with the table’s fields to add a new record to the database</a:t>
            </a:r>
          </a:p>
          <a:p>
            <a:pPr marL="179388" indent="-179388">
              <a:buFont typeface="Arial" pitchFamily="34" charset="0"/>
              <a:buChar char="•"/>
            </a:pPr>
            <a:r>
              <a:rPr lang="en-AU" sz="2000" dirty="0" smtClean="0">
                <a:solidFill>
                  <a:schemeClr val="tx1"/>
                </a:solidFill>
              </a:rPr>
              <a:t>Clicking on the “Delete” button removes the specific record from the database</a:t>
            </a:r>
          </a:p>
          <a:p>
            <a:pPr marL="179388" indent="-179388">
              <a:buFont typeface="Arial" pitchFamily="34" charset="0"/>
              <a:buChar char="•"/>
            </a:pPr>
            <a:r>
              <a:rPr lang="en-AU" sz="2000" dirty="0" smtClean="0">
                <a:solidFill>
                  <a:schemeClr val="tx1"/>
                </a:solidFill>
              </a:rPr>
              <a:t>Clicking on the “Edit” button displays a small, pre-filled with corresponding field values form to edit the existing record in the database</a:t>
            </a:r>
          </a:p>
          <a:p>
            <a:pPr marL="179388" indent="-179388">
              <a:buFont typeface="Arial" pitchFamily="34" charset="0"/>
              <a:buChar char="•"/>
            </a:pPr>
            <a:r>
              <a:rPr lang="en-AU" sz="2000" dirty="0" smtClean="0">
                <a:solidFill>
                  <a:schemeClr val="tx1"/>
                </a:solidFill>
              </a:rPr>
              <a:t>“Edit Web </a:t>
            </a:r>
            <a:r>
              <a:rPr lang="en-AU" sz="2000" dirty="0">
                <a:solidFill>
                  <a:schemeClr val="tx1"/>
                </a:solidFill>
              </a:rPr>
              <a:t>P</a:t>
            </a:r>
            <a:r>
              <a:rPr lang="en-AU" sz="2000" dirty="0" smtClean="0">
                <a:solidFill>
                  <a:schemeClr val="tx1"/>
                </a:solidFill>
              </a:rPr>
              <a:t>age Contents” page displays a list containing “Review” page, “Events” page, “FAQ” page, and “Contact Us” page</a:t>
            </a:r>
          </a:p>
          <a:p>
            <a:pPr marL="179388" indent="-179388">
              <a:buFont typeface="Arial" pitchFamily="34" charset="0"/>
              <a:buChar char="•"/>
            </a:pPr>
            <a:r>
              <a:rPr lang="en-AU" sz="2000" dirty="0" smtClean="0">
                <a:solidFill>
                  <a:schemeClr val="tx1"/>
                </a:solidFill>
              </a:rPr>
              <a:t>Clicking on each list item directs the user to that page with the corresponding web page’s content in a tabular format</a:t>
            </a:r>
          </a:p>
          <a:p>
            <a:pPr marL="179388" indent="-179388">
              <a:buFont typeface="Arial" pitchFamily="34" charset="0"/>
              <a:buChar char="•"/>
            </a:pPr>
            <a:r>
              <a:rPr lang="en-AU" sz="2000" dirty="0" smtClean="0">
                <a:solidFill>
                  <a:schemeClr val="tx1"/>
                </a:solidFill>
              </a:rPr>
              <a:t>Table </a:t>
            </a:r>
            <a:r>
              <a:rPr lang="en-AU" sz="2000" dirty="0">
                <a:solidFill>
                  <a:schemeClr val="tx1"/>
                </a:solidFill>
              </a:rPr>
              <a:t>displays </a:t>
            </a:r>
            <a:r>
              <a:rPr lang="en-AU" sz="2000" dirty="0" smtClean="0">
                <a:solidFill>
                  <a:schemeClr val="tx1"/>
                </a:solidFill>
              </a:rPr>
              <a:t>an “Edit</a:t>
            </a:r>
            <a:r>
              <a:rPr lang="en-AU" sz="2000" dirty="0">
                <a:solidFill>
                  <a:schemeClr val="tx1"/>
                </a:solidFill>
              </a:rPr>
              <a:t>” and “Delete” </a:t>
            </a:r>
            <a:r>
              <a:rPr lang="en-AU" sz="2000" dirty="0" smtClean="0">
                <a:solidFill>
                  <a:schemeClr val="tx1"/>
                </a:solidFill>
              </a:rPr>
              <a:t>button </a:t>
            </a:r>
            <a:r>
              <a:rPr lang="en-AU" sz="2000" dirty="0">
                <a:solidFill>
                  <a:schemeClr val="tx1"/>
                </a:solidFill>
              </a:rPr>
              <a:t>beside each record and </a:t>
            </a:r>
            <a:r>
              <a:rPr lang="en-AU" sz="2000" dirty="0" smtClean="0">
                <a:solidFill>
                  <a:schemeClr val="tx1"/>
                </a:solidFill>
              </a:rPr>
              <a:t>an “Add</a:t>
            </a:r>
            <a:r>
              <a:rPr lang="en-AU" sz="2000" dirty="0">
                <a:solidFill>
                  <a:schemeClr val="tx1"/>
                </a:solidFill>
              </a:rPr>
              <a:t>” button below </a:t>
            </a:r>
            <a:r>
              <a:rPr lang="en-AU" sz="2000" dirty="0" smtClean="0">
                <a:solidFill>
                  <a:schemeClr val="tx1"/>
                </a:solidFill>
              </a:rPr>
              <a:t>the last </a:t>
            </a:r>
            <a:r>
              <a:rPr lang="en-AU" sz="2000" dirty="0">
                <a:solidFill>
                  <a:schemeClr val="tx1"/>
                </a:solidFill>
              </a:rPr>
              <a:t>record</a:t>
            </a:r>
          </a:p>
          <a:p>
            <a:pPr marL="179388" indent="-179388"/>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9</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4</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Administrative Login Portal</a:t>
            </a:r>
            <a:endParaRPr lang="en-AU" sz="2800" dirty="0"/>
          </a:p>
        </p:txBody>
      </p:sp>
      <p:sp>
        <p:nvSpPr>
          <p:cNvPr id="8" name="Rectangle 7"/>
          <p:cNvSpPr/>
          <p:nvPr/>
        </p:nvSpPr>
        <p:spPr>
          <a:xfrm>
            <a:off x="78000" y="717918"/>
            <a:ext cx="9771544" cy="4299946"/>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179388" indent="-179388">
              <a:buFont typeface="Arial" pitchFamily="34" charset="0"/>
              <a:buChar char="•"/>
            </a:pPr>
            <a:r>
              <a:rPr lang="en-AU" sz="2000" dirty="0" smtClean="0">
                <a:solidFill>
                  <a:schemeClr val="tx1"/>
                </a:solidFill>
              </a:rPr>
              <a:t>Clicking on the “Add” button displays a small form with the table’s fields to add a new record to the database and add content to the corresponding web page</a:t>
            </a:r>
          </a:p>
          <a:p>
            <a:pPr marL="179388" indent="-179388">
              <a:buFont typeface="Arial" pitchFamily="34" charset="0"/>
              <a:buChar char="•"/>
            </a:pPr>
            <a:r>
              <a:rPr lang="en-AU" sz="2000" dirty="0" smtClean="0">
                <a:solidFill>
                  <a:schemeClr val="tx1"/>
                </a:solidFill>
              </a:rPr>
              <a:t>Clicking on the “Delete” button removes the specific record from the database and removes specific content from the corresponding web page</a:t>
            </a:r>
          </a:p>
          <a:p>
            <a:pPr marL="179388" indent="-179388">
              <a:buFont typeface="Arial" pitchFamily="34" charset="0"/>
              <a:buChar char="•"/>
            </a:pPr>
            <a:r>
              <a:rPr lang="en-AU" sz="2000" dirty="0" smtClean="0">
                <a:solidFill>
                  <a:schemeClr val="tx1"/>
                </a:solidFill>
              </a:rPr>
              <a:t>Clicking on the “Edit” button displays a small, pre-filled with corresponding field values form to edit the existing record in the database and edit the content on the corresponding web </a:t>
            </a:r>
            <a:r>
              <a:rPr lang="en-AU" sz="2000" dirty="0" smtClean="0">
                <a:solidFill>
                  <a:schemeClr val="tx1"/>
                </a:solidFill>
              </a:rPr>
              <a:t>page</a:t>
            </a:r>
          </a:p>
          <a:p>
            <a:pPr marL="179388" indent="-179388">
              <a:buFont typeface="Arial" pitchFamily="34" charset="0"/>
              <a:buChar char="•"/>
            </a:pPr>
            <a:r>
              <a:rPr lang="en-AU" sz="2000" dirty="0" smtClean="0">
                <a:solidFill>
                  <a:schemeClr val="tx1"/>
                </a:solidFill>
              </a:rPr>
              <a:t>“Feedback” page </a:t>
            </a:r>
            <a:r>
              <a:rPr lang="en-AU" sz="2000" dirty="0">
                <a:solidFill>
                  <a:schemeClr val="tx1"/>
                </a:solidFill>
              </a:rPr>
              <a:t>displays a list of feedback with student name/reference name, teacher name, feedback, and date </a:t>
            </a:r>
            <a:r>
              <a:rPr lang="en-AU" sz="2000" dirty="0" smtClean="0">
                <a:solidFill>
                  <a:schemeClr val="tx1"/>
                </a:solidFill>
              </a:rPr>
              <a:t>written</a:t>
            </a:r>
            <a:endParaRPr lang="en-AU" sz="2000" dirty="0">
              <a:solidFill>
                <a:schemeClr val="tx1"/>
              </a:solidFill>
            </a:endParaRPr>
          </a:p>
          <a:p>
            <a:pPr marL="179388" indent="-179388">
              <a:buFont typeface="Arial" pitchFamily="34" charset="0"/>
              <a:buChar char="•"/>
            </a:pPr>
            <a:r>
              <a:rPr lang="en-AU" sz="2000" dirty="0">
                <a:solidFill>
                  <a:schemeClr val="tx1"/>
                </a:solidFill>
              </a:rPr>
              <a:t>L</a:t>
            </a:r>
            <a:r>
              <a:rPr lang="en-AU" sz="2000" dirty="0" smtClean="0">
                <a:solidFill>
                  <a:schemeClr val="tx1"/>
                </a:solidFill>
              </a:rPr>
              <a:t>ist of feedback is sorted </a:t>
            </a:r>
            <a:r>
              <a:rPr lang="en-AU" sz="2000" dirty="0">
                <a:solidFill>
                  <a:schemeClr val="tx1"/>
                </a:solidFill>
              </a:rPr>
              <a:t>from earliest to oldest</a:t>
            </a: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a:p>
            <a:pPr marL="179388"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9</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7" name="Rectangle 6"/>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indent="-179388">
              <a:buFont typeface="Arial" pitchFamily="34" charset="0"/>
              <a:buChar char="•"/>
            </a:pPr>
            <a:r>
              <a:rPr lang="en-AU" sz="2000" dirty="0">
                <a:solidFill>
                  <a:schemeClr val="tx1"/>
                </a:solidFill>
              </a:rPr>
              <a:t>Each unit of feedback will have double quotation marks around them and be italicised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Teacher Login Portal</a:t>
            </a:r>
            <a:endParaRPr lang="en-AU" sz="2800" dirty="0"/>
          </a:p>
        </p:txBody>
      </p:sp>
      <p:sp>
        <p:nvSpPr>
          <p:cNvPr id="7" name="Rectangle 6"/>
          <p:cNvSpPr/>
          <p:nvPr/>
        </p:nvSpPr>
        <p:spPr>
          <a:xfrm>
            <a:off x="39153" y="822470"/>
            <a:ext cx="9828000" cy="1180142"/>
          </a:xfrm>
          <a:prstGeom prst="rect">
            <a:avLst/>
          </a:prstGeom>
          <a:solidFill>
            <a:schemeClr val="tx2">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AU" sz="2400" dirty="0" smtClean="0">
                <a:solidFill>
                  <a:schemeClr val="tx1"/>
                </a:solidFill>
              </a:rPr>
              <a:t>As an existing teacher I want a login page so that I can manage my students and lessons, update my personal details, and advise my availability for lessons.</a:t>
            </a:r>
          </a:p>
        </p:txBody>
      </p:sp>
      <p:sp>
        <p:nvSpPr>
          <p:cNvPr id="8" name="Rectangle 7"/>
          <p:cNvSpPr/>
          <p:nvPr/>
        </p:nvSpPr>
        <p:spPr>
          <a:xfrm>
            <a:off x="39153" y="2070625"/>
            <a:ext cx="9828000" cy="4632456"/>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Acceptance Criteria</a:t>
            </a:r>
          </a:p>
          <a:p>
            <a:pPr marL="179388" indent="-179388">
              <a:buFont typeface="Arial" pitchFamily="34" charset="0"/>
              <a:buChar char="•"/>
            </a:pPr>
            <a:r>
              <a:rPr lang="en-AU" sz="2000" dirty="0" smtClean="0">
                <a:solidFill>
                  <a:schemeClr val="tx1"/>
                </a:solidFill>
              </a:rPr>
              <a:t>Page displays a form with labels, textboxes, and two buttons: “Submit” and “Reset”</a:t>
            </a:r>
          </a:p>
          <a:p>
            <a:pPr marL="179388" indent="-179388">
              <a:buFont typeface="Arial" pitchFamily="34" charset="0"/>
              <a:buChar char="•"/>
            </a:pPr>
            <a:r>
              <a:rPr lang="en-AU" sz="2000" dirty="0" smtClean="0">
                <a:solidFill>
                  <a:schemeClr val="tx1"/>
                </a:solidFill>
              </a:rPr>
              <a:t>Clicking on the “Reset” button clears all input fields</a:t>
            </a:r>
          </a:p>
          <a:p>
            <a:pPr marL="179388" indent="-179388">
              <a:buFont typeface="Arial" pitchFamily="34" charset="0"/>
              <a:buChar char="•"/>
            </a:pPr>
            <a:r>
              <a:rPr lang="en-AU" sz="2000" dirty="0" smtClean="0">
                <a:solidFill>
                  <a:schemeClr val="tx1"/>
                </a:solidFill>
              </a:rPr>
              <a:t>Clicking on the “Submit” button validates input fields and logs in user if input passes validation</a:t>
            </a:r>
          </a:p>
          <a:p>
            <a:pPr marL="179388" indent="-179388">
              <a:buFont typeface="Arial" pitchFamily="34" charset="0"/>
              <a:buChar char="•"/>
            </a:pPr>
            <a:r>
              <a:rPr lang="en-AU" sz="2000" dirty="0" smtClean="0">
                <a:solidFill>
                  <a:schemeClr val="tx1"/>
                </a:solidFill>
              </a:rPr>
              <a:t>Once logged in, page displays a side menu with menu items “Manage Availability”, “Manage lessons”, and “Update Details”</a:t>
            </a:r>
          </a:p>
          <a:p>
            <a:pPr marL="179388" indent="-179388">
              <a:buFont typeface="Arial" pitchFamily="34" charset="0"/>
              <a:buChar char="•"/>
            </a:pPr>
            <a:r>
              <a:rPr lang="en-AU" sz="2000" dirty="0" smtClean="0">
                <a:solidFill>
                  <a:schemeClr val="tx1"/>
                </a:solidFill>
              </a:rPr>
              <a:t>Clicking on each menu item directs the user to that page</a:t>
            </a:r>
          </a:p>
          <a:p>
            <a:pPr marL="179388" indent="-179388">
              <a:buFont typeface="Arial" pitchFamily="34" charset="0"/>
              <a:buChar char="•"/>
            </a:pPr>
            <a:r>
              <a:rPr lang="en-AU" sz="2000" dirty="0" smtClean="0">
                <a:solidFill>
                  <a:schemeClr val="tx1"/>
                </a:solidFill>
              </a:rPr>
              <a:t>“Manage Availability” page displays a table of days of the current year with an “Add”, “Edit”, and “Delete” button beside it</a:t>
            </a:r>
          </a:p>
          <a:p>
            <a:pPr marL="179388" indent="-179388">
              <a:buFont typeface="Arial" pitchFamily="34" charset="0"/>
              <a:buChar char="•"/>
            </a:pPr>
            <a:r>
              <a:rPr lang="en-AU" sz="2000" dirty="0" smtClean="0">
                <a:solidFill>
                  <a:schemeClr val="tx1"/>
                </a:solidFill>
              </a:rPr>
              <a:t>Clicking on a date of the year selects it and enables the “Add”, “Edit”, and “Delete” buttons</a:t>
            </a:r>
          </a:p>
          <a:p>
            <a:pPr marL="179388" indent="-179388">
              <a:buFont typeface="Arial" pitchFamily="34" charset="0"/>
              <a:buChar char="•"/>
            </a:pPr>
            <a:r>
              <a:rPr lang="en-AU" sz="2000" dirty="0" smtClean="0">
                <a:solidFill>
                  <a:schemeClr val="tx1"/>
                </a:solidFill>
              </a:rPr>
              <a:t>“Manage Lessons” page displays a table of lessons for current week with date of lesson, start time, end time, student name, lesson type, and lesson number for week</a:t>
            </a:r>
          </a:p>
          <a:p>
            <a:pPr marL="179388" indent="-179388">
              <a:buFont typeface="Arial" pitchFamily="34" charset="0"/>
              <a:buChar char="•"/>
            </a:pPr>
            <a:r>
              <a:rPr lang="en-AU" sz="2000" dirty="0" smtClean="0">
                <a:solidFill>
                  <a:schemeClr val="tx1"/>
                </a:solidFill>
              </a:rPr>
              <a:t>Table of lessons displays a “Delete” button in each record</a:t>
            </a:r>
          </a:p>
          <a:p>
            <a:pPr marL="179388" indent="-179388">
              <a:buFont typeface="Arial" pitchFamily="34" charset="0"/>
              <a:buChar char="•"/>
            </a:pPr>
            <a:r>
              <a:rPr lang="en-AU" sz="2000" dirty="0" smtClean="0">
                <a:solidFill>
                  <a:schemeClr val="tx1"/>
                </a:solidFill>
              </a:rPr>
              <a:t>Clicking on the “Delete” button removes the specific record from the database</a:t>
            </a: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9</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53" y="109410"/>
            <a:ext cx="720000" cy="540000"/>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5</a:t>
            </a:r>
            <a:endParaRPr lang="en-AU" sz="2000" dirty="0">
              <a:solidFill>
                <a:schemeClr val="tx1"/>
              </a:solidFill>
            </a:endParaRPr>
          </a:p>
        </p:txBody>
      </p:sp>
      <p:sp>
        <p:nvSpPr>
          <p:cNvPr id="6" name="Rectangle 5"/>
          <p:cNvSpPr/>
          <p:nvPr/>
        </p:nvSpPr>
        <p:spPr>
          <a:xfrm>
            <a:off x="831153" y="109410"/>
            <a:ext cx="7380000" cy="540000"/>
          </a:xfrm>
          <a:prstGeom prst="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smtClean="0"/>
              <a:t>Teacher Login Portal</a:t>
            </a:r>
            <a:endParaRPr lang="en-AU" sz="2800" dirty="0"/>
          </a:p>
        </p:txBody>
      </p:sp>
      <p:sp>
        <p:nvSpPr>
          <p:cNvPr id="8" name="Rectangle 7"/>
          <p:cNvSpPr/>
          <p:nvPr/>
        </p:nvSpPr>
        <p:spPr>
          <a:xfrm>
            <a:off x="78000" y="770816"/>
            <a:ext cx="9771544" cy="4292391"/>
          </a:xfrm>
          <a:prstGeom prst="rect">
            <a:avLst/>
          </a:prstGeom>
          <a:solidFill>
            <a:schemeClr val="accent1">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pPr marL="179388" lvl="0" indent="-179388">
              <a:buFont typeface="Arial" pitchFamily="34" charset="0"/>
              <a:buChar char="•"/>
            </a:pPr>
            <a:r>
              <a:rPr lang="en-AU" sz="2000" dirty="0" smtClean="0">
                <a:solidFill>
                  <a:schemeClr val="tx1"/>
                </a:solidFill>
              </a:rPr>
              <a:t>“Update Details” page displays a list containing first name, last name, gender, DOB, qualifications, email address, mobile number, Facebook ID (if provided), and skills (instrument, multi-lingual, and other)</a:t>
            </a:r>
          </a:p>
          <a:p>
            <a:pPr marL="179388" indent="-179388">
              <a:buFont typeface="Arial" pitchFamily="34" charset="0"/>
              <a:buChar char="•"/>
            </a:pPr>
            <a:r>
              <a:rPr lang="en-AU" sz="2000" dirty="0" smtClean="0">
                <a:solidFill>
                  <a:schemeClr val="tx1"/>
                </a:solidFill>
              </a:rPr>
              <a:t>List of details displays an “Edit” and “Delete” button beside each record and an “Add” button only below the last records for skills and qualifications</a:t>
            </a:r>
          </a:p>
          <a:p>
            <a:pPr marL="179388" indent="-179388">
              <a:buFont typeface="Arial" pitchFamily="34" charset="0"/>
              <a:buChar char="•"/>
            </a:pPr>
            <a:r>
              <a:rPr lang="en-AU" sz="2000" dirty="0" smtClean="0">
                <a:solidFill>
                  <a:schemeClr val="tx1"/>
                </a:solidFill>
              </a:rPr>
              <a:t>Clicking on the “Add” button displays a small form for the corresponding field to add a new record to the database</a:t>
            </a:r>
          </a:p>
          <a:p>
            <a:pPr marL="179388" indent="-179388">
              <a:buFont typeface="Arial" pitchFamily="34" charset="0"/>
              <a:buChar char="•"/>
            </a:pPr>
            <a:r>
              <a:rPr lang="en-AU" sz="2000" dirty="0" smtClean="0">
                <a:solidFill>
                  <a:schemeClr val="tx1"/>
                </a:solidFill>
              </a:rPr>
              <a:t>Clicking on the “Delete” button removes the specific record from the database</a:t>
            </a:r>
          </a:p>
          <a:p>
            <a:pPr marL="179388" indent="-179388">
              <a:buFont typeface="Arial" pitchFamily="34" charset="0"/>
              <a:buChar char="•"/>
            </a:pPr>
            <a:r>
              <a:rPr lang="en-AU" sz="2000" dirty="0" smtClean="0">
                <a:solidFill>
                  <a:schemeClr val="tx1"/>
                </a:solidFill>
              </a:rPr>
              <a:t>Clicking on the “Edit” button displays a small, pre-filled with the corresponding field value form to edit the existing record in the database</a:t>
            </a:r>
          </a:p>
          <a:p>
            <a:pPr marL="179388" lvl="0" indent="-179388">
              <a:buFont typeface="Arial" pitchFamily="34" charset="0"/>
              <a:buChar char="•"/>
            </a:pPr>
            <a:endParaRPr lang="en-AU" sz="2000" dirty="0" smtClean="0">
              <a:solidFill>
                <a:schemeClr val="tx1"/>
              </a:solidFill>
            </a:endParaRPr>
          </a:p>
          <a:p>
            <a:pPr marL="179388" lvl="0" indent="-179388">
              <a:buFont typeface="Arial" pitchFamily="34" charset="0"/>
              <a:buChar char="•"/>
            </a:pPr>
            <a:endParaRPr lang="en-AU" sz="2000" dirty="0" smtClean="0">
              <a:solidFill>
                <a:schemeClr val="tx1"/>
              </a:solidFill>
            </a:endParaRPr>
          </a:p>
        </p:txBody>
      </p:sp>
      <p:sp>
        <p:nvSpPr>
          <p:cNvPr id="11" name="Rectangle 10"/>
          <p:cNvSpPr/>
          <p:nvPr/>
        </p:nvSpPr>
        <p:spPr>
          <a:xfrm>
            <a:off x="9147153" y="109410"/>
            <a:ext cx="720000" cy="540000"/>
          </a:xfrm>
          <a:prstGeom prst="rect">
            <a:avLst/>
          </a:prstGeom>
          <a:solidFill>
            <a:srgbClr val="CCF0CD">
              <a:alpha val="2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lstStyle/>
          <a:p>
            <a:pPr algn="ctr"/>
            <a:r>
              <a:rPr lang="en-AU" sz="2000" dirty="0" smtClean="0">
                <a:solidFill>
                  <a:schemeClr val="tx1"/>
                </a:solidFill>
              </a:rPr>
              <a:t>9</a:t>
            </a:r>
            <a:endParaRPr lang="en-AU" sz="2000" dirty="0">
              <a:solidFill>
                <a:schemeClr val="tx1"/>
              </a:solidFill>
            </a:endParaRPr>
          </a:p>
        </p:txBody>
      </p:sp>
      <p:sp>
        <p:nvSpPr>
          <p:cNvPr id="12" name="Rectangle 11"/>
          <p:cNvSpPr/>
          <p:nvPr/>
        </p:nvSpPr>
        <p:spPr>
          <a:xfrm>
            <a:off x="8283153" y="109410"/>
            <a:ext cx="792000" cy="540000"/>
          </a:xfrm>
          <a:prstGeom prst="rect">
            <a:avLst/>
          </a:prstGeom>
          <a:solidFill>
            <a:schemeClr val="accent4">
              <a:lumMod val="20000"/>
              <a:lumOff val="8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rIns="0" rtlCol="0" anchor="ctr"/>
          <a:lstStyle/>
          <a:p>
            <a:pPr algn="ctr"/>
            <a:r>
              <a:rPr lang="en-AU" sz="2000" dirty="0" smtClean="0">
                <a:solidFill>
                  <a:schemeClr val="tx1"/>
                </a:solidFill>
              </a:rPr>
              <a:t>Must</a:t>
            </a:r>
            <a:endParaRPr lang="en-AU" sz="2000" dirty="0">
              <a:solidFill>
                <a:schemeClr val="tx1"/>
              </a:solidFill>
            </a:endParaRPr>
          </a:p>
        </p:txBody>
      </p:sp>
      <p:sp>
        <p:nvSpPr>
          <p:cNvPr id="13" name="Rectangle 12"/>
          <p:cNvSpPr/>
          <p:nvPr/>
        </p:nvSpPr>
        <p:spPr>
          <a:xfrm>
            <a:off x="39153" y="5128590"/>
            <a:ext cx="9828000" cy="1620000"/>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36000" rtlCol="0" anchor="t" anchorCtr="0"/>
          <a:lstStyle/>
          <a:p>
            <a:r>
              <a:rPr lang="en-AU" sz="2000" dirty="0" smtClean="0">
                <a:solidFill>
                  <a:schemeClr val="tx1"/>
                </a:solidFill>
              </a:rPr>
              <a:t>Notes</a:t>
            </a:r>
          </a:p>
          <a:p>
            <a:pPr marL="179388" lvl="0" indent="-179388">
              <a:buFont typeface="Arial" pitchFamily="34" charset="0"/>
              <a:buChar char="•"/>
            </a:pPr>
            <a:endParaRPr lang="en-AU" sz="2000"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1999</TotalTime>
  <Words>4527</Words>
  <Application>Microsoft Office PowerPoint</Application>
  <PresentationFormat>A4 Paper (210x297 mm)</PresentationFormat>
  <Paragraphs>417</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User Stories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Thomaco Consultancies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Thomas</dc:creator>
  <cp:lastModifiedBy>Windows User</cp:lastModifiedBy>
  <cp:revision>34</cp:revision>
  <dcterms:created xsi:type="dcterms:W3CDTF">2011-08-10T11:51:47Z</dcterms:created>
  <dcterms:modified xsi:type="dcterms:W3CDTF">2018-04-20T01:48:12Z</dcterms:modified>
</cp:coreProperties>
</file>