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76" r:id="rId4"/>
    <p:sldId id="274" r:id="rId5"/>
    <p:sldId id="272" r:id="rId6"/>
    <p:sldId id="271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99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990" y="-8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eronika\Downloads\Multi-criteria%20decision%20analys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eronika\Downloads\Multi-criteria%20decision%20analysi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eronika\Downloads\Multi-criteria%20decision%20analysi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eronika\Downloads\Multi-criteria%20decision%20analysi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eronika\Downloads\Multi-criteria%20decision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AU"/>
  <c:style val="29"/>
  <c:chart>
    <c:plotArea>
      <c:layout/>
      <c:barChart>
        <c:barDir val="col"/>
        <c:grouping val="clustered"/>
        <c:ser>
          <c:idx val="0"/>
          <c:order val="0"/>
          <c:cat>
            <c:strRef>
              <c:f>Sheet1!$B$48:$H$48</c:f>
              <c:strCache>
                <c:ptCount val="7"/>
                <c:pt idx="0">
                  <c:v>Planning</c:v>
                </c:pt>
                <c:pt idx="1">
                  <c:v>Reminders</c:v>
                </c:pt>
                <c:pt idx="2">
                  <c:v>Reliability</c:v>
                </c:pt>
                <c:pt idx="3">
                  <c:v>Prioritisation</c:v>
                </c:pt>
                <c:pt idx="4">
                  <c:v>Organisation</c:v>
                </c:pt>
                <c:pt idx="5">
                  <c:v>Collaboration</c:v>
                </c:pt>
                <c:pt idx="6">
                  <c:v>Usability</c:v>
                </c:pt>
              </c:strCache>
            </c:strRef>
          </c:cat>
          <c:val>
            <c:numRef>
              <c:f>Sheet1!$B$53:$H$53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5</c:v>
                </c:pt>
                <c:pt idx="5">
                  <c:v>0</c:v>
                </c:pt>
                <c:pt idx="6">
                  <c:v>4</c:v>
                </c:pt>
              </c:numCache>
            </c:numRef>
          </c:val>
        </c:ser>
        <c:axId val="96185728"/>
        <c:axId val="96540928"/>
      </c:barChart>
      <c:catAx>
        <c:axId val="96185728"/>
        <c:scaling>
          <c:orientation val="minMax"/>
        </c:scaling>
        <c:axPos val="b"/>
        <c:tickLblPos val="nextTo"/>
        <c:crossAx val="96540928"/>
        <c:crosses val="autoZero"/>
        <c:auto val="1"/>
        <c:lblAlgn val="ctr"/>
        <c:lblOffset val="100"/>
      </c:catAx>
      <c:valAx>
        <c:axId val="96540928"/>
        <c:scaling>
          <c:orientation val="minMax"/>
          <c:max val="5"/>
          <c:min val="0"/>
        </c:scaling>
        <c:axPos val="l"/>
        <c:majorGridlines/>
        <c:numFmt formatCode="General" sourceLinked="1"/>
        <c:tickLblPos val="nextTo"/>
        <c:crossAx val="96185728"/>
        <c:crosses val="autoZero"/>
        <c:crossBetween val="between"/>
        <c:majorUnit val="1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AU"/>
  <c:style val="27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Sheet1!$A$49</c:f>
              <c:strCache>
                <c:ptCount val="1"/>
                <c:pt idx="0">
                  <c:v>QUT Blackboard/Virtual</c:v>
                </c:pt>
              </c:strCache>
            </c:strRef>
          </c:tx>
          <c:cat>
            <c:strRef>
              <c:f>Sheet1!$B$48:$H$48</c:f>
              <c:strCache>
                <c:ptCount val="7"/>
                <c:pt idx="0">
                  <c:v>Planning</c:v>
                </c:pt>
                <c:pt idx="1">
                  <c:v>Reminders</c:v>
                </c:pt>
                <c:pt idx="2">
                  <c:v>Reliability</c:v>
                </c:pt>
                <c:pt idx="3">
                  <c:v>Prioritisation</c:v>
                </c:pt>
                <c:pt idx="4">
                  <c:v>Organisation</c:v>
                </c:pt>
                <c:pt idx="5">
                  <c:v>Collaboration</c:v>
                </c:pt>
                <c:pt idx="6">
                  <c:v>Usability</c:v>
                </c:pt>
              </c:strCache>
            </c:strRef>
          </c:cat>
          <c:val>
            <c:numRef>
              <c:f>Sheet1!$B$49:$H$49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0</c:v>
                </c:pt>
                <c:pt idx="6">
                  <c:v>2</c:v>
                </c:pt>
              </c:numCache>
            </c:numRef>
          </c:val>
        </c:ser>
        <c:axId val="96667904"/>
        <c:axId val="96678272"/>
      </c:barChart>
      <c:catAx>
        <c:axId val="96667904"/>
        <c:scaling>
          <c:orientation val="minMax"/>
        </c:scaling>
        <c:axPos val="b"/>
        <c:tickLblPos val="nextTo"/>
        <c:crossAx val="96678272"/>
        <c:crosses val="autoZero"/>
        <c:auto val="1"/>
        <c:lblAlgn val="ctr"/>
        <c:lblOffset val="100"/>
      </c:catAx>
      <c:valAx>
        <c:axId val="96678272"/>
        <c:scaling>
          <c:orientation val="minMax"/>
          <c:max val="5"/>
          <c:min val="0"/>
        </c:scaling>
        <c:axPos val="l"/>
        <c:majorGridlines/>
        <c:numFmt formatCode="General" sourceLinked="1"/>
        <c:tickLblPos val="nextTo"/>
        <c:crossAx val="96667904"/>
        <c:crosses val="autoZero"/>
        <c:crossBetween val="between"/>
        <c:majorUnit val="1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AU"/>
  <c:style val="26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Sheet1!$A$21</c:f>
              <c:strCache>
                <c:ptCount val="1"/>
                <c:pt idx="0">
                  <c:v>Microsoft Outlook</c:v>
                </c:pt>
              </c:strCache>
            </c:strRef>
          </c:tx>
          <c:spPr>
            <a:solidFill>
              <a:srgbClr val="7030A0"/>
            </a:solidFill>
          </c:spPr>
          <c:cat>
            <c:strRef>
              <c:f>Sheet1!$C$19:$I$19</c:f>
              <c:strCache>
                <c:ptCount val="7"/>
                <c:pt idx="0">
                  <c:v>Planning</c:v>
                </c:pt>
                <c:pt idx="1">
                  <c:v>Reminders</c:v>
                </c:pt>
                <c:pt idx="2">
                  <c:v>Reliability</c:v>
                </c:pt>
                <c:pt idx="3">
                  <c:v>Prioritisation</c:v>
                </c:pt>
                <c:pt idx="4">
                  <c:v>Organisation</c:v>
                </c:pt>
                <c:pt idx="5">
                  <c:v>Collaboration</c:v>
                </c:pt>
                <c:pt idx="6">
                  <c:v>Usability</c:v>
                </c:pt>
              </c:strCache>
            </c:strRef>
          </c:cat>
          <c:val>
            <c:numRef>
              <c:f>Sheet1!$C$21:$I$21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1</c:v>
                </c:pt>
                <c:pt idx="4">
                  <c:v>5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Sheet1!$A$22</c:f>
              <c:strCache>
                <c:ptCount val="1"/>
                <c:pt idx="0">
                  <c:v>Google Calendar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Sheet1!$C$19:$I$19</c:f>
              <c:strCache>
                <c:ptCount val="7"/>
                <c:pt idx="0">
                  <c:v>Planning</c:v>
                </c:pt>
                <c:pt idx="1">
                  <c:v>Reminders</c:v>
                </c:pt>
                <c:pt idx="2">
                  <c:v>Reliability</c:v>
                </c:pt>
                <c:pt idx="3">
                  <c:v>Prioritisation</c:v>
                </c:pt>
                <c:pt idx="4">
                  <c:v>Organisation</c:v>
                </c:pt>
                <c:pt idx="5">
                  <c:v>Collaboration</c:v>
                </c:pt>
                <c:pt idx="6">
                  <c:v>Usability</c:v>
                </c:pt>
              </c:strCache>
            </c:strRef>
          </c:cat>
          <c:val>
            <c:numRef>
              <c:f>Sheet1!$C$22:$I$22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1</c:v>
                </c:pt>
                <c:pt idx="4">
                  <c:v>5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gapWidth val="75"/>
        <c:overlap val="-25"/>
        <c:axId val="96568448"/>
        <c:axId val="96629120"/>
      </c:barChart>
      <c:catAx>
        <c:axId val="96568448"/>
        <c:scaling>
          <c:orientation val="minMax"/>
        </c:scaling>
        <c:axPos val="b"/>
        <c:tickLblPos val="nextTo"/>
        <c:crossAx val="96629120"/>
        <c:crosses val="autoZero"/>
        <c:auto val="1"/>
        <c:lblAlgn val="ctr"/>
        <c:lblOffset val="100"/>
      </c:catAx>
      <c:valAx>
        <c:axId val="96629120"/>
        <c:scaling>
          <c:orientation val="minMax"/>
          <c:max val="5"/>
        </c:scaling>
        <c:axPos val="l"/>
        <c:majorGridlines/>
        <c:numFmt formatCode="General" sourceLinked="1"/>
        <c:majorTickMark val="none"/>
        <c:tickLblPos val="nextTo"/>
        <c:crossAx val="96568448"/>
        <c:crosses val="autoZero"/>
        <c:crossBetween val="between"/>
        <c:majorUnit val="1"/>
      </c:valAx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AU"/>
  <c:style val="30"/>
  <c:chart>
    <c:plotArea>
      <c:layout/>
      <c:barChart>
        <c:barDir val="col"/>
        <c:grouping val="clustered"/>
        <c:ser>
          <c:idx val="0"/>
          <c:order val="0"/>
          <c:cat>
            <c:strRef>
              <c:f>Sheet1!$B$48:$H$48</c:f>
              <c:strCache>
                <c:ptCount val="7"/>
                <c:pt idx="0">
                  <c:v>Planning</c:v>
                </c:pt>
                <c:pt idx="1">
                  <c:v>Reminders</c:v>
                </c:pt>
                <c:pt idx="2">
                  <c:v>Reliability</c:v>
                </c:pt>
                <c:pt idx="3">
                  <c:v>Prioritisation</c:v>
                </c:pt>
                <c:pt idx="4">
                  <c:v>Organisation</c:v>
                </c:pt>
                <c:pt idx="5">
                  <c:v>Collaboration</c:v>
                </c:pt>
                <c:pt idx="6">
                  <c:v>Usability</c:v>
                </c:pt>
              </c:strCache>
            </c:strRef>
          </c:cat>
          <c:val>
            <c:numRef>
              <c:f>Sheet1!$B$53:$H$53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5</c:v>
                </c:pt>
                <c:pt idx="5">
                  <c:v>0</c:v>
                </c:pt>
                <c:pt idx="6">
                  <c:v>4</c:v>
                </c:pt>
              </c:numCache>
            </c:numRef>
          </c:val>
        </c:ser>
        <c:axId val="134899584"/>
        <c:axId val="136055424"/>
      </c:barChart>
      <c:catAx>
        <c:axId val="134899584"/>
        <c:scaling>
          <c:orientation val="minMax"/>
        </c:scaling>
        <c:axPos val="b"/>
        <c:tickLblPos val="nextTo"/>
        <c:crossAx val="136055424"/>
        <c:crosses val="autoZero"/>
        <c:auto val="1"/>
        <c:lblAlgn val="ctr"/>
        <c:lblOffset val="100"/>
      </c:catAx>
      <c:valAx>
        <c:axId val="136055424"/>
        <c:scaling>
          <c:orientation val="minMax"/>
          <c:max val="5"/>
        </c:scaling>
        <c:axPos val="l"/>
        <c:majorGridlines/>
        <c:numFmt formatCode="General" sourceLinked="1"/>
        <c:tickLblPos val="nextTo"/>
        <c:crossAx val="134899584"/>
        <c:crosses val="autoZero"/>
        <c:crossBetween val="between"/>
        <c:majorUnit val="1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AU"/>
  <c:style val="26"/>
  <c:chart>
    <c:plotArea>
      <c:layout/>
      <c:barChart>
        <c:barDir val="col"/>
        <c:grouping val="clustered"/>
        <c:ser>
          <c:idx val="0"/>
          <c:order val="0"/>
          <c:tx>
            <c:strRef>
              <c:f>Sheet1!$C$19</c:f>
              <c:strCache>
                <c:ptCount val="1"/>
                <c:pt idx="0">
                  <c:v>Planning</c:v>
                </c:pt>
              </c:strCache>
            </c:strRef>
          </c:tx>
          <c:cat>
            <c:strRef>
              <c:f>Sheet1!$B$20:$B$25</c:f>
              <c:strCache>
                <c:ptCount val="6"/>
                <c:pt idx="0">
                  <c:v>QUT B/V</c:v>
                </c:pt>
                <c:pt idx="1">
                  <c:v>MO</c:v>
                </c:pt>
                <c:pt idx="2">
                  <c:v>GC</c:v>
                </c:pt>
                <c:pt idx="3">
                  <c:v>AC</c:v>
                </c:pt>
                <c:pt idx="4">
                  <c:v>MSL - SP</c:v>
                </c:pt>
                <c:pt idx="5">
                  <c:v>Overlapp</c:v>
                </c:pt>
              </c:strCache>
            </c:strRef>
          </c:cat>
          <c:val>
            <c:numRef>
              <c:f>Sheet1!$C$20:$C$25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0</c:v>
                </c:pt>
                <c:pt idx="4">
                  <c:v>3</c:v>
                </c:pt>
                <c:pt idx="5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Sheet1!$D$19</c:f>
              <c:strCache>
                <c:ptCount val="1"/>
                <c:pt idx="0">
                  <c:v>Reminders</c:v>
                </c:pt>
              </c:strCache>
            </c:strRef>
          </c:tx>
          <c:spPr>
            <a:solidFill>
              <a:srgbClr val="FFC000"/>
            </a:solidFill>
          </c:spPr>
          <c:cat>
            <c:strRef>
              <c:f>Sheet1!$B$20:$B$25</c:f>
              <c:strCache>
                <c:ptCount val="6"/>
                <c:pt idx="0">
                  <c:v>QUT B/V</c:v>
                </c:pt>
                <c:pt idx="1">
                  <c:v>MO</c:v>
                </c:pt>
                <c:pt idx="2">
                  <c:v>GC</c:v>
                </c:pt>
                <c:pt idx="3">
                  <c:v>AC</c:v>
                </c:pt>
                <c:pt idx="4">
                  <c:v>MSL - SP</c:v>
                </c:pt>
                <c:pt idx="5">
                  <c:v>Overlapp</c:v>
                </c:pt>
              </c:strCache>
            </c:strRef>
          </c:cat>
          <c:val>
            <c:numRef>
              <c:f>Sheet1!$D$20:$D$25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0</c:v>
                </c:pt>
                <c:pt idx="4">
                  <c:v>2</c:v>
                </c:pt>
                <c:pt idx="5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Sheet1!$E$19</c:f>
              <c:strCache>
                <c:ptCount val="1"/>
                <c:pt idx="0">
                  <c:v>Reliability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Sheet1!$B$20:$B$25</c:f>
              <c:strCache>
                <c:ptCount val="6"/>
                <c:pt idx="0">
                  <c:v>QUT B/V</c:v>
                </c:pt>
                <c:pt idx="1">
                  <c:v>MO</c:v>
                </c:pt>
                <c:pt idx="2">
                  <c:v>GC</c:v>
                </c:pt>
                <c:pt idx="3">
                  <c:v>AC</c:v>
                </c:pt>
                <c:pt idx="4">
                  <c:v>MSL - SP</c:v>
                </c:pt>
                <c:pt idx="5">
                  <c:v>Overlapp</c:v>
                </c:pt>
              </c:strCache>
            </c:strRef>
          </c:cat>
          <c:val>
            <c:numRef>
              <c:f>Sheet1!$E$20:$E$25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</c:ser>
        <c:ser>
          <c:idx val="3"/>
          <c:order val="3"/>
          <c:tx>
            <c:strRef>
              <c:f>Sheet1!$F$19</c:f>
              <c:strCache>
                <c:ptCount val="1"/>
                <c:pt idx="0">
                  <c:v>Prioritisation</c:v>
                </c:pt>
              </c:strCache>
            </c:strRef>
          </c:tx>
          <c:spPr>
            <a:solidFill>
              <a:schemeClr val="accent4"/>
            </a:solidFill>
          </c:spPr>
          <c:cat>
            <c:strRef>
              <c:f>Sheet1!$B$20:$B$25</c:f>
              <c:strCache>
                <c:ptCount val="6"/>
                <c:pt idx="0">
                  <c:v>QUT B/V</c:v>
                </c:pt>
                <c:pt idx="1">
                  <c:v>MO</c:v>
                </c:pt>
                <c:pt idx="2">
                  <c:v>GC</c:v>
                </c:pt>
                <c:pt idx="3">
                  <c:v>AC</c:v>
                </c:pt>
                <c:pt idx="4">
                  <c:v>MSL - SP</c:v>
                </c:pt>
                <c:pt idx="5">
                  <c:v>Overlapp</c:v>
                </c:pt>
              </c:strCache>
            </c:strRef>
          </c:cat>
          <c:val>
            <c:numRef>
              <c:f>Sheet1!$F$20:$F$25</c:f>
              <c:numCache>
                <c:formatCode>General</c:formatCode>
                <c:ptCount val="6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</c:numCache>
            </c:numRef>
          </c:val>
        </c:ser>
        <c:ser>
          <c:idx val="4"/>
          <c:order val="4"/>
          <c:tx>
            <c:strRef>
              <c:f>Sheet1!$G$19</c:f>
              <c:strCache>
                <c:ptCount val="1"/>
                <c:pt idx="0">
                  <c:v>Organisation</c:v>
                </c:pt>
              </c:strCache>
            </c:strRef>
          </c:tx>
          <c:spPr>
            <a:solidFill>
              <a:srgbClr val="7030A0"/>
            </a:solidFill>
          </c:spPr>
          <c:cat>
            <c:strRef>
              <c:f>Sheet1!$B$20:$B$25</c:f>
              <c:strCache>
                <c:ptCount val="6"/>
                <c:pt idx="0">
                  <c:v>QUT B/V</c:v>
                </c:pt>
                <c:pt idx="1">
                  <c:v>MO</c:v>
                </c:pt>
                <c:pt idx="2">
                  <c:v>GC</c:v>
                </c:pt>
                <c:pt idx="3">
                  <c:v>AC</c:v>
                </c:pt>
                <c:pt idx="4">
                  <c:v>MSL - SP</c:v>
                </c:pt>
                <c:pt idx="5">
                  <c:v>Overlapp</c:v>
                </c:pt>
              </c:strCache>
            </c:strRef>
          </c:cat>
          <c:val>
            <c:numRef>
              <c:f>Sheet1!$G$20:$G$25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3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ser>
          <c:idx val="5"/>
          <c:order val="5"/>
          <c:tx>
            <c:strRef>
              <c:f>Sheet1!$H$19</c:f>
              <c:strCache>
                <c:ptCount val="1"/>
                <c:pt idx="0">
                  <c:v>Collaboration</c:v>
                </c:pt>
              </c:strCache>
            </c:strRef>
          </c:tx>
          <c:cat>
            <c:strRef>
              <c:f>Sheet1!$B$20:$B$25</c:f>
              <c:strCache>
                <c:ptCount val="6"/>
                <c:pt idx="0">
                  <c:v>QUT B/V</c:v>
                </c:pt>
                <c:pt idx="1">
                  <c:v>MO</c:v>
                </c:pt>
                <c:pt idx="2">
                  <c:v>GC</c:v>
                </c:pt>
                <c:pt idx="3">
                  <c:v>AC</c:v>
                </c:pt>
                <c:pt idx="4">
                  <c:v>MSL - SP</c:v>
                </c:pt>
                <c:pt idx="5">
                  <c:v>Overlapp</c:v>
                </c:pt>
              </c:strCache>
            </c:strRef>
          </c:cat>
          <c:val>
            <c:numRef>
              <c:f>Sheet1!$H$20:$H$25</c:f>
              <c:numCache>
                <c:formatCode>General</c:formatCode>
                <c:ptCount val="6"/>
                <c:pt idx="0">
                  <c:v>0</c:v>
                </c:pt>
                <c:pt idx="1">
                  <c:v>3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</c:numCache>
            </c:numRef>
          </c:val>
        </c:ser>
        <c:ser>
          <c:idx val="6"/>
          <c:order val="6"/>
          <c:tx>
            <c:strRef>
              <c:f>Sheet1!$I$19</c:f>
              <c:strCache>
                <c:ptCount val="1"/>
                <c:pt idx="0">
                  <c:v>Usability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cat>
            <c:strRef>
              <c:f>Sheet1!$B$20:$B$25</c:f>
              <c:strCache>
                <c:ptCount val="6"/>
                <c:pt idx="0">
                  <c:v>QUT B/V</c:v>
                </c:pt>
                <c:pt idx="1">
                  <c:v>MO</c:v>
                </c:pt>
                <c:pt idx="2">
                  <c:v>GC</c:v>
                </c:pt>
                <c:pt idx="3">
                  <c:v>AC</c:v>
                </c:pt>
                <c:pt idx="4">
                  <c:v>MSL - SP</c:v>
                </c:pt>
                <c:pt idx="5">
                  <c:v>Overlapp</c:v>
                </c:pt>
              </c:strCache>
            </c:strRef>
          </c:cat>
          <c:val>
            <c:numRef>
              <c:f>Sheet1!$I$20:$I$25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</c:ser>
        <c:axId val="135627520"/>
        <c:axId val="136107136"/>
      </c:barChart>
      <c:catAx>
        <c:axId val="135627520"/>
        <c:scaling>
          <c:orientation val="minMax"/>
        </c:scaling>
        <c:axPos val="b"/>
        <c:tickLblPos val="nextTo"/>
        <c:crossAx val="136107136"/>
        <c:crosses val="autoZero"/>
        <c:auto val="1"/>
        <c:lblAlgn val="ctr"/>
        <c:lblOffset val="100"/>
      </c:catAx>
      <c:valAx>
        <c:axId val="136107136"/>
        <c:scaling>
          <c:orientation val="minMax"/>
          <c:max val="5"/>
        </c:scaling>
        <c:axPos val="l"/>
        <c:majorGridlines/>
        <c:numFmt formatCode="General" sourceLinked="1"/>
        <c:tickLblPos val="nextTo"/>
        <c:crossAx val="135627520"/>
        <c:crosses val="autoZero"/>
        <c:crossBetween val="between"/>
        <c:majorUnit val="1"/>
      </c:valAx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Team 5 - </a:t>
            </a:r>
            <a:r>
              <a:rPr lang="en-AU" dirty="0" err="1" smtClean="0"/>
              <a:t>Overlapp</a:t>
            </a:r>
            <a:endParaRPr lang="en-A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Ally Wilson, Harrison Condon, Terri Cassells, and Veronika Strela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79631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Overlapp’s</a:t>
            </a:r>
            <a:r>
              <a:rPr lang="en-AU" dirty="0" smtClean="0"/>
              <a:t> Competitors</a:t>
            </a:r>
            <a:endParaRPr lang="en-AU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800" dirty="0" smtClean="0"/>
              <a:t>My Study Life – School Planner</a:t>
            </a:r>
          </a:p>
          <a:p>
            <a:pPr>
              <a:lnSpc>
                <a:spcPct val="150000"/>
              </a:lnSpc>
            </a:pPr>
            <a:r>
              <a:rPr lang="en-AU" sz="2800" dirty="0" smtClean="0"/>
              <a:t>QUT Blackboard / Virtual</a:t>
            </a:r>
          </a:p>
          <a:p>
            <a:pPr>
              <a:lnSpc>
                <a:spcPct val="150000"/>
              </a:lnSpc>
            </a:pPr>
            <a:r>
              <a:rPr lang="en-AU" sz="2800" dirty="0" smtClean="0"/>
              <a:t>Microsoft Outlook</a:t>
            </a:r>
          </a:p>
          <a:p>
            <a:pPr>
              <a:lnSpc>
                <a:spcPct val="150000"/>
              </a:lnSpc>
            </a:pPr>
            <a:r>
              <a:rPr lang="en-AU" sz="2800" dirty="0" smtClean="0"/>
              <a:t>Google Calendar</a:t>
            </a:r>
          </a:p>
          <a:p>
            <a:pPr>
              <a:lnSpc>
                <a:spcPct val="150000"/>
              </a:lnSpc>
            </a:pPr>
            <a:r>
              <a:rPr lang="en-AU" sz="2800" dirty="0" smtClean="0"/>
              <a:t>Assignment Calculator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xmlns="" val="376345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My Study Life – School Planner</a:t>
            </a:r>
            <a:endParaRPr lang="en-AU" dirty="0"/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76345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QUT Blackboard / Virtual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76345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Microsoft Outlook </a:t>
            </a:r>
            <a:br>
              <a:rPr lang="en-AU" dirty="0" smtClean="0"/>
            </a:br>
            <a:r>
              <a:rPr lang="en-AU" dirty="0" smtClean="0"/>
              <a:t>&amp; </a:t>
            </a:r>
            <a:br>
              <a:rPr lang="en-AU" dirty="0" smtClean="0"/>
            </a:br>
            <a:r>
              <a:rPr lang="en-AU" dirty="0" smtClean="0"/>
              <a:t>Google Calendar</a:t>
            </a:r>
            <a:endParaRPr lang="en-AU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3868738" y="857250"/>
          <a:ext cx="7315200" cy="555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76345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Assignment Calculator</a:t>
            </a:r>
            <a:endParaRPr lang="en-AU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76345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Comparison of Competitors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590925" y="863600"/>
          <a:ext cx="7972425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76345649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297</TotalTime>
  <Words>51</Words>
  <Application>Microsoft Office PowerPoint</Application>
  <PresentationFormat>Custom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Frame</vt:lpstr>
      <vt:lpstr>Team 5 - Overlapp</vt:lpstr>
      <vt:lpstr>Overlapp’s Competitors</vt:lpstr>
      <vt:lpstr>My Study Life – School Planner</vt:lpstr>
      <vt:lpstr>QUT Blackboard / Virtual</vt:lpstr>
      <vt:lpstr>Microsoft Outlook  &amp;  Google Calendar</vt:lpstr>
      <vt:lpstr>Assignment Calculator</vt:lpstr>
      <vt:lpstr>Comparison of Competitors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Veronika Strela</dc:creator>
  <cp:lastModifiedBy>Veronika</cp:lastModifiedBy>
  <cp:revision>2</cp:revision>
  <dcterms:created xsi:type="dcterms:W3CDTF">2018-03-27T10:23:46Z</dcterms:created>
  <dcterms:modified xsi:type="dcterms:W3CDTF">2018-03-27T15:24:34Z</dcterms:modified>
</cp:coreProperties>
</file>