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78" r:id="rId3"/>
    <p:sldId id="279" r:id="rId4"/>
    <p:sldId id="280" r:id="rId5"/>
    <p:sldId id="257" r:id="rId6"/>
    <p:sldId id="276" r:id="rId7"/>
    <p:sldId id="274" r:id="rId8"/>
    <p:sldId id="272" r:id="rId9"/>
    <p:sldId id="271" r:id="rId10"/>
    <p:sldId id="277" r:id="rId11"/>
    <p:sldId id="281" r:id="rId12"/>
    <p:sldId id="282" r:id="rId13"/>
    <p:sldId id="28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eronika\Downloads\Multi-criteria%20decision%20analysi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eronika\Downloads\Multi-criteria%20decision%20analysi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eronika\Downloads\Multi-criteria%20decision%20analysi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eronika\Downloads\Multi-criteria%20decision%20analysi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eronika\Downloads\Multi-criteria%20decision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9"/>
    </mc:Choice>
    <mc:Fallback>
      <c:style val="29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Sheet1!$B$48:$H$48</c:f>
              <c:strCache>
                <c:ptCount val="7"/>
                <c:pt idx="0">
                  <c:v>Planning</c:v>
                </c:pt>
                <c:pt idx="1">
                  <c:v>Reminders</c:v>
                </c:pt>
                <c:pt idx="2">
                  <c:v>Reliability</c:v>
                </c:pt>
                <c:pt idx="3">
                  <c:v>Prioritisation</c:v>
                </c:pt>
                <c:pt idx="4">
                  <c:v>Organisation</c:v>
                </c:pt>
                <c:pt idx="5">
                  <c:v>Collaboration</c:v>
                </c:pt>
                <c:pt idx="6">
                  <c:v>Usability</c:v>
                </c:pt>
              </c:strCache>
            </c:strRef>
          </c:cat>
          <c:val>
            <c:numRef>
              <c:f>Sheet1!$B$53:$H$53</c:f>
              <c:numCache>
                <c:formatCode>General</c:formatCode>
                <c:ptCount val="7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5</c:v>
                </c:pt>
                <c:pt idx="5">
                  <c:v>0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9A-45DA-9FB6-FD8D974E3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020630224"/>
        <c:axId val="-1020628592"/>
      </c:barChart>
      <c:catAx>
        <c:axId val="-1020630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1020628592"/>
        <c:crosses val="autoZero"/>
        <c:auto val="1"/>
        <c:lblAlgn val="ctr"/>
        <c:lblOffset val="100"/>
        <c:noMultiLvlLbl val="0"/>
      </c:catAx>
      <c:valAx>
        <c:axId val="-1020628592"/>
        <c:scaling>
          <c:orientation val="minMax"/>
          <c:max val="5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020630224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Sheet1!$A$49</c:f>
              <c:strCache>
                <c:ptCount val="1"/>
                <c:pt idx="0">
                  <c:v>QUT Blackboard/Virtual</c:v>
                </c:pt>
              </c:strCache>
            </c:strRef>
          </c:tx>
          <c:invertIfNegative val="0"/>
          <c:cat>
            <c:strRef>
              <c:f>Sheet1!$B$48:$H$48</c:f>
              <c:strCache>
                <c:ptCount val="7"/>
                <c:pt idx="0">
                  <c:v>Planning</c:v>
                </c:pt>
                <c:pt idx="1">
                  <c:v>Reminders</c:v>
                </c:pt>
                <c:pt idx="2">
                  <c:v>Reliability</c:v>
                </c:pt>
                <c:pt idx="3">
                  <c:v>Prioritisation</c:v>
                </c:pt>
                <c:pt idx="4">
                  <c:v>Organisation</c:v>
                </c:pt>
                <c:pt idx="5">
                  <c:v>Collaboration</c:v>
                </c:pt>
                <c:pt idx="6">
                  <c:v>Usability</c:v>
                </c:pt>
              </c:strCache>
            </c:strRef>
          </c:cat>
          <c:val>
            <c:numRef>
              <c:f>Sheet1!$B$49:$H$49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  <c:pt idx="4">
                  <c:v>4</c:v>
                </c:pt>
                <c:pt idx="5">
                  <c:v>0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93-4F0C-A906-748936C435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020624240"/>
        <c:axId val="-1020626416"/>
      </c:barChart>
      <c:catAx>
        <c:axId val="-10206242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1020626416"/>
        <c:crosses val="autoZero"/>
        <c:auto val="1"/>
        <c:lblAlgn val="ctr"/>
        <c:lblOffset val="100"/>
        <c:noMultiLvlLbl val="0"/>
      </c:catAx>
      <c:valAx>
        <c:axId val="-1020626416"/>
        <c:scaling>
          <c:orientation val="minMax"/>
          <c:max val="5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020624240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Sheet1!$A$21</c:f>
              <c:strCache>
                <c:ptCount val="1"/>
                <c:pt idx="0">
                  <c:v>Microsoft Outlook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cat>
            <c:strRef>
              <c:f>Sheet1!$C$19:$I$19</c:f>
              <c:strCache>
                <c:ptCount val="7"/>
                <c:pt idx="0">
                  <c:v>Planning</c:v>
                </c:pt>
                <c:pt idx="1">
                  <c:v>Reminders</c:v>
                </c:pt>
                <c:pt idx="2">
                  <c:v>Reliability</c:v>
                </c:pt>
                <c:pt idx="3">
                  <c:v>Prioritisation</c:v>
                </c:pt>
                <c:pt idx="4">
                  <c:v>Organisation</c:v>
                </c:pt>
                <c:pt idx="5">
                  <c:v>Collaboration</c:v>
                </c:pt>
                <c:pt idx="6">
                  <c:v>Usability</c:v>
                </c:pt>
              </c:strCache>
            </c:strRef>
          </c:cat>
          <c:val>
            <c:numRef>
              <c:f>Sheet1!$C$21:$I$21</c:f>
              <c:numCache>
                <c:formatCode>General</c:formatCode>
                <c:ptCount val="7"/>
                <c:pt idx="0">
                  <c:v>3</c:v>
                </c:pt>
                <c:pt idx="1">
                  <c:v>3</c:v>
                </c:pt>
                <c:pt idx="2">
                  <c:v>4</c:v>
                </c:pt>
                <c:pt idx="3">
                  <c:v>1</c:v>
                </c:pt>
                <c:pt idx="4">
                  <c:v>5</c:v>
                </c:pt>
                <c:pt idx="5">
                  <c:v>3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ED-4FEA-8769-992DAEACA9E7}"/>
            </c:ext>
          </c:extLst>
        </c:ser>
        <c:ser>
          <c:idx val="1"/>
          <c:order val="1"/>
          <c:tx>
            <c:strRef>
              <c:f>Sheet1!$A$22</c:f>
              <c:strCache>
                <c:ptCount val="1"/>
                <c:pt idx="0">
                  <c:v>Google Calendar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Sheet1!$C$19:$I$19</c:f>
              <c:strCache>
                <c:ptCount val="7"/>
                <c:pt idx="0">
                  <c:v>Planning</c:v>
                </c:pt>
                <c:pt idx="1">
                  <c:v>Reminders</c:v>
                </c:pt>
                <c:pt idx="2">
                  <c:v>Reliability</c:v>
                </c:pt>
                <c:pt idx="3">
                  <c:v>Prioritisation</c:v>
                </c:pt>
                <c:pt idx="4">
                  <c:v>Organisation</c:v>
                </c:pt>
                <c:pt idx="5">
                  <c:v>Collaboration</c:v>
                </c:pt>
                <c:pt idx="6">
                  <c:v>Usability</c:v>
                </c:pt>
              </c:strCache>
            </c:strRef>
          </c:cat>
          <c:val>
            <c:numRef>
              <c:f>Sheet1!$C$22:$I$22</c:f>
              <c:numCache>
                <c:formatCode>General</c:formatCode>
                <c:ptCount val="7"/>
                <c:pt idx="0">
                  <c:v>3</c:v>
                </c:pt>
                <c:pt idx="1">
                  <c:v>3</c:v>
                </c:pt>
                <c:pt idx="2">
                  <c:v>4</c:v>
                </c:pt>
                <c:pt idx="3">
                  <c:v>1</c:v>
                </c:pt>
                <c:pt idx="4">
                  <c:v>5</c:v>
                </c:pt>
                <c:pt idx="5">
                  <c:v>3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ED-4FEA-8769-992DAEACA9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-1020634032"/>
        <c:axId val="-1020633488"/>
      </c:barChart>
      <c:catAx>
        <c:axId val="-10206340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1020633488"/>
        <c:crosses val="autoZero"/>
        <c:auto val="1"/>
        <c:lblAlgn val="ctr"/>
        <c:lblOffset val="100"/>
        <c:noMultiLvlLbl val="0"/>
      </c:catAx>
      <c:valAx>
        <c:axId val="-1020633488"/>
        <c:scaling>
          <c:orientation val="minMax"/>
          <c:max val="5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-1020634032"/>
        <c:crosses val="autoZero"/>
        <c:crossBetween val="between"/>
        <c:majorUnit val="1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0"/>
    </mc:Choice>
    <mc:Fallback>
      <c:style val="30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Sheet1!$B$48:$H$48</c:f>
              <c:strCache>
                <c:ptCount val="7"/>
                <c:pt idx="0">
                  <c:v>Planning</c:v>
                </c:pt>
                <c:pt idx="1">
                  <c:v>Reminders</c:v>
                </c:pt>
                <c:pt idx="2">
                  <c:v>Reliability</c:v>
                </c:pt>
                <c:pt idx="3">
                  <c:v>Prioritisation</c:v>
                </c:pt>
                <c:pt idx="4">
                  <c:v>Organisation</c:v>
                </c:pt>
                <c:pt idx="5">
                  <c:v>Collaboration</c:v>
                </c:pt>
                <c:pt idx="6">
                  <c:v>Usability</c:v>
                </c:pt>
              </c:strCache>
            </c:strRef>
          </c:cat>
          <c:val>
            <c:numRef>
              <c:f>Sheet1!$B$53:$H$53</c:f>
              <c:numCache>
                <c:formatCode>General</c:formatCode>
                <c:ptCount val="7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5</c:v>
                </c:pt>
                <c:pt idx="5">
                  <c:v>0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96-4B5F-AD2E-9AA9E04D57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020629680"/>
        <c:axId val="-1020636208"/>
      </c:barChart>
      <c:catAx>
        <c:axId val="-10206296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1020636208"/>
        <c:crosses val="autoZero"/>
        <c:auto val="1"/>
        <c:lblAlgn val="ctr"/>
        <c:lblOffset val="100"/>
        <c:noMultiLvlLbl val="0"/>
      </c:catAx>
      <c:valAx>
        <c:axId val="-1020636208"/>
        <c:scaling>
          <c:orientation val="minMax"/>
          <c:max val="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020629680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Sheet1!$C$19</c:f>
              <c:strCache>
                <c:ptCount val="1"/>
                <c:pt idx="0">
                  <c:v>Planning</c:v>
                </c:pt>
              </c:strCache>
            </c:strRef>
          </c:tx>
          <c:invertIfNegative val="0"/>
          <c:cat>
            <c:strRef>
              <c:f>Sheet1!$B$20:$B$25</c:f>
              <c:strCache>
                <c:ptCount val="6"/>
                <c:pt idx="0">
                  <c:v>QUT B/V</c:v>
                </c:pt>
                <c:pt idx="1">
                  <c:v>MO</c:v>
                </c:pt>
                <c:pt idx="2">
                  <c:v>GC</c:v>
                </c:pt>
                <c:pt idx="3">
                  <c:v>AC</c:v>
                </c:pt>
                <c:pt idx="4">
                  <c:v>MSL - SP</c:v>
                </c:pt>
                <c:pt idx="5">
                  <c:v>Overlapp</c:v>
                </c:pt>
              </c:strCache>
            </c:strRef>
          </c:cat>
          <c:val>
            <c:numRef>
              <c:f>Sheet1!$C$20:$C$25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3</c:v>
                </c:pt>
                <c:pt idx="3">
                  <c:v>0</c:v>
                </c:pt>
                <c:pt idx="4">
                  <c:v>3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0F-4E37-BDE5-7F7BDED4F18C}"/>
            </c:ext>
          </c:extLst>
        </c:ser>
        <c:ser>
          <c:idx val="1"/>
          <c:order val="1"/>
          <c:tx>
            <c:strRef>
              <c:f>Sheet1!$D$19</c:f>
              <c:strCache>
                <c:ptCount val="1"/>
                <c:pt idx="0">
                  <c:v>Reminders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cat>
            <c:strRef>
              <c:f>Sheet1!$B$20:$B$25</c:f>
              <c:strCache>
                <c:ptCount val="6"/>
                <c:pt idx="0">
                  <c:v>QUT B/V</c:v>
                </c:pt>
                <c:pt idx="1">
                  <c:v>MO</c:v>
                </c:pt>
                <c:pt idx="2">
                  <c:v>GC</c:v>
                </c:pt>
                <c:pt idx="3">
                  <c:v>AC</c:v>
                </c:pt>
                <c:pt idx="4">
                  <c:v>MSL - SP</c:v>
                </c:pt>
                <c:pt idx="5">
                  <c:v>Overlapp</c:v>
                </c:pt>
              </c:strCache>
            </c:strRef>
          </c:cat>
          <c:val>
            <c:numRef>
              <c:f>Sheet1!$D$20:$D$25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0</c:v>
                </c:pt>
                <c:pt idx="4">
                  <c:v>2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0F-4E37-BDE5-7F7BDED4F18C}"/>
            </c:ext>
          </c:extLst>
        </c:ser>
        <c:ser>
          <c:idx val="2"/>
          <c:order val="2"/>
          <c:tx>
            <c:strRef>
              <c:f>Sheet1!$E$19</c:f>
              <c:strCache>
                <c:ptCount val="1"/>
                <c:pt idx="0">
                  <c:v>Reliability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Sheet1!$B$20:$B$25</c:f>
              <c:strCache>
                <c:ptCount val="6"/>
                <c:pt idx="0">
                  <c:v>QUT B/V</c:v>
                </c:pt>
                <c:pt idx="1">
                  <c:v>MO</c:v>
                </c:pt>
                <c:pt idx="2">
                  <c:v>GC</c:v>
                </c:pt>
                <c:pt idx="3">
                  <c:v>AC</c:v>
                </c:pt>
                <c:pt idx="4">
                  <c:v>MSL - SP</c:v>
                </c:pt>
                <c:pt idx="5">
                  <c:v>Overlapp</c:v>
                </c:pt>
              </c:strCache>
            </c:strRef>
          </c:cat>
          <c:val>
            <c:numRef>
              <c:f>Sheet1!$E$20:$E$25</c:f>
              <c:numCache>
                <c:formatCode>General</c:formatCode>
                <c:ptCount val="6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5</c:v>
                </c:pt>
                <c:pt idx="4">
                  <c:v>4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0F-4E37-BDE5-7F7BDED4F18C}"/>
            </c:ext>
          </c:extLst>
        </c:ser>
        <c:ser>
          <c:idx val="3"/>
          <c:order val="3"/>
          <c:tx>
            <c:strRef>
              <c:f>Sheet1!$F$19</c:f>
              <c:strCache>
                <c:ptCount val="1"/>
                <c:pt idx="0">
                  <c:v>Prioritisation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Sheet1!$B$20:$B$25</c:f>
              <c:strCache>
                <c:ptCount val="6"/>
                <c:pt idx="0">
                  <c:v>QUT B/V</c:v>
                </c:pt>
                <c:pt idx="1">
                  <c:v>MO</c:v>
                </c:pt>
                <c:pt idx="2">
                  <c:v>GC</c:v>
                </c:pt>
                <c:pt idx="3">
                  <c:v>AC</c:v>
                </c:pt>
                <c:pt idx="4">
                  <c:v>MSL - SP</c:v>
                </c:pt>
                <c:pt idx="5">
                  <c:v>Overlapp</c:v>
                </c:pt>
              </c:strCache>
            </c:strRef>
          </c:cat>
          <c:val>
            <c:numRef>
              <c:f>Sheet1!$F$20:$F$25</c:f>
              <c:numCache>
                <c:formatCode>General</c:formatCode>
                <c:ptCount val="6"/>
                <c:pt idx="0">
                  <c:v>3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50F-4E37-BDE5-7F7BDED4F18C}"/>
            </c:ext>
          </c:extLst>
        </c:ser>
        <c:ser>
          <c:idx val="4"/>
          <c:order val="4"/>
          <c:tx>
            <c:strRef>
              <c:f>Sheet1!$G$19</c:f>
              <c:strCache>
                <c:ptCount val="1"/>
                <c:pt idx="0">
                  <c:v>Organisation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cat>
            <c:strRef>
              <c:f>Sheet1!$B$20:$B$25</c:f>
              <c:strCache>
                <c:ptCount val="6"/>
                <c:pt idx="0">
                  <c:v>QUT B/V</c:v>
                </c:pt>
                <c:pt idx="1">
                  <c:v>MO</c:v>
                </c:pt>
                <c:pt idx="2">
                  <c:v>GC</c:v>
                </c:pt>
                <c:pt idx="3">
                  <c:v>AC</c:v>
                </c:pt>
                <c:pt idx="4">
                  <c:v>MSL - SP</c:v>
                </c:pt>
                <c:pt idx="5">
                  <c:v>Overlapp</c:v>
                </c:pt>
              </c:strCache>
            </c:strRef>
          </c:cat>
          <c:val>
            <c:numRef>
              <c:f>Sheet1!$G$20:$G$25</c:f>
              <c:numCache>
                <c:formatCode>General</c:formatCode>
                <c:ptCount val="6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3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50F-4E37-BDE5-7F7BDED4F18C}"/>
            </c:ext>
          </c:extLst>
        </c:ser>
        <c:ser>
          <c:idx val="5"/>
          <c:order val="5"/>
          <c:tx>
            <c:strRef>
              <c:f>Sheet1!$H$19</c:f>
              <c:strCache>
                <c:ptCount val="1"/>
                <c:pt idx="0">
                  <c:v>Collaboration</c:v>
                </c:pt>
              </c:strCache>
            </c:strRef>
          </c:tx>
          <c:invertIfNegative val="0"/>
          <c:cat>
            <c:strRef>
              <c:f>Sheet1!$B$20:$B$25</c:f>
              <c:strCache>
                <c:ptCount val="6"/>
                <c:pt idx="0">
                  <c:v>QUT B/V</c:v>
                </c:pt>
                <c:pt idx="1">
                  <c:v>MO</c:v>
                </c:pt>
                <c:pt idx="2">
                  <c:v>GC</c:v>
                </c:pt>
                <c:pt idx="3">
                  <c:v>AC</c:v>
                </c:pt>
                <c:pt idx="4">
                  <c:v>MSL - SP</c:v>
                </c:pt>
                <c:pt idx="5">
                  <c:v>Overlapp</c:v>
                </c:pt>
              </c:strCache>
            </c:strRef>
          </c:cat>
          <c:val>
            <c:numRef>
              <c:f>Sheet1!$H$20:$H$25</c:f>
              <c:numCache>
                <c:formatCode>General</c:formatCode>
                <c:ptCount val="6"/>
                <c:pt idx="0">
                  <c:v>0</c:v>
                </c:pt>
                <c:pt idx="1">
                  <c:v>3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50F-4E37-BDE5-7F7BDED4F18C}"/>
            </c:ext>
          </c:extLst>
        </c:ser>
        <c:ser>
          <c:idx val="6"/>
          <c:order val="6"/>
          <c:tx>
            <c:strRef>
              <c:f>Sheet1!$I$19</c:f>
              <c:strCache>
                <c:ptCount val="1"/>
                <c:pt idx="0">
                  <c:v>Usability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cat>
            <c:strRef>
              <c:f>Sheet1!$B$20:$B$25</c:f>
              <c:strCache>
                <c:ptCount val="6"/>
                <c:pt idx="0">
                  <c:v>QUT B/V</c:v>
                </c:pt>
                <c:pt idx="1">
                  <c:v>MO</c:v>
                </c:pt>
                <c:pt idx="2">
                  <c:v>GC</c:v>
                </c:pt>
                <c:pt idx="3">
                  <c:v>AC</c:v>
                </c:pt>
                <c:pt idx="4">
                  <c:v>MSL - SP</c:v>
                </c:pt>
                <c:pt idx="5">
                  <c:v>Overlapp</c:v>
                </c:pt>
              </c:strCache>
            </c:strRef>
          </c:cat>
          <c:val>
            <c:numRef>
              <c:f>Sheet1!$I$20:$I$25</c:f>
              <c:numCache>
                <c:formatCode>General</c:formatCode>
                <c:ptCount val="6"/>
                <c:pt idx="0">
                  <c:v>2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50F-4E37-BDE5-7F7BDED4F1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020635664"/>
        <c:axId val="-1020623152"/>
      </c:barChart>
      <c:catAx>
        <c:axId val="-1020635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1020623152"/>
        <c:crosses val="autoZero"/>
        <c:auto val="1"/>
        <c:lblAlgn val="ctr"/>
        <c:lblOffset val="100"/>
        <c:noMultiLvlLbl val="0"/>
      </c:catAx>
      <c:valAx>
        <c:axId val="-1020623152"/>
        <c:scaling>
          <c:orientation val="minMax"/>
          <c:max val="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020635664"/>
        <c:crosses val="autoZero"/>
        <c:crossBetween val="between"/>
        <c:majorUnit val="1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ransition spd="slow"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arvelapp.com/project/2845606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 smtClean="0"/>
              <a:t>Overlapp</a:t>
            </a:r>
            <a:endParaRPr lang="en-AU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/>
              <a:t>Team 5</a:t>
            </a:r>
          </a:p>
          <a:p>
            <a:r>
              <a:rPr lang="en-AU" dirty="0" smtClean="0"/>
              <a:t>Ally </a:t>
            </a:r>
            <a:r>
              <a:rPr lang="en-AU" dirty="0" smtClean="0"/>
              <a:t>Wilson, Harrison Condon, Terri Cassells, and Veronika Strela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963190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Comparison of Competitors</a:t>
            </a:r>
            <a:endParaRPr lang="en-A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590925" y="863600"/>
          <a:ext cx="7972425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34564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Interactive Prototype Demo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AU" dirty="0">
                <a:hlinkClick r:id="rId2"/>
              </a:rPr>
              <a:t>https://marvelapp.com/project/2845606</a:t>
            </a:r>
            <a:r>
              <a:rPr lang="en-AU" dirty="0" smtClean="0">
                <a:hlinkClick r:id="rId2"/>
              </a:rPr>
              <a:t>/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2575341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Feedback &amp; Review</a:t>
            </a:r>
            <a:endParaRPr lang="en-AU" dirty="0"/>
          </a:p>
        </p:txBody>
      </p:sp>
      <p:pic>
        <p:nvPicPr>
          <p:cNvPr id="9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144" t="31063" r="23341" b="16614"/>
          <a:stretch/>
        </p:blipFill>
        <p:spPr>
          <a:xfrm>
            <a:off x="3479931" y="730763"/>
            <a:ext cx="8302766" cy="527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432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Conclusion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AU" dirty="0" smtClean="0"/>
              <a:t>Name of Application: </a:t>
            </a:r>
            <a:r>
              <a:rPr lang="en-AU" dirty="0" err="1" smtClean="0"/>
              <a:t>Overlapp</a:t>
            </a:r>
            <a:endParaRPr lang="en-AU" dirty="0" smtClean="0"/>
          </a:p>
          <a:p>
            <a:pPr marL="0" indent="0">
              <a:lnSpc>
                <a:spcPct val="150000"/>
              </a:lnSpc>
              <a:buNone/>
            </a:pPr>
            <a:endParaRPr lang="en-AU" dirty="0" smtClean="0"/>
          </a:p>
          <a:p>
            <a:pPr>
              <a:lnSpc>
                <a:spcPct val="150000"/>
              </a:lnSpc>
            </a:pPr>
            <a:r>
              <a:rPr lang="en-AU" dirty="0" smtClean="0"/>
              <a:t>Purpose: To help QUT students to better organise their group meetings, group tasks, timetables, to do lists and calendars.</a:t>
            </a:r>
          </a:p>
          <a:p>
            <a:pPr marL="0" indent="0">
              <a:lnSpc>
                <a:spcPct val="150000"/>
              </a:lnSpc>
              <a:buNone/>
            </a:pPr>
            <a:endParaRPr lang="en-AU" dirty="0" smtClean="0"/>
          </a:p>
          <a:p>
            <a:pPr>
              <a:lnSpc>
                <a:spcPct val="150000"/>
              </a:lnSpc>
            </a:pPr>
            <a:r>
              <a:rPr lang="en-AU" dirty="0" smtClean="0"/>
              <a:t>Major features: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AU" dirty="0" smtClean="0"/>
              <a:t>Calendar Functionality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AU" dirty="0" smtClean="0"/>
              <a:t>To-Do List Creation and Management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AU" dirty="0" smtClean="0"/>
              <a:t>Overlapping of timetables with groups and individuals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AU" dirty="0"/>
              <a:t>A</a:t>
            </a:r>
            <a:r>
              <a:rPr lang="en-AU" dirty="0" smtClean="0"/>
              <a:t>ssignment, exams and homework organisation</a:t>
            </a:r>
          </a:p>
        </p:txBody>
      </p:sp>
    </p:spTree>
    <p:extLst>
      <p:ext uri="{BB962C8B-B14F-4D97-AF65-F5344CB8AC3E}">
        <p14:creationId xmlns:p14="http://schemas.microsoft.com/office/powerpoint/2010/main" val="13500670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038921" cy="4601183"/>
          </a:xfrm>
        </p:spPr>
        <p:txBody>
          <a:bodyPr/>
          <a:lstStyle/>
          <a:p>
            <a:r>
              <a:rPr lang="en-AU" dirty="0" err="1" smtClean="0"/>
              <a:t>Overlapp</a:t>
            </a:r>
            <a:r>
              <a:rPr lang="en-AU" dirty="0" smtClean="0"/>
              <a:t>:</a:t>
            </a:r>
            <a:br>
              <a:rPr lang="en-AU" dirty="0" smtClean="0"/>
            </a:br>
            <a:r>
              <a:rPr lang="en-AU" dirty="0" smtClean="0"/>
              <a:t>An Introduction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AU" dirty="0" smtClean="0"/>
          </a:p>
          <a:p>
            <a:pPr>
              <a:lnSpc>
                <a:spcPct val="150000"/>
              </a:lnSpc>
            </a:pPr>
            <a:r>
              <a:rPr lang="en-AU" dirty="0" smtClean="0"/>
              <a:t>Problem </a:t>
            </a:r>
            <a:r>
              <a:rPr lang="en-AU" dirty="0" smtClean="0"/>
              <a:t>Space: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AU" dirty="0" smtClean="0"/>
              <a:t>Organisation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AU" dirty="0" smtClean="0"/>
              <a:t>Teamwork Collaboration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AU" dirty="0" smtClean="0"/>
              <a:t>Time Management</a:t>
            </a:r>
          </a:p>
          <a:p>
            <a:pPr>
              <a:lnSpc>
                <a:spcPct val="150000"/>
              </a:lnSpc>
            </a:pPr>
            <a:endParaRPr lang="en-AU" dirty="0"/>
          </a:p>
        </p:txBody>
      </p:sp>
      <p:pic>
        <p:nvPicPr>
          <p:cNvPr id="11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57642" t="9396" r="25593" b="45569"/>
          <a:stretch/>
        </p:blipFill>
        <p:spPr>
          <a:xfrm>
            <a:off x="8022965" y="1112625"/>
            <a:ext cx="3065983" cy="463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486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User Type / Persona 1</a:t>
            </a:r>
            <a:endParaRPr lang="en-AU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523" t="15672" r="15613" b="13016"/>
          <a:stretch/>
        </p:blipFill>
        <p:spPr>
          <a:xfrm>
            <a:off x="4087897" y="863600"/>
            <a:ext cx="6876881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130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User Type / Persona 2</a:t>
            </a:r>
            <a:endParaRPr lang="en-AU" dirty="0"/>
          </a:p>
        </p:txBody>
      </p:sp>
      <p:pic>
        <p:nvPicPr>
          <p:cNvPr id="8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864" t="16075" r="15841" b="12814"/>
          <a:stretch/>
        </p:blipFill>
        <p:spPr>
          <a:xfrm>
            <a:off x="4255920" y="763848"/>
            <a:ext cx="6823469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239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Competitors</a:t>
            </a:r>
            <a:endParaRPr lang="en-AU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800" dirty="0" smtClean="0"/>
              <a:t>My Study Life – School Planner</a:t>
            </a:r>
          </a:p>
          <a:p>
            <a:pPr>
              <a:lnSpc>
                <a:spcPct val="150000"/>
              </a:lnSpc>
            </a:pPr>
            <a:r>
              <a:rPr lang="en-AU" sz="2800" dirty="0" smtClean="0"/>
              <a:t>QUT Blackboard / Virtual</a:t>
            </a:r>
          </a:p>
          <a:p>
            <a:pPr>
              <a:lnSpc>
                <a:spcPct val="150000"/>
              </a:lnSpc>
            </a:pPr>
            <a:r>
              <a:rPr lang="en-AU" sz="2800" dirty="0" smtClean="0"/>
              <a:t>Microsoft Outlook</a:t>
            </a:r>
          </a:p>
          <a:p>
            <a:pPr>
              <a:lnSpc>
                <a:spcPct val="150000"/>
              </a:lnSpc>
            </a:pPr>
            <a:r>
              <a:rPr lang="en-AU" sz="2800" dirty="0" smtClean="0"/>
              <a:t>Google Calendar</a:t>
            </a:r>
          </a:p>
          <a:p>
            <a:pPr>
              <a:lnSpc>
                <a:spcPct val="150000"/>
              </a:lnSpc>
            </a:pPr>
            <a:r>
              <a:rPr lang="en-AU" sz="2800" dirty="0" smtClean="0"/>
              <a:t>Assignment Calculator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7634564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My Study Life – School Planner</a:t>
            </a:r>
            <a:endParaRPr lang="en-AU" dirty="0"/>
          </a:p>
        </p:txBody>
      </p:sp>
      <p:graphicFrame>
        <p:nvGraphicFramePr>
          <p:cNvPr id="8" name="Content Placeholder 5"/>
          <p:cNvGraphicFramePr>
            <a:graphicFrameLocks noGrp="1"/>
          </p:cNvGraphicFramePr>
          <p:nvPr>
            <p:ph idx="1"/>
          </p:nvPr>
        </p:nvGraphicFramePr>
        <p:xfrm>
          <a:off x="3868738" y="863600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34564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QUT Blackboard / Virtual</a:t>
            </a:r>
            <a:endParaRPr lang="en-A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868738" y="863600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34564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Microsoft Outlook </a:t>
            </a:r>
            <a:br>
              <a:rPr lang="en-AU" dirty="0" smtClean="0"/>
            </a:br>
            <a:r>
              <a:rPr lang="en-AU" dirty="0" smtClean="0"/>
              <a:t>&amp; </a:t>
            </a:r>
            <a:br>
              <a:rPr lang="en-AU" dirty="0" smtClean="0"/>
            </a:br>
            <a:r>
              <a:rPr lang="en-AU" dirty="0" smtClean="0"/>
              <a:t>Google Calendar</a:t>
            </a:r>
            <a:endParaRPr lang="en-AU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3868738" y="857250"/>
          <a:ext cx="7315200" cy="555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34564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Assignment Calculator</a:t>
            </a:r>
            <a:endParaRPr lang="en-AU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3868738" y="863600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34564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496</TotalTime>
  <Words>132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Corbel</vt:lpstr>
      <vt:lpstr>Courier New</vt:lpstr>
      <vt:lpstr>Wingdings 2</vt:lpstr>
      <vt:lpstr>Frame</vt:lpstr>
      <vt:lpstr>Overlapp</vt:lpstr>
      <vt:lpstr>Overlapp: An Introduction</vt:lpstr>
      <vt:lpstr>User Type / Persona 1</vt:lpstr>
      <vt:lpstr>User Type / Persona 2</vt:lpstr>
      <vt:lpstr>Competitors</vt:lpstr>
      <vt:lpstr>My Study Life – School Planner</vt:lpstr>
      <vt:lpstr>QUT Blackboard / Virtual</vt:lpstr>
      <vt:lpstr>Microsoft Outlook  &amp;  Google Calendar</vt:lpstr>
      <vt:lpstr>Assignment Calculator</vt:lpstr>
      <vt:lpstr>Comparison of Competitors</vt:lpstr>
      <vt:lpstr>Interactive Prototype Demo</vt:lpstr>
      <vt:lpstr>Feedback &amp; Review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Veronika Strela</dc:creator>
  <cp:lastModifiedBy>MELT</cp:lastModifiedBy>
  <cp:revision>14</cp:revision>
  <dcterms:created xsi:type="dcterms:W3CDTF">2018-03-27T10:23:46Z</dcterms:created>
  <dcterms:modified xsi:type="dcterms:W3CDTF">2018-03-28T09:26:01Z</dcterms:modified>
</cp:coreProperties>
</file>