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7" r:id="rId4"/>
    <p:sldId id="265" r:id="rId5"/>
    <p:sldId id="268" r:id="rId6"/>
    <p:sldId id="267" r:id="rId7"/>
    <p:sldId id="270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1" r:id="rId18"/>
    <p:sldId id="280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54" autoAdjust="0"/>
  </p:normalViewPr>
  <p:slideViewPr>
    <p:cSldViewPr>
      <p:cViewPr varScale="1">
        <p:scale>
          <a:sx n="59" d="100"/>
          <a:sy n="59" d="100"/>
        </p:scale>
        <p:origin x="17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FF691-92BA-499F-AE72-597204017BA1}" type="datetimeFigureOut">
              <a:rPr lang="es-ES" smtClean="0"/>
              <a:pPr/>
              <a:t>08/10/2014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E75B9-3F68-4EA3-B58B-8BF383DB0FC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246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0BC03-751E-429A-9E55-32A5FE53E7FE}" type="datetimeFigureOut">
              <a:rPr lang="es-CL" smtClean="0"/>
              <a:t>08-10-2014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4E5B7-AAA1-4BDC-BBBD-AB20422185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4166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E5B7-AAA1-4BDC-BBBD-AB2042218526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160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err="1" smtClean="0"/>
              <a:t>elvis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E5B7-AAA1-4BDC-BBBD-AB2042218526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6930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err="1" smtClean="0"/>
              <a:t>elvis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E5B7-AAA1-4BDC-BBBD-AB2042218526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2267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err="1" smtClean="0"/>
              <a:t>elvis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E5B7-AAA1-4BDC-BBBD-AB2042218526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5233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err="1" smtClean="0"/>
              <a:t>elvis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E5B7-AAA1-4BDC-BBBD-AB2042218526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197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err="1" smtClean="0"/>
              <a:t>elvis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E5B7-AAA1-4BDC-BBBD-AB2042218526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812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err="1" smtClean="0"/>
              <a:t>elvis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E5B7-AAA1-4BDC-BBBD-AB2042218526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797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err="1" smtClean="0"/>
              <a:t>elvis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E5B7-AAA1-4BDC-BBBD-AB2042218526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0576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E5B7-AAA1-4BDC-BBBD-AB2042218526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4539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maxi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E5B7-AAA1-4BDC-BBBD-AB2042218526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3822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maxi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E5B7-AAA1-4BDC-BBBD-AB2042218526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4659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maxi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E5B7-AAA1-4BDC-BBBD-AB2042218526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1145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maxi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E5B7-AAA1-4BDC-BBBD-AB2042218526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2836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maxi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E5B7-AAA1-4BDC-BBBD-AB2042218526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7291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Elvis</a:t>
            </a:r>
          </a:p>
          <a:p>
            <a:r>
              <a:rPr lang="es-CL" dirty="0" smtClean="0"/>
              <a:t>Sistema </a:t>
            </a:r>
            <a:r>
              <a:rPr lang="es-CL" dirty="0" smtClean="0"/>
              <a:t>administrativo interno</a:t>
            </a:r>
            <a:r>
              <a:rPr lang="es-CL" baseline="0" dirty="0" smtClean="0"/>
              <a:t> </a:t>
            </a:r>
            <a:r>
              <a:rPr lang="es-CL" baseline="0" dirty="0" smtClean="0"/>
              <a:t>(estadísticas, </a:t>
            </a:r>
            <a:r>
              <a:rPr lang="es-CL" baseline="0" dirty="0" smtClean="0"/>
              <a:t>creación de usuarios)</a:t>
            </a:r>
            <a:endParaRPr lang="es-CL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E5B7-AAA1-4BDC-BBBD-AB2042218526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1172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err="1" smtClean="0"/>
              <a:t>elvis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E5B7-AAA1-4BDC-BBBD-AB2042218526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0258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maxi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E5B7-AAA1-4BDC-BBBD-AB2042218526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2173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v_segala\Desktop\casita y fond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88900"/>
            <a:ext cx="9251951" cy="694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9207500" cy="692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11968" y="3417020"/>
            <a:ext cx="77724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1" cap="none">
                <a:solidFill>
                  <a:srgbClr val="FFFF00"/>
                </a:solidFill>
                <a:latin typeface="ITC Avant Garde Std Md" pitchFamily="34" charset="0"/>
              </a:defRPr>
            </a:lvl1pPr>
          </a:lstStyle>
          <a:p>
            <a:r>
              <a:rPr lang="es-ES" dirty="0" smtClean="0"/>
              <a:t>ÚLTIMA LÍNEA DEL TÍTULO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111968" y="1916833"/>
            <a:ext cx="77724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baseline="0">
                <a:solidFill>
                  <a:schemeClr val="bg1"/>
                </a:solidFill>
                <a:latin typeface="ITC Avant Garde Std Md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CL" dirty="0" smtClean="0"/>
              <a:t>TÍTULO PRESENTACIÓN</a:t>
            </a:r>
            <a:endParaRPr lang="es-E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9207500" cy="692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111968" y="186210"/>
            <a:ext cx="7772400" cy="57849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1" baseline="0">
                <a:solidFill>
                  <a:schemeClr val="bg1">
                    <a:lumMod val="50000"/>
                  </a:schemeClr>
                </a:solidFill>
                <a:latin typeface="ITC Avant Garde Std Md" pitchFamily="34" charset="0"/>
              </a:defRPr>
            </a:lvl1pPr>
          </a:lstStyle>
          <a:p>
            <a:r>
              <a:rPr lang="es-CL" dirty="0" smtClean="0"/>
              <a:t>TÍTULO DIAPOSITIVA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115416" y="2540496"/>
            <a:ext cx="6400800" cy="1752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1">
                <a:solidFill>
                  <a:schemeClr val="tx1">
                    <a:tint val="75000"/>
                  </a:schemeClr>
                </a:solidFill>
                <a:latin typeface="ITC Avant Garde Std M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Texto, texto, texto, texto, texto, texto, texto, texto, texto, texto, texto, texto, texto, texto, texto, texto, texto, texto, texto, texto, texto, texto, texto, texto.</a:t>
            </a:r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4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Desarrollo técnico </a:t>
            </a:r>
            <a:r>
              <a:rPr lang="es-CL" dirty="0"/>
              <a:t>de </a:t>
            </a:r>
            <a:r>
              <a:rPr lang="es-CL" dirty="0" smtClean="0"/>
              <a:t>implementación</a:t>
            </a:r>
            <a:endParaRPr lang="es-ES" dirty="0"/>
          </a:p>
        </p:txBody>
      </p:sp>
      <p:sp>
        <p:nvSpPr>
          <p:cNvPr id="6" name="4 Subtítulo"/>
          <p:cNvSpPr txBox="1">
            <a:spLocks/>
          </p:cNvSpPr>
          <p:nvPr/>
        </p:nvSpPr>
        <p:spPr>
          <a:xfrm>
            <a:off x="395536" y="1052736"/>
            <a:ext cx="6400800" cy="3600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>
                    <a:tint val="75000"/>
                  </a:schemeClr>
                </a:solidFill>
                <a:latin typeface="ITC Avant Garde Std Md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Para el desarrollo técnico de implementación de nuestro software en el Hostal Valles del Mar necesitaremos:</a:t>
            </a:r>
          </a:p>
          <a:p>
            <a:endParaRPr lang="es-ES" dirty="0"/>
          </a:p>
          <a:p>
            <a:r>
              <a:rPr lang="es-ES" dirty="0" smtClean="0"/>
              <a:t>	- Uno o mas computadores de escritorio o notebook.</a:t>
            </a:r>
          </a:p>
          <a:p>
            <a:r>
              <a:rPr lang="es-ES" dirty="0" smtClean="0"/>
              <a:t>	- Proveedor de internet.</a:t>
            </a:r>
          </a:p>
          <a:p>
            <a:r>
              <a:rPr lang="es-ES" dirty="0"/>
              <a:t>	</a:t>
            </a:r>
            <a:r>
              <a:rPr lang="es-ES" dirty="0" smtClean="0"/>
              <a:t>- Tres </a:t>
            </a:r>
            <a:r>
              <a:rPr lang="es-ES" dirty="0" err="1" smtClean="0"/>
              <a:t>Routers</a:t>
            </a:r>
            <a:r>
              <a:rPr lang="es-ES" dirty="0" smtClean="0"/>
              <a:t>.</a:t>
            </a:r>
          </a:p>
          <a:p>
            <a:r>
              <a:rPr lang="es-ES" dirty="0"/>
              <a:t>	</a:t>
            </a:r>
            <a:r>
              <a:rPr lang="es-ES" dirty="0" smtClean="0"/>
              <a:t>- Cuatro </a:t>
            </a:r>
            <a:r>
              <a:rPr lang="es-ES" dirty="0" err="1" smtClean="0"/>
              <a:t>Tablets</a:t>
            </a:r>
            <a:r>
              <a:rPr lang="es-ES" dirty="0" smtClean="0"/>
              <a:t>.</a:t>
            </a:r>
          </a:p>
          <a:p>
            <a:r>
              <a:rPr lang="es-ES" dirty="0"/>
              <a:t>	</a:t>
            </a:r>
            <a:r>
              <a:rPr lang="es-ES" dirty="0" smtClean="0"/>
              <a:t>- Un hosting que soporte base de datos.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005064"/>
            <a:ext cx="21526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7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Diagrama de Casos de Usos Descriptivos</a:t>
            </a: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6400800" cy="3600400"/>
          </a:xfrm>
        </p:spPr>
        <p:txBody>
          <a:bodyPr/>
          <a:lstStyle/>
          <a:p>
            <a:r>
              <a:rPr lang="es-CL" dirty="0"/>
              <a:t>Para poder explicar de forma clara cada comportamiento entre el usuario y el sistema se realizaron casos de uso explicando el paso a paso de cada proceso que realice </a:t>
            </a:r>
            <a:r>
              <a:rPr lang="es-CL" dirty="0" smtClean="0"/>
              <a:t>este.</a:t>
            </a:r>
          </a:p>
          <a:p>
            <a:endParaRPr lang="es-CL" dirty="0"/>
          </a:p>
          <a:p>
            <a:r>
              <a:rPr lang="es-CL" dirty="0" smtClean="0"/>
              <a:t>Diagramas de Casos de Uso</a:t>
            </a:r>
          </a:p>
          <a:p>
            <a:r>
              <a:rPr lang="es-CL" dirty="0" smtClean="0"/>
              <a:t>	Cliente – Reserva Habitación</a:t>
            </a:r>
          </a:p>
          <a:p>
            <a:r>
              <a:rPr lang="es-CL" dirty="0" smtClean="0"/>
              <a:t>	Recepción – </a:t>
            </a:r>
            <a:r>
              <a:rPr lang="es-CL" dirty="0" err="1" smtClean="0"/>
              <a:t>Check</a:t>
            </a:r>
            <a:r>
              <a:rPr lang="es-CL" dirty="0" smtClean="0"/>
              <a:t>-In</a:t>
            </a:r>
            <a:endParaRPr lang="es-CL" dirty="0"/>
          </a:p>
          <a:p>
            <a:r>
              <a:rPr lang="es-ES" dirty="0" smtClean="0"/>
              <a:t>	Administrador – Solicitud de Mantención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180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6400800" cy="3600400"/>
          </a:xfrm>
        </p:spPr>
        <p:txBody>
          <a:bodyPr/>
          <a:lstStyle/>
          <a:p>
            <a:endParaRPr lang="es-ES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634964"/>
              </p:ext>
            </p:extLst>
          </p:nvPr>
        </p:nvGraphicFramePr>
        <p:xfrm>
          <a:off x="0" y="-16162"/>
          <a:ext cx="9252520" cy="7045565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4617866"/>
                <a:gridCol w="4634654"/>
              </a:tblGrid>
              <a:tr h="3229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 dirty="0">
                          <a:effectLst/>
                        </a:rPr>
                        <a:t/>
                      </a:r>
                      <a:br>
                        <a:rPr lang="es-CL" sz="800" dirty="0">
                          <a:effectLst/>
                        </a:rPr>
                      </a:br>
                      <a:r>
                        <a:rPr lang="es-CL" sz="800" dirty="0">
                          <a:effectLst/>
                        </a:rPr>
                        <a:t>Caso de uso </a:t>
                      </a:r>
                      <a:endParaRPr lang="es-C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527" marR="25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Reserva Habitación.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527" marR="25527" marT="0" marB="0"/>
                </a:tc>
              </a:tr>
              <a:tr h="1612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Actores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527" marR="25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Cliente.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527" marR="25527" marT="0" marB="0"/>
                </a:tc>
              </a:tr>
              <a:tr h="1612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Descripción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527" marR="25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El cliente realiza una reserva de habitación.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527" marR="25527" marT="0" marB="0"/>
                </a:tc>
              </a:tr>
              <a:tr h="21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Pre-condiciones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527" marR="25527" marT="0" marB="0"/>
                </a:tc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L" sz="800">
                          <a:effectLst/>
                        </a:rPr>
                        <a:t>Cliente debe estar registrado en el sistema.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527" marR="25527" marT="0" marB="0"/>
                </a:tc>
              </a:tr>
              <a:tr h="3229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Elaborado por: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527" marR="25527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Elvis Muñoz.</a:t>
                      </a:r>
                    </a:p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Maximiliano Lillo.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527" marR="25527" marT="0" marB="0"/>
                </a:tc>
              </a:tr>
              <a:tr h="1612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Fecha de creación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527" marR="25527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01 del 10 del 2014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527" marR="25527" marT="0" marB="0"/>
                </a:tc>
              </a:tr>
              <a:tr h="1612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Fecha de actualización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527" marR="25527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01 del 10 del 2014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527" marR="25527" marT="0" marB="0"/>
                </a:tc>
              </a:tr>
              <a:tr h="13208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 dirty="0">
                          <a:effectLst/>
                        </a:rPr>
                        <a:t>Flujos de Cliente</a:t>
                      </a:r>
                      <a:endParaRPr lang="es-C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527" marR="25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 dirty="0">
                          <a:effectLst/>
                        </a:rPr>
                        <a:t>1.1 – cliente ingresa al sitio web</a:t>
                      </a:r>
                      <a:r>
                        <a:rPr lang="es-CL" sz="800" dirty="0" smtClean="0">
                          <a:effectLst/>
                        </a:rPr>
                        <a:t>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 dirty="0" smtClean="0">
                          <a:effectLst/>
                        </a:rPr>
                        <a:t>1.2</a:t>
                      </a:r>
                      <a:r>
                        <a:rPr lang="es-CL" sz="800" baseline="0" dirty="0" smtClean="0">
                          <a:effectLst/>
                        </a:rPr>
                        <a:t> </a:t>
                      </a:r>
                      <a:r>
                        <a:rPr lang="es-CL" sz="800" dirty="0" smtClean="0">
                          <a:effectLst/>
                        </a:rPr>
                        <a:t>– </a:t>
                      </a:r>
                      <a:r>
                        <a:rPr lang="es-CL" sz="800" dirty="0">
                          <a:effectLst/>
                        </a:rPr>
                        <a:t>cliente se </a:t>
                      </a:r>
                      <a:r>
                        <a:rPr lang="es-CL" sz="800" dirty="0" err="1">
                          <a:effectLst/>
                        </a:rPr>
                        <a:t>logea</a:t>
                      </a:r>
                      <a:r>
                        <a:rPr lang="es-CL" sz="800" dirty="0">
                          <a:effectLst/>
                        </a:rPr>
                        <a:t> en el sitio.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 dirty="0">
                          <a:effectLst/>
                        </a:rPr>
                        <a:t>1.3 – cliente selecciona reservas.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 dirty="0">
                          <a:effectLst/>
                        </a:rPr>
                        <a:t>1.4 – cliente selecciona fecha de estadía.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 dirty="0">
                          <a:effectLst/>
                        </a:rPr>
                        <a:t>1.5 – cliente selecciona habitación.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 dirty="0">
                          <a:effectLst/>
                        </a:rPr>
                        <a:t>1.6 – cliente rellena datos de registro (clientes).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 dirty="0">
                          <a:effectLst/>
                        </a:rPr>
                        <a:t>1.7 – cliente selecciona realizar reserva.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 dirty="0">
                          <a:effectLst/>
                        </a:rPr>
                        <a:t>1.8 – cliente realiza pago en línea de la reserva.</a:t>
                      </a:r>
                      <a:endParaRPr lang="es-C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527" marR="25527" marT="0" marB="0"/>
                </a:tc>
              </a:tr>
              <a:tr h="11549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 dirty="0">
                          <a:effectLst/>
                        </a:rPr>
                        <a:t>Flujos de sistema</a:t>
                      </a:r>
                      <a:endParaRPr lang="es-C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527" marR="25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 dirty="0">
                          <a:effectLst/>
                        </a:rPr>
                        <a:t>1.1– sistema muestra el sitio.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 dirty="0">
                          <a:effectLst/>
                        </a:rPr>
                        <a:t>1.2– sistema valida datos del usuario.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 dirty="0">
                          <a:effectLst/>
                        </a:rPr>
                        <a:t>1.3– sistema muestra mapa de habitaciones disponible.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 dirty="0">
                          <a:effectLst/>
                        </a:rPr>
                        <a:t>1.4– sistema muestra habitaciones disponibles.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 dirty="0">
                          <a:effectLst/>
                        </a:rPr>
                        <a:t>1.5 – sistema muestra características de la habitación.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 dirty="0">
                          <a:effectLst/>
                        </a:rPr>
                        <a:t>1.6 – sistema guarda la orden re reserva.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 dirty="0">
                          <a:effectLst/>
                        </a:rPr>
                        <a:t>1.7 – sistema genera comprobante de reserva en </a:t>
                      </a:r>
                      <a:r>
                        <a:rPr lang="es-CL" sz="800" dirty="0" err="1">
                          <a:effectLst/>
                        </a:rPr>
                        <a:t>pdf</a:t>
                      </a:r>
                      <a:r>
                        <a:rPr lang="es-CL" sz="800" dirty="0">
                          <a:effectLst/>
                        </a:rPr>
                        <a:t> para imprimir</a:t>
                      </a:r>
                      <a:endParaRPr lang="es-C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527" marR="25527" marT="0" marB="0"/>
                </a:tc>
              </a:tr>
              <a:tr h="3229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 dirty="0">
                          <a:effectLst/>
                        </a:rPr>
                        <a:t>Post-condición</a:t>
                      </a:r>
                      <a:endParaRPr lang="es-C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527" marR="25527" marT="0" marB="0"/>
                </a:tc>
                <a:tc>
                  <a:txBody>
                    <a:bodyPr/>
                    <a:lstStyle/>
                    <a:p>
                      <a:pPr marL="457200" lvl="1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CL" sz="800" dirty="0" smtClean="0">
                          <a:effectLst/>
                        </a:rPr>
                        <a:t>1.Sistema </a:t>
                      </a:r>
                      <a:r>
                        <a:rPr lang="es-CL" sz="800" dirty="0">
                          <a:effectLst/>
                        </a:rPr>
                        <a:t>envía comprobante de reserva al </a:t>
                      </a:r>
                      <a:r>
                        <a:rPr lang="es-CL" sz="800" dirty="0" smtClean="0">
                          <a:effectLst/>
                        </a:rPr>
                        <a:t>email </a:t>
                      </a:r>
                      <a:r>
                        <a:rPr lang="es-CL" sz="800" dirty="0">
                          <a:effectLst/>
                        </a:rPr>
                        <a:t>del cliente y administrador.</a:t>
                      </a:r>
                      <a:endParaRPr lang="es-C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527" marR="25527" marT="0" marB="0"/>
                </a:tc>
              </a:tr>
              <a:tr h="26249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 dirty="0">
                          <a:effectLst/>
                        </a:rPr>
                        <a:t>Casos alternativos</a:t>
                      </a:r>
                      <a:endParaRPr lang="es-C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527" marR="25527" marT="0" marB="0"/>
                </a:tc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L" sz="800" dirty="0" smtClean="0">
                          <a:effectLst/>
                        </a:rPr>
                        <a:t> </a:t>
                      </a:r>
                      <a:r>
                        <a:rPr lang="es-CL" sz="800" dirty="0">
                          <a:effectLst/>
                        </a:rPr>
                        <a:t>cliente llama al hostal para realizar la </a:t>
                      </a:r>
                      <a:r>
                        <a:rPr lang="es-CL" sz="800" dirty="0" smtClean="0">
                          <a:effectLst/>
                        </a:rPr>
                        <a:t>reserva.</a:t>
                      </a: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L" sz="800" dirty="0" smtClean="0">
                          <a:effectLst/>
                        </a:rPr>
                        <a:t>Cliente </a:t>
                      </a:r>
                      <a:r>
                        <a:rPr lang="es-CL" sz="800" dirty="0">
                          <a:effectLst/>
                        </a:rPr>
                        <a:t>pide realizar una reserva</a:t>
                      </a: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L" sz="800" dirty="0">
                          <a:effectLst/>
                        </a:rPr>
                        <a:t>Recepcionista/administrador selecciona reserva</a:t>
                      </a: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L" sz="800" dirty="0">
                          <a:effectLst/>
                        </a:rPr>
                        <a:t>Sistema muestra formulario de reserva.</a:t>
                      </a: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L" sz="800" dirty="0" smtClean="0">
                          <a:effectLst/>
                        </a:rPr>
                        <a:t> </a:t>
                      </a:r>
                      <a:r>
                        <a:rPr lang="es-CL" sz="800" dirty="0">
                          <a:effectLst/>
                        </a:rPr>
                        <a:t>recepcionista/administrador pide datos al cliente.</a:t>
                      </a: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L" sz="800" dirty="0" smtClean="0">
                          <a:effectLst/>
                        </a:rPr>
                        <a:t> </a:t>
                      </a:r>
                      <a:r>
                        <a:rPr lang="es-CL" sz="800" dirty="0">
                          <a:effectLst/>
                        </a:rPr>
                        <a:t>cliente entrega datos. </a:t>
                      </a: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L" sz="800" dirty="0" smtClean="0">
                          <a:effectLst/>
                        </a:rPr>
                        <a:t> </a:t>
                      </a:r>
                      <a:r>
                        <a:rPr lang="es-CL" sz="800" dirty="0">
                          <a:effectLst/>
                        </a:rPr>
                        <a:t>recepcionista/administrador registra datos.</a:t>
                      </a: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L" sz="800" dirty="0">
                          <a:effectLst/>
                        </a:rPr>
                        <a:t>Recepcionista/administrador guarda registro.</a:t>
                      </a: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L" sz="800" dirty="0">
                          <a:effectLst/>
                        </a:rPr>
                        <a:t>Recepcionista/administrador informa número de cuenta y mail donde realizar el depósito.</a:t>
                      </a: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L" sz="800" dirty="0">
                          <a:effectLst/>
                        </a:rPr>
                        <a:t>Cliente realiza depósito.</a:t>
                      </a: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L" sz="800" dirty="0">
                          <a:effectLst/>
                        </a:rPr>
                        <a:t>Cliente envía comprobante de depósito al mail del hostal.</a:t>
                      </a: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L" sz="800" dirty="0">
                          <a:effectLst/>
                        </a:rPr>
                        <a:t>Recepcionista/administrador certifica reserva.</a:t>
                      </a: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L" sz="800" dirty="0">
                          <a:effectLst/>
                        </a:rPr>
                        <a:t>Recepcionista/administrador envía comprobante de reserva exitosa.</a:t>
                      </a:r>
                      <a:endParaRPr lang="es-C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527" marR="25527" marT="0" marB="0"/>
                </a:tc>
              </a:tr>
              <a:tr h="1210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400">
                          <a:effectLst/>
                        </a:rPr>
                        <a:t> </a:t>
                      </a:r>
                      <a:endParaRPr lang="es-CL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527" marR="25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400" dirty="0">
                          <a:effectLst/>
                        </a:rPr>
                        <a:t> </a:t>
                      </a:r>
                      <a:endParaRPr lang="es-CL" sz="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527" marR="2552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26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6400800" cy="3600400"/>
          </a:xfrm>
        </p:spPr>
        <p:txBody>
          <a:bodyPr/>
          <a:lstStyle/>
          <a:p>
            <a:endParaRPr lang="es-ES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603912"/>
              </p:ext>
            </p:extLst>
          </p:nvPr>
        </p:nvGraphicFramePr>
        <p:xfrm>
          <a:off x="0" y="-1"/>
          <a:ext cx="9144000" cy="7054725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4563704"/>
                <a:gridCol w="4580296"/>
              </a:tblGrid>
              <a:tr h="2598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 dirty="0">
                          <a:effectLst/>
                        </a:rPr>
                        <a:t/>
                      </a:r>
                      <a:br>
                        <a:rPr lang="es-CL" sz="800" dirty="0">
                          <a:effectLst/>
                        </a:rPr>
                      </a:br>
                      <a:r>
                        <a:rPr lang="es-CL" sz="800" dirty="0">
                          <a:effectLst/>
                        </a:rPr>
                        <a:t>Caso de uso </a:t>
                      </a:r>
                      <a:endParaRPr lang="es-C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81" marR="307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Check-In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81" marR="30781" marT="0" marB="0"/>
                </a:tc>
              </a:tr>
              <a:tr h="1260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Actores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81" marR="307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Cliente, recepcionista, mucama.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81" marR="30781" marT="0" marB="0"/>
                </a:tc>
              </a:tr>
              <a:tr h="3456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Descripción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81" marR="307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El cliente hace su llegada al hostal y lo primero que debe realizar es el check-in ante la recepcionista o administrador (quien se encuentre en el momento). 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81" marR="30781" marT="0" marB="0"/>
                </a:tc>
              </a:tr>
              <a:tr h="5199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Pre-condiciones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81" marR="30781" marT="0" marB="0"/>
                </a:tc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L" sz="800">
                          <a:effectLst/>
                        </a:rPr>
                        <a:t>haber hecho una reserva previamente</a:t>
                      </a: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L" sz="800">
                          <a:effectLst/>
                        </a:rPr>
                        <a:t>haber cancelado la mitad del total de la estadía.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81" marR="30781" marT="0" marB="0"/>
                </a:tc>
              </a:tr>
              <a:tr h="2598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Elaborado por: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81" marR="30781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Elvis Muñoz.</a:t>
                      </a:r>
                    </a:p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Maximiliano Lillo.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81" marR="30781" marT="0" marB="0"/>
                </a:tc>
              </a:tr>
              <a:tr h="1260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Fecha de creación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81" marR="30781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01 del 10 del 2014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81" marR="30781" marT="0" marB="0"/>
                </a:tc>
              </a:tr>
              <a:tr h="1260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Fecha de actualización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81" marR="30781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01 del 10 del 2014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81" marR="30781" marT="0" marB="0"/>
                </a:tc>
              </a:tr>
              <a:tr h="7824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Flujos de Cliente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81" marR="30781" marT="0" marB="0"/>
                </a:tc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L" sz="800">
                          <a:effectLst/>
                        </a:rPr>
                        <a:t>cliente llega al mesón de recepción.</a:t>
                      </a: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L" sz="800">
                          <a:effectLst/>
                        </a:rPr>
                        <a:t>Cliente entrega carnet en recepción.</a:t>
                      </a: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L" sz="800">
                          <a:effectLst/>
                        </a:rPr>
                        <a:t>Cliente paga la otra mitad de la reserva.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81" marR="30781" marT="0" marB="0"/>
                </a:tc>
              </a:tr>
              <a:tr h="25325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Flujos de recepción/administrador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81" marR="30781" marT="0" marB="0"/>
                </a:tc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L" sz="800" dirty="0">
                          <a:effectLst/>
                        </a:rPr>
                        <a:t>recepción pide carnet de quien haya realizado la reserva.</a:t>
                      </a: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L" sz="800" dirty="0">
                          <a:effectLst/>
                        </a:rPr>
                        <a:t>Recepción selecciona </a:t>
                      </a:r>
                      <a:r>
                        <a:rPr lang="es-CL" sz="800" dirty="0" err="1">
                          <a:effectLst/>
                        </a:rPr>
                        <a:t>check</a:t>
                      </a:r>
                      <a:r>
                        <a:rPr lang="es-CL" sz="800" dirty="0">
                          <a:effectLst/>
                        </a:rPr>
                        <a:t>-In en el sistema</a:t>
                      </a: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L" sz="800" dirty="0">
                          <a:effectLst/>
                        </a:rPr>
                        <a:t>Recepción Ingresa Rut del cliente en el buscador.</a:t>
                      </a: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L" sz="800" dirty="0">
                          <a:effectLst/>
                        </a:rPr>
                        <a:t>Recepción le pide al cliente que cancele la otra mitad de la estadía.</a:t>
                      </a: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L" sz="800" dirty="0">
                          <a:effectLst/>
                        </a:rPr>
                        <a:t>Recepción selecciona </a:t>
                      </a:r>
                      <a:r>
                        <a:rPr lang="es-CL" sz="800" dirty="0" err="1">
                          <a:effectLst/>
                        </a:rPr>
                        <a:t>check</a:t>
                      </a:r>
                      <a:r>
                        <a:rPr lang="es-CL" sz="800" dirty="0">
                          <a:effectLst/>
                        </a:rPr>
                        <a:t>-in.</a:t>
                      </a: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L" sz="800" dirty="0">
                          <a:effectLst/>
                        </a:rPr>
                        <a:t>Recepción entrega carnet al cliente.</a:t>
                      </a: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L" sz="800" dirty="0">
                          <a:effectLst/>
                        </a:rPr>
                        <a:t>Recepción le pide a la mucama que indique al cliente donde se encuentra su habitación para que se acomode.</a:t>
                      </a:r>
                      <a:endParaRPr lang="es-C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81" marR="30781" marT="0" marB="0"/>
                </a:tc>
              </a:tr>
              <a:tr h="13949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Flujos de sistema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81" marR="30781" marT="0" marB="0"/>
                </a:tc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L" sz="800" dirty="0">
                          <a:effectLst/>
                        </a:rPr>
                        <a:t>sistema muestra pantalla de </a:t>
                      </a:r>
                      <a:r>
                        <a:rPr lang="es-CL" sz="800" dirty="0" err="1">
                          <a:effectLst/>
                        </a:rPr>
                        <a:t>check</a:t>
                      </a:r>
                      <a:r>
                        <a:rPr lang="es-CL" sz="800" dirty="0">
                          <a:effectLst/>
                        </a:rPr>
                        <a:t>-In.</a:t>
                      </a: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L" sz="800" dirty="0">
                          <a:effectLst/>
                        </a:rPr>
                        <a:t>Sistema busca Rut del cliente en la BD de reservas.</a:t>
                      </a: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L" sz="800" dirty="0">
                          <a:effectLst/>
                        </a:rPr>
                        <a:t>Sistema muestra datos de la reserva hecha por el cliente.</a:t>
                      </a: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L" sz="800" dirty="0">
                          <a:effectLst/>
                        </a:rPr>
                        <a:t>Sistema guarda la hora de ingreso y actualiza el sistema de reserva.</a:t>
                      </a:r>
                      <a:endParaRPr lang="es-C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81" marR="30781" marT="0" marB="0"/>
                </a:tc>
              </a:tr>
              <a:tr h="1264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Flujos de mucama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81" marR="307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1.1 mucama dirige al cliente a su habitación.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81" marR="30781" marT="0" marB="0"/>
                </a:tc>
              </a:tr>
              <a:tr h="1728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Post-condición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81" marR="307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 dirty="0">
                          <a:effectLst/>
                        </a:rPr>
                        <a:t>1.1 sistema queda habilitado para realizar pedidos a la habitación. </a:t>
                      </a:r>
                      <a:endParaRPr lang="es-C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81" marR="30781" marT="0" marB="0"/>
                </a:tc>
              </a:tr>
              <a:tr h="923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Casos alternativos</a:t>
                      </a:r>
                      <a:endParaRPr lang="es-CL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81" marR="307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 dirty="0">
                          <a:effectLst/>
                        </a:rPr>
                        <a:t> </a:t>
                      </a:r>
                      <a:endParaRPr lang="es-CL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81" marR="30781" marT="0" marB="0"/>
                </a:tc>
              </a:tr>
              <a:tr h="923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 </a:t>
                      </a:r>
                      <a:endParaRPr lang="es-CL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81" marR="307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 dirty="0">
                          <a:effectLst/>
                        </a:rPr>
                        <a:t> </a:t>
                      </a:r>
                      <a:endParaRPr lang="es-CL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81" marR="3078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2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6400800" cy="3600400"/>
          </a:xfrm>
        </p:spPr>
        <p:txBody>
          <a:bodyPr/>
          <a:lstStyle/>
          <a:p>
            <a:endParaRPr lang="es-ES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813728"/>
              </p:ext>
            </p:extLst>
          </p:nvPr>
        </p:nvGraphicFramePr>
        <p:xfrm>
          <a:off x="0" y="0"/>
          <a:ext cx="9252520" cy="7029403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4617867"/>
                <a:gridCol w="4634653"/>
              </a:tblGrid>
              <a:tr h="2202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 dirty="0">
                          <a:effectLst/>
                        </a:rPr>
                        <a:t>4.1.3.7 Caso de uso Solicitud de Mantención </a:t>
                      </a:r>
                      <a:endParaRPr lang="es-C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Solicitud de mantención.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06" marR="51106" marT="0" marB="0"/>
                </a:tc>
              </a:tr>
              <a:tr h="2837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Actores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Administrador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06" marR="51106" marT="0" marB="0"/>
                </a:tc>
              </a:tr>
              <a:tr h="6608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Descripción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El administrador genera una solicitud de mantenimiento del hostal la cual es enviada al junior que trabaja en el hostal.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06" marR="51106" marT="0" marB="0"/>
                </a:tc>
              </a:tr>
              <a:tr h="4405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Pre-condiciones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1.1  debe existir algo que realizarle mantención.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06" marR="51106" marT="0" marB="0"/>
                </a:tc>
              </a:tr>
              <a:tr h="4405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Elaborado por: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Elvis Muñoz.</a:t>
                      </a:r>
                    </a:p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Maximiliano Lillo.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06" marR="51106" marT="0" marB="0"/>
                </a:tc>
              </a:tr>
              <a:tr h="2202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Fecha de creación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02 del 10 del 2014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06" marR="51106" marT="0" marB="0"/>
                </a:tc>
              </a:tr>
              <a:tr h="2202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Fecha de actualización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02 del 10 del 2014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06" marR="51106" marT="0" marB="0"/>
                </a:tc>
              </a:tr>
              <a:tr h="17623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Flujos de administrador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L" sz="800">
                          <a:effectLst/>
                        </a:rPr>
                        <a:t>administrador se logea en el sistema.</a:t>
                      </a: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L" sz="800">
                          <a:effectLst/>
                        </a:rPr>
                        <a:t>Administrador selecciona solicitud de mantención.</a:t>
                      </a: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L" sz="800">
                          <a:effectLst/>
                        </a:rPr>
                        <a:t>Administrador llena formulario de mantención.</a:t>
                      </a: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L" sz="800">
                          <a:effectLst/>
                        </a:rPr>
                        <a:t>Administrador selecciona enviar solicitud.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06" marR="51106" marT="0" marB="0"/>
                </a:tc>
              </a:tr>
              <a:tr h="17073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Flujos de sistemas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L" sz="800" dirty="0">
                          <a:effectLst/>
                        </a:rPr>
                        <a:t>sistema valida los datos del usuario.</a:t>
                      </a: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L" sz="800" dirty="0">
                          <a:effectLst/>
                        </a:rPr>
                        <a:t>Sistema muestra pantalla de administrador.</a:t>
                      </a: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L" sz="800" dirty="0">
                          <a:effectLst/>
                        </a:rPr>
                        <a:t>Sistema muestra formulario de mantención.</a:t>
                      </a: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L" sz="800" dirty="0">
                          <a:effectLst/>
                        </a:rPr>
                        <a:t>Sistema guarda y envía solicitud.</a:t>
                      </a:r>
                      <a:endParaRPr lang="es-C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06" marR="51106" marT="0" marB="0"/>
                </a:tc>
              </a:tr>
              <a:tr h="6324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Post-condición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L" sz="800">
                          <a:effectLst/>
                        </a:rPr>
                        <a:t>sistema envía copia de la solicitud al correo del administrador.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06" marR="51106" marT="0" marB="0"/>
                </a:tc>
              </a:tr>
              <a:tr h="2202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Casos alternativos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 dirty="0">
                          <a:effectLst/>
                        </a:rPr>
                        <a:t> </a:t>
                      </a:r>
                      <a:endParaRPr lang="es-C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06" marR="51106" marT="0" marB="0"/>
                </a:tc>
              </a:tr>
              <a:tr h="2202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>
                          <a:effectLst/>
                        </a:rPr>
                        <a:t> 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800" dirty="0">
                          <a:effectLst/>
                        </a:rPr>
                        <a:t> </a:t>
                      </a:r>
                      <a:endParaRPr lang="es-C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06" marR="5110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01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Diagrama de Caso de Uso Unificado</a:t>
            </a: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6400800" cy="3600400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5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Diagrama de Despliegue</a:t>
            </a: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6400800" cy="3600400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9"/>
            <a:ext cx="8820472" cy="47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8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Conclusión</a:t>
            </a: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395536" y="1052736"/>
            <a:ext cx="6400800" cy="2736304"/>
          </a:xfrm>
        </p:spPr>
        <p:txBody>
          <a:bodyPr/>
          <a:lstStyle/>
          <a:p>
            <a:r>
              <a:rPr lang="es-CL" dirty="0"/>
              <a:t>Como conclusión se vieron los verdaderos </a:t>
            </a:r>
            <a:r>
              <a:rPr lang="es-CL" dirty="0" smtClean="0"/>
              <a:t>problemas que tiene actualmente Hostal Valles del Mar.</a:t>
            </a:r>
          </a:p>
          <a:p>
            <a:r>
              <a:rPr lang="es-CL" dirty="0"/>
              <a:t> </a:t>
            </a:r>
          </a:p>
          <a:p>
            <a:r>
              <a:rPr lang="es-CL" dirty="0" smtClean="0"/>
              <a:t>Agilización, organización.</a:t>
            </a:r>
          </a:p>
          <a:p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844527"/>
            <a:ext cx="1982341" cy="246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9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511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Taller De Proyecto </a:t>
            </a:r>
            <a:r>
              <a:rPr lang="es-CL" dirty="0" smtClean="0"/>
              <a:t>Informático </a:t>
            </a:r>
            <a:r>
              <a:rPr lang="es-CL" dirty="0"/>
              <a:t>II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Gestión de Reserva – Hostal Valles del Mar</a:t>
            </a:r>
          </a:p>
        </p:txBody>
      </p:sp>
      <p:sp>
        <p:nvSpPr>
          <p:cNvPr id="4" name="2 Marcador de texto"/>
          <p:cNvSpPr txBox="1">
            <a:spLocks/>
          </p:cNvSpPr>
          <p:nvPr/>
        </p:nvSpPr>
        <p:spPr>
          <a:xfrm>
            <a:off x="5364088" y="4794105"/>
            <a:ext cx="2699792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bg1"/>
                </a:solidFill>
                <a:latin typeface="ITC Avant Garde Std Md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400" dirty="0" smtClean="0"/>
              <a:t>Integrantes:</a:t>
            </a:r>
          </a:p>
          <a:p>
            <a:r>
              <a:rPr lang="es-CL" sz="1400" dirty="0"/>
              <a:t>	</a:t>
            </a:r>
            <a:r>
              <a:rPr lang="es-CL" sz="1400" dirty="0" smtClean="0"/>
              <a:t>Maximiliano Lillo.</a:t>
            </a:r>
          </a:p>
          <a:p>
            <a:r>
              <a:rPr lang="es-CL" sz="1400" dirty="0"/>
              <a:t>	</a:t>
            </a:r>
            <a:r>
              <a:rPr lang="es-CL" sz="1400" dirty="0" smtClean="0"/>
              <a:t>Elvis Muñoz.</a:t>
            </a:r>
          </a:p>
          <a:p>
            <a:r>
              <a:rPr lang="es-CL" sz="1400" dirty="0" smtClean="0"/>
              <a:t>Profesor:</a:t>
            </a:r>
          </a:p>
          <a:p>
            <a:r>
              <a:rPr lang="es-CL" sz="1400" dirty="0"/>
              <a:t>	</a:t>
            </a:r>
            <a:r>
              <a:rPr lang="es-CL" sz="1400" dirty="0" smtClean="0"/>
              <a:t>Francisco Prieto.</a:t>
            </a:r>
            <a:endParaRPr lang="es-CL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Descripción de la empresa</a:t>
            </a: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6400800" cy="3600400"/>
          </a:xfrm>
        </p:spPr>
        <p:txBody>
          <a:bodyPr/>
          <a:lstStyle/>
          <a:p>
            <a:r>
              <a:rPr lang="es-CL" dirty="0"/>
              <a:t>Hostal Valles del Mar (Ex Viña del Mar) que se encuentra en Brasil #314, La Serena, es una empresa familiar que se desarrolla en el ámbito de alojamiento </a:t>
            </a:r>
            <a:r>
              <a:rPr lang="es-CL" dirty="0" smtClean="0"/>
              <a:t>turístico, cultivando tradición y calidez en los servicios ofrecidos. Cada miembro de la familia desempeña una ardua labor en el hostal. Esto les ha permitido permanecer a lo largo del tiempo y siempre mejorando, pues, son los más jóvenes quienes aportan nuevas ideas, conceptos y perspectivas de desarrollo de más y mejores servicios para los huéspedes. 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405" y="4869160"/>
            <a:ext cx="2667000" cy="1352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Situación actual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1412776"/>
            <a:ext cx="6400800" cy="3528392"/>
          </a:xfrm>
        </p:spPr>
        <p:txBody>
          <a:bodyPr/>
          <a:lstStyle/>
          <a:p>
            <a:r>
              <a:rPr lang="es-CL" dirty="0" smtClean="0"/>
              <a:t>En </a:t>
            </a:r>
            <a:r>
              <a:rPr lang="es-CL" dirty="0"/>
              <a:t>estos momentos el “Hostal Valles del Mar” solo cuenta con registros a mano por ende el sistema en que trabajan es así: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Parte administrativa y recepción:</a:t>
            </a:r>
          </a:p>
          <a:p>
            <a:r>
              <a:rPr lang="es-CL" dirty="0" smtClean="0"/>
              <a:t>	Reserva, Registro, Productos extras, Boleta.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Parte Mucama: </a:t>
            </a:r>
            <a:endParaRPr lang="es-CL" dirty="0" smtClean="0"/>
          </a:p>
          <a:p>
            <a:r>
              <a:rPr lang="es-CL" dirty="0" smtClean="0"/>
              <a:t> 	Planilla y perdidas de objetos.</a:t>
            </a:r>
          </a:p>
          <a:p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Parte Junior:</a:t>
            </a:r>
          </a:p>
          <a:p>
            <a:r>
              <a:rPr lang="es-CL" dirty="0"/>
              <a:t>	</a:t>
            </a:r>
            <a:r>
              <a:rPr lang="es-CL" dirty="0" smtClean="0"/>
              <a:t>Un libro de actividades.</a:t>
            </a:r>
          </a:p>
          <a:p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Parte Cocina:</a:t>
            </a:r>
            <a:endParaRPr lang="es-CL" dirty="0"/>
          </a:p>
          <a:p>
            <a:r>
              <a:rPr lang="es-CL" dirty="0"/>
              <a:t>	</a:t>
            </a:r>
            <a:r>
              <a:rPr lang="es-CL" dirty="0" smtClean="0"/>
              <a:t>Una hoja escrita a mano del Menú.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495662"/>
            <a:ext cx="2458963" cy="245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2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Situación actual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6360" y="4504469"/>
            <a:ext cx="2083680" cy="414444"/>
          </a:xfrm>
        </p:spPr>
        <p:txBody>
          <a:bodyPr/>
          <a:lstStyle/>
          <a:p>
            <a:r>
              <a:rPr lang="es-CL" dirty="0" smtClean="0"/>
              <a:t>Registro Pasajeros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7956" y="875464"/>
            <a:ext cx="3624392" cy="270470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8" y="980728"/>
            <a:ext cx="2592464" cy="347398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522" y="1772816"/>
            <a:ext cx="2702908" cy="3621987"/>
          </a:xfrm>
          <a:prstGeom prst="rect">
            <a:avLst/>
          </a:prstGeom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3297329" y="5394803"/>
            <a:ext cx="2393294" cy="4144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>
                    <a:tint val="75000"/>
                  </a:schemeClr>
                </a:solidFill>
                <a:latin typeface="ITC Avant Garde Std Md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 smtClean="0"/>
              <a:t>Limpieza Habitaciones</a:t>
            </a:r>
            <a:endParaRPr lang="es-CL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6628312" y="4090025"/>
            <a:ext cx="2083680" cy="4144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>
                    <a:tint val="75000"/>
                  </a:schemeClr>
                </a:solidFill>
                <a:latin typeface="ITC Avant Garde Std Md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dirty="0" smtClean="0"/>
              <a:t>Registro y Reserva de pasajeros.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2215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Situación Actual</a:t>
            </a:r>
            <a:endParaRPr lang="es-C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764705"/>
            <a:ext cx="2078174" cy="278482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32" y="2156644"/>
            <a:ext cx="2078879" cy="2785767"/>
          </a:xfrm>
          <a:prstGeom prst="rect">
            <a:avLst/>
          </a:prstGeom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397811" y="3729035"/>
            <a:ext cx="2083680" cy="4144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>
                    <a:tint val="75000"/>
                  </a:schemeClr>
                </a:solidFill>
                <a:latin typeface="ITC Avant Garde Std Md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dirty="0" smtClean="0"/>
              <a:t>Menú Cocina</a:t>
            </a:r>
            <a:endParaRPr lang="es-CL" dirty="0"/>
          </a:p>
        </p:txBody>
      </p:sp>
      <p:sp>
        <p:nvSpPr>
          <p:cNvPr id="10" name="Subtítulo 2"/>
          <p:cNvSpPr>
            <a:spLocks noGrp="1"/>
          </p:cNvSpPr>
          <p:nvPr>
            <p:ph type="subTitle" idx="1"/>
          </p:nvPr>
        </p:nvSpPr>
        <p:spPr>
          <a:xfrm>
            <a:off x="3166896" y="4949409"/>
            <a:ext cx="2083680" cy="414444"/>
          </a:xfrm>
        </p:spPr>
        <p:txBody>
          <a:bodyPr/>
          <a:lstStyle/>
          <a:p>
            <a:pPr algn="ctr"/>
            <a:r>
              <a:rPr lang="es-CL" dirty="0" smtClean="0"/>
              <a:t>Reserva en Temporada Alta</a:t>
            </a:r>
            <a:endParaRPr lang="es-C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944212"/>
            <a:ext cx="1944217" cy="2605316"/>
          </a:xfrm>
          <a:prstGeom prst="rect">
            <a:avLst/>
          </a:prstGeom>
        </p:spPr>
      </p:pic>
      <p:sp>
        <p:nvSpPr>
          <p:cNvPr id="11" name="Subtítulo 2"/>
          <p:cNvSpPr txBox="1">
            <a:spLocks/>
          </p:cNvSpPr>
          <p:nvPr/>
        </p:nvSpPr>
        <p:spPr>
          <a:xfrm>
            <a:off x="5965922" y="3549526"/>
            <a:ext cx="2083680" cy="74356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>
                    <a:tint val="75000"/>
                  </a:schemeClr>
                </a:solidFill>
                <a:latin typeface="ITC Avant Garde Std Md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dirty="0" smtClean="0"/>
              <a:t>Libro de actividades del Junior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0250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Descripción del Problema</a:t>
            </a:r>
            <a:endParaRPr lang="es-ES" dirty="0"/>
          </a:p>
        </p:txBody>
      </p:sp>
      <p:sp>
        <p:nvSpPr>
          <p:cNvPr id="6" name="4 Subtítulo"/>
          <p:cNvSpPr txBox="1">
            <a:spLocks/>
          </p:cNvSpPr>
          <p:nvPr/>
        </p:nvSpPr>
        <p:spPr>
          <a:xfrm>
            <a:off x="2743200" y="4581128"/>
            <a:ext cx="6400800" cy="3600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>
                    <a:tint val="75000"/>
                  </a:schemeClr>
                </a:solidFill>
                <a:latin typeface="ITC Avant Garde Std Md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7" name="4 Subtítulo"/>
          <p:cNvSpPr txBox="1">
            <a:spLocks/>
          </p:cNvSpPr>
          <p:nvPr/>
        </p:nvSpPr>
        <p:spPr>
          <a:xfrm>
            <a:off x="541784" y="973527"/>
            <a:ext cx="6912768" cy="3600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>
                    <a:tint val="75000"/>
                  </a:schemeClr>
                </a:solidFill>
                <a:latin typeface="ITC Avant Garde Std Md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 smtClean="0"/>
              <a:t>Los mayores problemas que tiene Hostal Valles del Mar son:</a:t>
            </a:r>
          </a:p>
          <a:p>
            <a:r>
              <a:rPr lang="es-CL" dirty="0"/>
              <a:t>	</a:t>
            </a:r>
            <a:r>
              <a:rPr lang="es-CL" dirty="0" smtClean="0"/>
              <a:t>- La agilización.</a:t>
            </a:r>
          </a:p>
          <a:p>
            <a:r>
              <a:rPr lang="es-CL" dirty="0"/>
              <a:t>	</a:t>
            </a:r>
            <a:r>
              <a:rPr lang="es-CL" dirty="0" smtClean="0"/>
              <a:t>- El respaldo.</a:t>
            </a:r>
          </a:p>
          <a:p>
            <a:r>
              <a:rPr lang="es-CL" dirty="0"/>
              <a:t>	</a:t>
            </a:r>
            <a:r>
              <a:rPr lang="es-CL" dirty="0" smtClean="0"/>
              <a:t>- Control adecuado de las actividades de sus empleados.</a:t>
            </a:r>
          </a:p>
          <a:p>
            <a:r>
              <a:rPr lang="es-CL" dirty="0"/>
              <a:t>	</a:t>
            </a:r>
            <a:r>
              <a:rPr lang="es-CL" dirty="0" smtClean="0"/>
              <a:t>- Registro de los servicios de las habitaciones.</a:t>
            </a:r>
          </a:p>
          <a:p>
            <a:endParaRPr lang="es-CL" dirty="0" smtClean="0"/>
          </a:p>
          <a:p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884044"/>
            <a:ext cx="1437928" cy="179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9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Solución Propuesta</a:t>
            </a:r>
            <a:endParaRPr lang="es-ES" dirty="0"/>
          </a:p>
        </p:txBody>
      </p:sp>
      <p:sp>
        <p:nvSpPr>
          <p:cNvPr id="6" name="4 Subtítulo"/>
          <p:cNvSpPr txBox="1">
            <a:spLocks/>
          </p:cNvSpPr>
          <p:nvPr/>
        </p:nvSpPr>
        <p:spPr>
          <a:xfrm>
            <a:off x="539552" y="789552"/>
            <a:ext cx="8022704" cy="3600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>
                    <a:tint val="75000"/>
                  </a:schemeClr>
                </a:solidFill>
                <a:latin typeface="ITC Avant Garde Std Md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 smtClean="0"/>
              <a:t>Nuestra propuesta:</a:t>
            </a:r>
          </a:p>
          <a:p>
            <a:r>
              <a:rPr lang="es-CL" dirty="0"/>
              <a:t>	</a:t>
            </a:r>
            <a:r>
              <a:rPr lang="es-CL" dirty="0" smtClean="0"/>
              <a:t>- Gestión de reserva de habitaciones por internet y teléfono.</a:t>
            </a:r>
          </a:p>
          <a:p>
            <a:r>
              <a:rPr lang="es-CL" dirty="0"/>
              <a:t>	</a:t>
            </a:r>
            <a:r>
              <a:rPr lang="es-CL" dirty="0" smtClean="0"/>
              <a:t>- Un control de </a:t>
            </a:r>
            <a:r>
              <a:rPr lang="es-CL" dirty="0" err="1"/>
              <a:t>C</a:t>
            </a:r>
            <a:r>
              <a:rPr lang="es-CL" dirty="0" err="1" smtClean="0"/>
              <a:t>heck</a:t>
            </a:r>
            <a:r>
              <a:rPr lang="es-CL" dirty="0" smtClean="0"/>
              <a:t>-In y </a:t>
            </a:r>
            <a:r>
              <a:rPr lang="es-CL" dirty="0" err="1" smtClean="0"/>
              <a:t>Check-Out</a:t>
            </a:r>
            <a:r>
              <a:rPr lang="es-CL" dirty="0" smtClean="0"/>
              <a:t> de los clientes vía software.</a:t>
            </a:r>
          </a:p>
          <a:p>
            <a:r>
              <a:rPr lang="es-CL" dirty="0"/>
              <a:t>	</a:t>
            </a:r>
            <a:r>
              <a:rPr lang="es-CL" dirty="0" smtClean="0"/>
              <a:t>- Control de cargo de servicio de habitación.</a:t>
            </a:r>
          </a:p>
          <a:p>
            <a:r>
              <a:rPr lang="es-CL" dirty="0"/>
              <a:t>	</a:t>
            </a:r>
            <a:r>
              <a:rPr lang="es-CL" dirty="0" smtClean="0"/>
              <a:t>- Sistema administrativo interno. </a:t>
            </a:r>
          </a:p>
          <a:p>
            <a:r>
              <a:rPr lang="es-CL" dirty="0"/>
              <a:t>	</a:t>
            </a:r>
            <a:r>
              <a:rPr lang="es-CL" dirty="0" smtClean="0"/>
              <a:t>- Sistema de búsqueda de clientes.</a:t>
            </a:r>
          </a:p>
          <a:p>
            <a:r>
              <a:rPr lang="es-CL" dirty="0"/>
              <a:t>	</a:t>
            </a:r>
            <a:r>
              <a:rPr lang="es-CL" dirty="0" smtClean="0"/>
              <a:t>- Generar solicitudes de mantención.</a:t>
            </a:r>
          </a:p>
          <a:p>
            <a:r>
              <a:rPr lang="es-CL" dirty="0"/>
              <a:t>	</a:t>
            </a:r>
            <a:r>
              <a:rPr lang="es-CL" dirty="0" smtClean="0"/>
              <a:t>- Sistema de control de limpieza.</a:t>
            </a:r>
          </a:p>
          <a:p>
            <a:r>
              <a:rPr lang="es-CL" dirty="0"/>
              <a:t>	</a:t>
            </a:r>
            <a:r>
              <a:rPr lang="es-CL" dirty="0" smtClean="0"/>
              <a:t>- Un mapa del sitio del hostal para realizar reservas.</a:t>
            </a:r>
          </a:p>
          <a:p>
            <a:r>
              <a:rPr lang="es-CL" dirty="0"/>
              <a:t>	</a:t>
            </a:r>
            <a:r>
              <a:rPr lang="es-CL" dirty="0" smtClean="0"/>
              <a:t>- Inventario de objetos de la habitación.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933056"/>
            <a:ext cx="20002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8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Beneficios de la Solución</a:t>
            </a:r>
            <a:endParaRPr lang="es-ES" dirty="0"/>
          </a:p>
        </p:txBody>
      </p:sp>
      <p:sp>
        <p:nvSpPr>
          <p:cNvPr id="6" name="4 Subtítulo"/>
          <p:cNvSpPr txBox="1">
            <a:spLocks/>
          </p:cNvSpPr>
          <p:nvPr/>
        </p:nvSpPr>
        <p:spPr>
          <a:xfrm>
            <a:off x="467544" y="1340768"/>
            <a:ext cx="8346232" cy="3600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>
                    <a:tint val="75000"/>
                  </a:schemeClr>
                </a:solidFill>
                <a:latin typeface="ITC Avant Garde Std Md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Dentro de los beneficios que muestra nuestra propuesta con el nuevo sistema son:</a:t>
            </a:r>
          </a:p>
          <a:p>
            <a:r>
              <a:rPr lang="es-ES" dirty="0"/>
              <a:t>	</a:t>
            </a:r>
            <a:r>
              <a:rPr lang="es-ES" dirty="0" smtClean="0"/>
              <a:t>- Mayor agilización a la hora de reservar por parte del cliente y recepcionista o administrador.</a:t>
            </a:r>
          </a:p>
          <a:p>
            <a:r>
              <a:rPr lang="es-ES" dirty="0"/>
              <a:t>	</a:t>
            </a:r>
            <a:r>
              <a:rPr lang="es-ES" dirty="0" smtClean="0"/>
              <a:t>- Tiempos a la hora en recibir a un cliente (</a:t>
            </a:r>
            <a:r>
              <a:rPr lang="es-ES" dirty="0" err="1" smtClean="0"/>
              <a:t>Check</a:t>
            </a:r>
            <a:r>
              <a:rPr lang="es-ES" dirty="0" smtClean="0"/>
              <a:t>-In).</a:t>
            </a:r>
          </a:p>
          <a:p>
            <a:r>
              <a:rPr lang="es-ES" dirty="0"/>
              <a:t>	</a:t>
            </a:r>
            <a:r>
              <a:rPr lang="es-ES" dirty="0" smtClean="0"/>
              <a:t>- Generar estadísticas.</a:t>
            </a:r>
          </a:p>
          <a:p>
            <a:r>
              <a:rPr lang="es-ES" dirty="0"/>
              <a:t>	</a:t>
            </a:r>
            <a:r>
              <a:rPr lang="es-ES" dirty="0" smtClean="0"/>
              <a:t>- Búsqueda de clientes registrados.</a:t>
            </a:r>
          </a:p>
          <a:p>
            <a:r>
              <a:rPr lang="es-ES" dirty="0"/>
              <a:t>	</a:t>
            </a:r>
            <a:r>
              <a:rPr lang="es-ES" dirty="0" smtClean="0"/>
              <a:t>- Sistema de solicitud y registro de mantención.</a:t>
            </a:r>
          </a:p>
          <a:p>
            <a:r>
              <a:rPr lang="es-ES" dirty="0"/>
              <a:t>	</a:t>
            </a:r>
            <a:r>
              <a:rPr lang="es-ES" dirty="0" smtClean="0"/>
              <a:t>- Sistema de solicitud y registro de limpieza.</a:t>
            </a:r>
          </a:p>
          <a:p>
            <a:endParaRPr lang="es-ES" dirty="0" smtClean="0"/>
          </a:p>
          <a:p>
            <a:r>
              <a:rPr lang="es-ES" dirty="0" smtClean="0"/>
              <a:t>A lo que lleva generalmente a</a:t>
            </a:r>
          </a:p>
          <a:p>
            <a:r>
              <a:rPr lang="es-ES" dirty="0"/>
              <a:t>	</a:t>
            </a:r>
            <a:r>
              <a:rPr lang="es-ES" dirty="0" smtClean="0"/>
              <a:t>- Mayor agilización.</a:t>
            </a:r>
          </a:p>
          <a:p>
            <a:r>
              <a:rPr lang="es-ES" dirty="0"/>
              <a:t>	</a:t>
            </a:r>
            <a:r>
              <a:rPr lang="es-ES" dirty="0" smtClean="0"/>
              <a:t>- Organización.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459754"/>
            <a:ext cx="2592288" cy="239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1006</Words>
  <Application>Microsoft Office PowerPoint</Application>
  <PresentationFormat>Presentación en pantalla (4:3)</PresentationFormat>
  <Paragraphs>236</Paragraphs>
  <Slides>18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ITC Avant Garde Std Md</vt:lpstr>
      <vt:lpstr>Times New Roman</vt:lpstr>
      <vt:lpstr>Tema de Office</vt:lpstr>
      <vt:lpstr>Presentación de PowerPoint</vt:lpstr>
      <vt:lpstr>Taller De Proyecto Informático II</vt:lpstr>
      <vt:lpstr>Descripción de la empresa</vt:lpstr>
      <vt:lpstr>Situación actual</vt:lpstr>
      <vt:lpstr>Situación actual</vt:lpstr>
      <vt:lpstr>Situación Actual</vt:lpstr>
      <vt:lpstr>Descripción del Problema</vt:lpstr>
      <vt:lpstr>Solución Propuesta</vt:lpstr>
      <vt:lpstr>Beneficios de la Solución</vt:lpstr>
      <vt:lpstr>Desarrollo técnico de implementación</vt:lpstr>
      <vt:lpstr>Diagrama de Casos de Usos Descriptivos</vt:lpstr>
      <vt:lpstr>Presentación de PowerPoint</vt:lpstr>
      <vt:lpstr>Presentación de PowerPoint</vt:lpstr>
      <vt:lpstr>Presentación de PowerPoint</vt:lpstr>
      <vt:lpstr>Diagrama de Caso de Uso Unificado</vt:lpstr>
      <vt:lpstr>Diagrama de Despliegue</vt:lpstr>
      <vt:lpstr>Conclusión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caedoc</dc:creator>
  <cp:lastModifiedBy>MaxiEuropeo</cp:lastModifiedBy>
  <cp:revision>47</cp:revision>
  <dcterms:created xsi:type="dcterms:W3CDTF">2011-07-08T15:37:00Z</dcterms:created>
  <dcterms:modified xsi:type="dcterms:W3CDTF">2014-10-08T22:20:37Z</dcterms:modified>
</cp:coreProperties>
</file>