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65" r:id="rId6"/>
    <p:sldId id="269" r:id="rId7"/>
    <p:sldId id="264" r:id="rId8"/>
    <p:sldId id="263" r:id="rId9"/>
    <p:sldId id="270" r:id="rId10"/>
    <p:sldId id="266" r:id="rId11"/>
    <p:sldId id="267" r:id="rId12"/>
    <p:sldId id="268" r:id="rId13"/>
    <p:sldId id="271" r:id="rId14"/>
    <p:sldId id="272" r:id="rId15"/>
    <p:sldId id="25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2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FF691-92BA-499F-AE72-597204017BA1}" type="datetimeFigureOut">
              <a:rPr lang="es-ES" smtClean="0"/>
              <a:pPr/>
              <a:t>03/09/2014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75B9-3F68-4EA3-B58B-8BF383DB0F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24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BC03-751E-429A-9E55-32A5FE53E7FE}" type="datetimeFigureOut">
              <a:rPr lang="es-CL" smtClean="0"/>
              <a:t>03-09-2014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E5B7-AAA1-4BDC-BBBD-AB2042218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16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160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Elvis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312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Elvis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2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Elvis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566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 y </a:t>
            </a:r>
            <a:r>
              <a:rPr lang="es-CL" smtClean="0"/>
              <a:t>por ultimo</a:t>
            </a: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31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82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59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465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CL" dirty="0" smtClean="0"/>
              <a:t>Elvis</a:t>
            </a:r>
          </a:p>
          <a:p>
            <a:pPr fontAlgn="base"/>
            <a:endParaRPr lang="es-CL" dirty="0" smtClean="0"/>
          </a:p>
          <a:p>
            <a:pPr fontAlgn="base"/>
            <a:r>
              <a:rPr lang="es-CL" dirty="0" err="1" smtClean="0"/>
              <a:t>Gestion</a:t>
            </a:r>
            <a:r>
              <a:rPr lang="es-CL" dirty="0" smtClean="0"/>
              <a:t> de habitación  -  gestión de reserva  -</a:t>
            </a:r>
            <a:r>
              <a:rPr lang="es-CL" baseline="0" dirty="0" smtClean="0"/>
              <a:t>  reserva por teléfono  -- registro de consumo de habitación --  generar estadísticas – registro de ingreso y egreso.</a:t>
            </a:r>
          </a:p>
          <a:p>
            <a:pPr fontAlgn="base"/>
            <a:endParaRPr lang="es-CL" baseline="0" dirty="0" smtClean="0"/>
          </a:p>
          <a:p>
            <a:pPr fontAlgn="base"/>
            <a:r>
              <a:rPr lang="es-CL" baseline="0" dirty="0" smtClean="0"/>
              <a:t>Cliente podrá elegir el área o habitación donde se hospedara en base a la vista, registrar sus datos (</a:t>
            </a:r>
            <a:r>
              <a:rPr lang="es-CL" baseline="0" dirty="0" err="1" smtClean="0"/>
              <a:t>user</a:t>
            </a:r>
            <a:r>
              <a:rPr lang="es-CL" baseline="0" dirty="0" smtClean="0"/>
              <a:t>) modificar </a:t>
            </a:r>
            <a:r>
              <a:rPr lang="es-CL" baseline="0" dirty="0" err="1" smtClean="0"/>
              <a:t>elimnar</a:t>
            </a:r>
            <a:r>
              <a:rPr lang="es-CL" baseline="0" dirty="0" smtClean="0"/>
              <a:t> o agregar una reserva.</a:t>
            </a:r>
          </a:p>
          <a:p>
            <a:pPr fontAlgn="base"/>
            <a:endParaRPr lang="es-CL" baseline="0" dirty="0" smtClean="0"/>
          </a:p>
          <a:p>
            <a:pPr fontAlgn="base"/>
            <a:r>
              <a:rPr lang="es-CL" baseline="0" dirty="0" smtClean="0"/>
              <a:t>Registro de limpieza – registro de eventos (perdida de elementos – elementos rotos).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10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CL" smtClean="0"/>
              <a:t>Elvis</a:t>
            </a:r>
          </a:p>
          <a:p>
            <a:pPr fontAlgn="base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557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867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7289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Maxi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E5B7-AAA1-4BDC-BBBD-AB2042218526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143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_segala\Desktop\casita y fond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88900"/>
            <a:ext cx="9251951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11968" y="341702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FFFF00"/>
                </a:solidFill>
                <a:latin typeface="ITC Avant Garde Std Md" pitchFamily="34" charset="0"/>
              </a:defRPr>
            </a:lvl1pPr>
          </a:lstStyle>
          <a:p>
            <a:r>
              <a:rPr lang="es-ES" dirty="0" smtClean="0"/>
              <a:t>ÚLTIMA LÍNEA DEL TÍTULO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11968" y="191683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ITC Avant Garde Std M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CL" dirty="0" smtClean="0"/>
              <a:t>TÍTULO PRESENTACIÓN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075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111968" y="186210"/>
            <a:ext cx="7772400" cy="57849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baseline="0">
                <a:solidFill>
                  <a:schemeClr val="bg1">
                    <a:lumMod val="50000"/>
                  </a:schemeClr>
                </a:solidFill>
                <a:latin typeface="ITC Avant Garde Std Md" pitchFamily="34" charset="0"/>
              </a:defRPr>
            </a:lvl1pPr>
          </a:lstStyle>
          <a:p>
            <a:r>
              <a:rPr lang="es-CL" dirty="0" smtClean="0"/>
              <a:t>TÍTULO DIAPOSITIVA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5416" y="2540496"/>
            <a:ext cx="6400800" cy="1752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Texto, texto, texto, texto, texto, texto, texto, texto, texto, texto, texto, texto, texto, texto, texto, texto, texto, texto, texto, texto, texto, texto, texto, texto.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4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Matriz de Riesgo, Plan de Contingencia y Medidas de Mitigación.</a:t>
            </a:r>
          </a:p>
        </p:txBody>
      </p:sp>
      <p:pic>
        <p:nvPicPr>
          <p:cNvPr id="5" name="Imagen 4" descr="C:\Users\Sebastian\Desktop\matriz ries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10" y="1447800"/>
            <a:ext cx="613918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Evaluación de Esfuerzo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1399" y="1628800"/>
            <a:ext cx="6400800" cy="1752600"/>
          </a:xfrm>
        </p:spPr>
        <p:txBody>
          <a:bodyPr/>
          <a:lstStyle/>
          <a:p>
            <a:r>
              <a:rPr lang="es-CL" dirty="0"/>
              <a:t>Se evaluaran las tareas que requieren mayor tiempo para realizarlas como</a:t>
            </a:r>
            <a:r>
              <a:rPr lang="es-CL" dirty="0" smtClean="0"/>
              <a:t>:</a:t>
            </a:r>
          </a:p>
          <a:p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El modelamiento de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El modulo de reserva.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Implementación de las instalaciones y la pagina.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05064"/>
            <a:ext cx="2664296" cy="125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Normas del desarrollo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508584"/>
            <a:ext cx="6400800" cy="1752600"/>
          </a:xfrm>
        </p:spPr>
        <p:txBody>
          <a:bodyPr/>
          <a:lstStyle/>
          <a:p>
            <a:r>
              <a:rPr lang="es-CL" dirty="0"/>
              <a:t>Metodologías</a:t>
            </a:r>
          </a:p>
          <a:p>
            <a:r>
              <a:rPr lang="es-CL" dirty="0"/>
              <a:t>	</a:t>
            </a:r>
            <a:r>
              <a:rPr lang="es-CL" dirty="0" smtClean="0"/>
              <a:t>Incremental</a:t>
            </a:r>
          </a:p>
          <a:p>
            <a:endParaRPr lang="es-CL" dirty="0"/>
          </a:p>
          <a:p>
            <a:r>
              <a:rPr lang="es-CL" dirty="0" smtClean="0"/>
              <a:t>CVS</a:t>
            </a:r>
          </a:p>
          <a:p>
            <a:r>
              <a:rPr lang="es-CL" dirty="0"/>
              <a:t>	</a:t>
            </a:r>
            <a:r>
              <a:rPr lang="es-CL" dirty="0" err="1" smtClean="0"/>
              <a:t>GitHub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05064"/>
            <a:ext cx="3163890" cy="12546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62" y="1483432"/>
            <a:ext cx="3994770" cy="19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Normas del desarrollo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7768" y="764705"/>
            <a:ext cx="6400800" cy="4851374"/>
          </a:xfrm>
        </p:spPr>
        <p:txBody>
          <a:bodyPr/>
          <a:lstStyle/>
          <a:p>
            <a:r>
              <a:rPr lang="es-CL" dirty="0" smtClean="0"/>
              <a:t>Nomenclatura</a:t>
            </a:r>
          </a:p>
          <a:p>
            <a:endParaRPr lang="es-CL" dirty="0" smtClean="0"/>
          </a:p>
          <a:p>
            <a:r>
              <a:rPr lang="es-CL" dirty="0"/>
              <a:t>	Clases y </a:t>
            </a:r>
            <a:r>
              <a:rPr lang="es-CL" dirty="0" smtClean="0"/>
              <a:t>Atributos</a:t>
            </a:r>
          </a:p>
          <a:p>
            <a:r>
              <a:rPr lang="es-CL" dirty="0"/>
              <a:t>	</a:t>
            </a:r>
            <a:r>
              <a:rPr lang="es-CL" dirty="0" smtClean="0"/>
              <a:t>Funciones</a:t>
            </a:r>
          </a:p>
          <a:p>
            <a:r>
              <a:rPr lang="es-CL" dirty="0" smtClean="0"/>
              <a:t>	Variables</a:t>
            </a:r>
          </a:p>
          <a:p>
            <a:r>
              <a:rPr lang="es-CL" dirty="0"/>
              <a:t>	</a:t>
            </a:r>
            <a:r>
              <a:rPr lang="es-CL" dirty="0" smtClean="0"/>
              <a:t>Elementos</a:t>
            </a:r>
          </a:p>
          <a:p>
            <a:r>
              <a:rPr lang="es-CL" dirty="0"/>
              <a:t>	</a:t>
            </a:r>
            <a:r>
              <a:rPr lang="es-CL" dirty="0" smtClean="0"/>
              <a:t>Programas</a:t>
            </a:r>
          </a:p>
          <a:p>
            <a:endParaRPr lang="es-CL" dirty="0" smtClean="0"/>
          </a:p>
          <a:p>
            <a:r>
              <a:rPr lang="es-CL" dirty="0"/>
              <a:t>Modelos de seguridad de la </a:t>
            </a:r>
            <a:r>
              <a:rPr lang="es-CL" dirty="0" smtClean="0"/>
              <a:t>información</a:t>
            </a:r>
          </a:p>
          <a:p>
            <a:endParaRPr lang="es-CL" dirty="0" smtClean="0"/>
          </a:p>
          <a:p>
            <a:r>
              <a:rPr lang="es-CL" dirty="0"/>
              <a:t>	</a:t>
            </a:r>
            <a:r>
              <a:rPr lang="es-CL" dirty="0" err="1" smtClean="0"/>
              <a:t>Password</a:t>
            </a:r>
            <a:r>
              <a:rPr lang="es-CL" dirty="0" smtClean="0"/>
              <a:t> – Sha1</a:t>
            </a:r>
          </a:p>
          <a:p>
            <a:endParaRPr lang="es-CL" dirty="0" smtClean="0"/>
          </a:p>
          <a:p>
            <a:r>
              <a:rPr lang="es-CL" dirty="0"/>
              <a:t>Modelo de madurez (CMM</a:t>
            </a:r>
            <a:r>
              <a:rPr lang="es-CL" dirty="0" smtClean="0"/>
              <a:t>)</a:t>
            </a:r>
          </a:p>
          <a:p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Nivel 1 (Inicial)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45024"/>
            <a:ext cx="27051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3" y="760952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Normas de evaluación del desarrollo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734" y="1124744"/>
            <a:ext cx="6400800" cy="1872208"/>
          </a:xfrm>
        </p:spPr>
        <p:txBody>
          <a:bodyPr/>
          <a:lstStyle/>
          <a:p>
            <a:r>
              <a:rPr lang="es-CL" dirty="0" smtClean="0"/>
              <a:t>Control de avances</a:t>
            </a:r>
          </a:p>
          <a:p>
            <a:endParaRPr lang="es-CL" dirty="0" smtClean="0"/>
          </a:p>
          <a:p>
            <a:r>
              <a:rPr lang="es-CL" dirty="0"/>
              <a:t>	Nuestros hitos se regirán por las fechas estipuladas en la carta Gantt de nuestro proyecto.</a:t>
            </a:r>
          </a:p>
        </p:txBody>
      </p:sp>
      <p:pic>
        <p:nvPicPr>
          <p:cNvPr id="4" name="Imagen 3" descr="C:\Users\MaxiEuropeo\Desktop\cartagant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45" y="2510022"/>
            <a:ext cx="4206577" cy="16939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16734" y="3686557"/>
            <a:ext cx="8271690" cy="1872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ITC Avant Garde Std M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Replanificación</a:t>
            </a:r>
          </a:p>
          <a:p>
            <a:endParaRPr lang="es-CL" dirty="0" smtClean="0"/>
          </a:p>
          <a:p>
            <a:r>
              <a:rPr lang="es-CL" dirty="0" smtClean="0"/>
              <a:t>	Se </a:t>
            </a:r>
            <a:r>
              <a:rPr lang="es-CL" dirty="0"/>
              <a:t>replanificara esa tarea acoplándola con la tarea siguiente</a:t>
            </a:r>
            <a:r>
              <a:rPr lang="es-CL" dirty="0" smtClean="0"/>
              <a:t>.</a:t>
            </a:r>
          </a:p>
          <a:p>
            <a:r>
              <a:rPr lang="es-CL" dirty="0"/>
              <a:t>	</a:t>
            </a:r>
            <a:r>
              <a:rPr lang="es-CL" dirty="0" smtClean="0"/>
              <a:t>Horas extraordinarias.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42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De Proyecto </a:t>
            </a:r>
            <a:r>
              <a:rPr lang="es-CL" dirty="0" smtClean="0"/>
              <a:t>Informático </a:t>
            </a:r>
            <a:r>
              <a:rPr lang="es-CL" dirty="0"/>
              <a:t>II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Gestión de Reserva – Hostal Valles del 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Descripción de la empresa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400800" cy="3600400"/>
          </a:xfrm>
        </p:spPr>
        <p:txBody>
          <a:bodyPr/>
          <a:lstStyle/>
          <a:p>
            <a:r>
              <a:rPr lang="es-CL" dirty="0"/>
              <a:t>Hostal Valles del Mar (Ex Viña del Mar) que se encuentra en Brasil #314, La Serena, es una empresa familiar que se desarrolla en el ámbito de alojamiento </a:t>
            </a:r>
            <a:r>
              <a:rPr lang="es-CL" dirty="0" smtClean="0"/>
              <a:t>turístico, cultivando tradición y calidez en los servicios ofrecidos. Cada miembro de la familia desempeña una ardua labor en el hostal. Esto les ha permitido permanecer a lo largo del tiempo y siempre mejorando, pues, son los más jóvenes quienes aportan nuevas ideas, conceptos y perspectivas de desarrollo de más y mejores servicios para los huéspedes.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05" y="4869160"/>
            <a:ext cx="26670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Organigrama</a:t>
            </a:r>
            <a:endParaRPr lang="es-CL" dirty="0"/>
          </a:p>
        </p:txBody>
      </p:sp>
      <p:pic>
        <p:nvPicPr>
          <p:cNvPr id="5" name="Imagen 4" descr="C:\Users\MaxiEuropeo\Desktop\hostal_valle_del_mar\ORGA_HOST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976664" cy="439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3" y="1196752"/>
            <a:ext cx="6400800" cy="3528392"/>
          </a:xfrm>
        </p:spPr>
        <p:txBody>
          <a:bodyPr/>
          <a:lstStyle/>
          <a:p>
            <a:r>
              <a:rPr lang="es-CL" dirty="0" smtClean="0"/>
              <a:t>En </a:t>
            </a:r>
            <a:r>
              <a:rPr lang="es-CL" dirty="0"/>
              <a:t>estos momentos el “Hostal Valles del Mar” solo cuenta con registros a mano por ende el sistema en que trabajan es así: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Parte administrativa y recepción:</a:t>
            </a:r>
          </a:p>
          <a:p>
            <a:r>
              <a:rPr lang="es-CL" dirty="0" smtClean="0"/>
              <a:t>	Reserva, Registro, Productos extras, Boleta.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Parte Mucama: </a:t>
            </a:r>
            <a:endParaRPr lang="es-CL" dirty="0" smtClean="0"/>
          </a:p>
          <a:p>
            <a:r>
              <a:rPr lang="es-CL" dirty="0" smtClean="0"/>
              <a:t> 	Planilla y perdidas de objetos.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95662"/>
            <a:ext cx="2458963" cy="24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Plan de Proyecto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6400800" cy="2954759"/>
          </a:xfrm>
        </p:spPr>
        <p:txBody>
          <a:bodyPr/>
          <a:lstStyle/>
          <a:p>
            <a:r>
              <a:rPr lang="es-CL" dirty="0" smtClean="0"/>
              <a:t>Sitio web autoadministrable compatible con los navegadores que se encuentran actualmente en 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</a:t>
            </a:r>
            <a:r>
              <a:rPr lang="es-CL" dirty="0" smtClean="0"/>
              <a:t>endrá </a:t>
            </a:r>
            <a:r>
              <a:rPr lang="es-CL" dirty="0"/>
              <a:t>4 áreas </a:t>
            </a:r>
            <a:r>
              <a:rPr lang="es-CL" dirty="0" smtClean="0"/>
              <a:t>diferentes:</a:t>
            </a:r>
            <a:r>
              <a:rPr lang="es-CL" dirty="0"/>
              <a:t> </a:t>
            </a: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 smtClean="0"/>
              <a:t>Área Administrativa, Área Recepción, Área Mucama y Área Cliente.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26" y="2530115"/>
            <a:ext cx="1524137" cy="13100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1025"/>
            <a:ext cx="1515418" cy="1524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81087"/>
            <a:ext cx="1828800" cy="18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Plan de Proyecto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063286"/>
            <a:ext cx="6400800" cy="3458815"/>
          </a:xfrm>
        </p:spPr>
        <p:txBody>
          <a:bodyPr/>
          <a:lstStyle/>
          <a:p>
            <a:r>
              <a:rPr lang="es-CL" dirty="0" smtClean="0"/>
              <a:t>En el desarrollo del proyecto se usaran:</a:t>
            </a:r>
          </a:p>
          <a:p>
            <a:r>
              <a:rPr lang="es-CL" dirty="0"/>
              <a:t>	</a:t>
            </a:r>
            <a:r>
              <a:rPr lang="es-CL" dirty="0" smtClean="0"/>
              <a:t>- </a:t>
            </a:r>
            <a:r>
              <a:rPr lang="es-CL" dirty="0"/>
              <a:t>Sublime </a:t>
            </a:r>
            <a:r>
              <a:rPr lang="es-CL" dirty="0" err="1"/>
              <a:t>text</a:t>
            </a:r>
            <a:r>
              <a:rPr lang="es-CL" dirty="0"/>
              <a:t> </a:t>
            </a:r>
            <a:r>
              <a:rPr lang="es-CL" dirty="0" smtClean="0"/>
              <a:t>2/3.</a:t>
            </a:r>
          </a:p>
          <a:p>
            <a:r>
              <a:rPr lang="es-CL" dirty="0"/>
              <a:t>	</a:t>
            </a:r>
            <a:r>
              <a:rPr lang="es-CL" dirty="0" smtClean="0"/>
              <a:t>- </a:t>
            </a:r>
            <a:r>
              <a:rPr lang="es-CL" dirty="0" err="1" smtClean="0"/>
              <a:t>Xampp</a:t>
            </a:r>
            <a:r>
              <a:rPr lang="es-CL" dirty="0" smtClean="0"/>
              <a:t>.</a:t>
            </a:r>
          </a:p>
          <a:p>
            <a:r>
              <a:rPr lang="es-CL" dirty="0"/>
              <a:t>	</a:t>
            </a:r>
            <a:r>
              <a:rPr lang="es-CL" dirty="0" smtClean="0"/>
              <a:t>- </a:t>
            </a:r>
            <a:r>
              <a:rPr lang="es-CL" dirty="0" err="1" smtClean="0"/>
              <a:t>Template</a:t>
            </a:r>
            <a:r>
              <a:rPr lang="es-CL" dirty="0" smtClean="0"/>
              <a:t> </a:t>
            </a:r>
            <a:r>
              <a:rPr lang="es-CL" dirty="0"/>
              <a:t>de </a:t>
            </a:r>
            <a:r>
              <a:rPr lang="es-CL" dirty="0" err="1" smtClean="0"/>
              <a:t>bootstrap</a:t>
            </a:r>
            <a:r>
              <a:rPr lang="es-CL" dirty="0" smtClean="0"/>
              <a:t>. </a:t>
            </a:r>
          </a:p>
          <a:p>
            <a:r>
              <a:rPr lang="es-CL" dirty="0"/>
              <a:t>	</a:t>
            </a:r>
            <a:r>
              <a:rPr lang="es-CL" dirty="0" smtClean="0"/>
              <a:t>- </a:t>
            </a:r>
            <a:r>
              <a:rPr lang="es-CL" dirty="0"/>
              <a:t>H</a:t>
            </a:r>
            <a:r>
              <a:rPr lang="es-CL" dirty="0" smtClean="0"/>
              <a:t>ost </a:t>
            </a:r>
            <a:r>
              <a:rPr lang="es-CL" dirty="0" smtClean="0"/>
              <a:t>gratuito (pruebas).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0" y="4797152"/>
            <a:ext cx="3533885" cy="12116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196752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Matriz de Riesgo, Plan de Contingencia y Medidas de Mitigación.</a:t>
            </a:r>
            <a:endParaRPr lang="es-C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27456"/>
              </p:ext>
            </p:extLst>
          </p:nvPr>
        </p:nvGraphicFramePr>
        <p:xfrm>
          <a:off x="251520" y="1340768"/>
          <a:ext cx="8568952" cy="4382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222"/>
                <a:gridCol w="1671279"/>
                <a:gridCol w="963343"/>
                <a:gridCol w="671940"/>
                <a:gridCol w="793644"/>
                <a:gridCol w="2132383"/>
                <a:gridCol w="1630141"/>
              </a:tblGrid>
              <a:tr h="62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ID Riesgo</a:t>
                      </a:r>
                      <a:endParaRPr lang="es-CL" sz="11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Riesgo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Probabilidad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Impacto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Evaluación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Estrategia Mitigación/Prevención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Plan contingencia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</a:tr>
              <a:tr h="621620">
                <a:tc>
                  <a:txBody>
                    <a:bodyPr/>
                    <a:lstStyle/>
                    <a:p>
                      <a:pPr marL="90170" indent="-13716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1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Robo de información</a:t>
                      </a:r>
                      <a:br>
                        <a:rPr lang="es-CL" sz="1200">
                          <a:effectLst/>
                        </a:rPr>
                      </a:br>
                      <a:r>
                        <a:rPr lang="es-CL" sz="1200">
                          <a:effectLst/>
                        </a:rPr>
                        <a:t> de la BD (Lógico)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Remoto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Grave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Insertar script Anti SQL Injection. Encriptar BD.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Utilizar respaldo para restaurar información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</a:tr>
              <a:tr h="62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2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Hackeo página web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Medianamente</a:t>
                      </a:r>
                      <a:br>
                        <a:rPr lang="es-CL" sz="1200">
                          <a:effectLst/>
                        </a:rPr>
                      </a:br>
                      <a:r>
                        <a:rPr lang="es-CL" sz="1200">
                          <a:effectLst/>
                        </a:rPr>
                        <a:t>probable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Muy serio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Restringir acceso a la página</a:t>
                      </a:r>
                      <a:br>
                        <a:rPr lang="es-CL" sz="1200" dirty="0">
                          <a:effectLst/>
                        </a:rPr>
                      </a:br>
                      <a:r>
                        <a:rPr lang="es-CL" sz="1200" dirty="0">
                          <a:effectLst/>
                        </a:rPr>
                        <a:t> web</a:t>
                      </a:r>
                      <a:endParaRPr lang="es-CL" sz="11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Levantar sitio</a:t>
                      </a:r>
                      <a:br>
                        <a:rPr lang="es-CL" sz="1200">
                          <a:effectLst/>
                        </a:rPr>
                      </a:br>
                      <a:r>
                        <a:rPr lang="es-CL" sz="1200">
                          <a:effectLst/>
                        </a:rPr>
                        <a:t> alternativo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</a:tr>
              <a:tr h="1036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3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Acceso de terceros al Hosting en que se encuentra albergado el sitio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Remoto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Grave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Contratar un Hosting el cual tenga un plan de seguridad amplio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Contar con un segundo Hosting, de modo de tener redundancia sobre el sitio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</a:tr>
              <a:tr h="8288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4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Perdida de contraseñas del administrador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Medianamente Probable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Serio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A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Tener más de una cuenta de administrador.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Que sea algo relacionado con la empresa poco olvidable.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</a:tr>
              <a:tr h="62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5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Daño físico del equipo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Medianamente Probable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Bajo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M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>
                          <a:effectLst/>
                        </a:rPr>
                        <a:t>Tener el equipo en un lugar seguro para evitar cualquier golpe.</a:t>
                      </a:r>
                      <a:endParaRPr lang="es-CL" sz="11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Tener otro equipo de remplazo. </a:t>
                      </a:r>
                      <a:endParaRPr lang="es-CL" sz="11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67" marR="6756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Matriz de Riesgo, Plan de Contingencia y Medidas de Mitigación.</a:t>
            </a:r>
            <a:endParaRPr lang="es-C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11423"/>
              </p:ext>
            </p:extLst>
          </p:nvPr>
        </p:nvGraphicFramePr>
        <p:xfrm>
          <a:off x="467544" y="2204864"/>
          <a:ext cx="7992890" cy="1872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248"/>
                <a:gridCol w="1529249"/>
                <a:gridCol w="903625"/>
                <a:gridCol w="695248"/>
                <a:gridCol w="764379"/>
                <a:gridCol w="1875892"/>
                <a:gridCol w="1529249"/>
              </a:tblGrid>
              <a:tr h="492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ID Riesgo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Riesgo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Probabilidad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Impacto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Evaluación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Estrategia Mitigación/Prevención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Plan contingencia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</a:tr>
              <a:tr h="7257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1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Abandono y/o fallo por parte</a:t>
                      </a:r>
                      <a:br>
                        <a:rPr lang="es-CL" sz="900">
                          <a:effectLst/>
                        </a:rPr>
                      </a:br>
                      <a:r>
                        <a:rPr lang="es-CL" sz="900">
                          <a:effectLst/>
                        </a:rPr>
                        <a:t> de mano de obra.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Medianamente</a:t>
                      </a:r>
                      <a:br>
                        <a:rPr lang="es-CL" sz="900">
                          <a:effectLst/>
                        </a:rPr>
                      </a:br>
                      <a:r>
                        <a:rPr lang="es-CL" sz="900">
                          <a:effectLst/>
                        </a:rPr>
                        <a:t>probable.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Grave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E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Hacer una promesa de hombre que estaremos hasta el final de semestre pase lo que pase.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Seguir con el proyecto y con horas extraordinarias.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</a:tr>
              <a:tr h="653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2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Tiempos de desarrollo no </a:t>
                      </a:r>
                      <a:br>
                        <a:rPr lang="es-CL" sz="900">
                          <a:effectLst/>
                        </a:rPr>
                      </a:br>
                      <a:r>
                        <a:rPr lang="es-CL" sz="900">
                          <a:effectLst/>
                        </a:rPr>
                        <a:t>cumplidos.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Medianamente</a:t>
                      </a:r>
                      <a:br>
                        <a:rPr lang="es-CL" sz="900">
                          <a:effectLst/>
                        </a:rPr>
                      </a:br>
                      <a:r>
                        <a:rPr lang="es-CL" sz="900">
                          <a:effectLst/>
                        </a:rPr>
                        <a:t>probable.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Grave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E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>
                          <a:effectLst/>
                        </a:rPr>
                        <a:t>Preparar un plan de desarrollo </a:t>
                      </a:r>
                      <a:br>
                        <a:rPr lang="es-CL" sz="900">
                          <a:effectLst/>
                        </a:rPr>
                      </a:br>
                      <a:r>
                        <a:rPr lang="es-CL" sz="900">
                          <a:effectLst/>
                        </a:rPr>
                        <a:t>óptimo.</a:t>
                      </a:r>
                      <a:endParaRPr lang="es-CL" sz="8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900" dirty="0">
                          <a:effectLst/>
                        </a:rPr>
                        <a:t>Desarrollo rápido,</a:t>
                      </a:r>
                      <a:br>
                        <a:rPr lang="es-CL" sz="900" dirty="0">
                          <a:effectLst/>
                        </a:rPr>
                      </a:br>
                      <a:r>
                        <a:rPr lang="es-CL" sz="900" dirty="0">
                          <a:effectLst/>
                        </a:rPr>
                        <a:t>y horas extraordinarias.</a:t>
                      </a:r>
                      <a:endParaRPr lang="es-CL" sz="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39" marR="5223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582</Words>
  <Application>Microsoft Office PowerPoint</Application>
  <PresentationFormat>Presentación en pantalla (4:3)</PresentationFormat>
  <Paragraphs>158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ITC Avant Garde Std Md</vt:lpstr>
      <vt:lpstr>Times New Roman</vt:lpstr>
      <vt:lpstr>Tema de Office</vt:lpstr>
      <vt:lpstr>Presentación de PowerPoint</vt:lpstr>
      <vt:lpstr>Taller De Proyecto Informático II</vt:lpstr>
      <vt:lpstr>Descripción de la empresa</vt:lpstr>
      <vt:lpstr>Organigrama</vt:lpstr>
      <vt:lpstr>Situación actual</vt:lpstr>
      <vt:lpstr>Plan de Proyecto</vt:lpstr>
      <vt:lpstr>Plan de Proyecto</vt:lpstr>
      <vt:lpstr>Matriz de Riesgo, Plan de Contingencia y Medidas de Mitigación.</vt:lpstr>
      <vt:lpstr>Matriz de Riesgo, Plan de Contingencia y Medidas de Mitigación.</vt:lpstr>
      <vt:lpstr>Matriz de Riesgo, Plan de Contingencia y Medidas de Mitigación.</vt:lpstr>
      <vt:lpstr>Evaluación de Esfuerzo</vt:lpstr>
      <vt:lpstr>Normas del desarrollo</vt:lpstr>
      <vt:lpstr>Normas del desarrollo</vt:lpstr>
      <vt:lpstr>Normas de evaluación del desarrollo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caedoc</dc:creator>
  <cp:lastModifiedBy>MaxiEuropeo</cp:lastModifiedBy>
  <cp:revision>29</cp:revision>
  <dcterms:created xsi:type="dcterms:W3CDTF">2011-07-08T15:37:00Z</dcterms:created>
  <dcterms:modified xsi:type="dcterms:W3CDTF">2014-09-03T22:07:00Z</dcterms:modified>
</cp:coreProperties>
</file>