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1" r:id="rId3"/>
    <p:sldId id="258" r:id="rId4"/>
    <p:sldId id="257" r:id="rId5"/>
    <p:sldId id="262"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33" autoAdjust="0"/>
  </p:normalViewPr>
  <p:slideViewPr>
    <p:cSldViewPr>
      <p:cViewPr>
        <p:scale>
          <a:sx n="47" d="100"/>
          <a:sy n="47" d="100"/>
        </p:scale>
        <p:origin x="664"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6A32CA-94D6-459F-9F90-7E228394535C}" type="datetimeFigureOut">
              <a:rPr lang="en-US" smtClean="0"/>
              <a:pPr/>
              <a:t>4/27/2021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C8101C-627A-4A88-98A8-C09A8A87CD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was created while interviewing in CVS for a training position. </a:t>
            </a:r>
          </a:p>
        </p:txBody>
      </p:sp>
      <p:sp>
        <p:nvSpPr>
          <p:cNvPr id="4" name="Slide Number Placeholder 3"/>
          <p:cNvSpPr>
            <a:spLocks noGrp="1"/>
          </p:cNvSpPr>
          <p:nvPr>
            <p:ph type="sldNum" sz="quarter" idx="5"/>
          </p:nvPr>
        </p:nvSpPr>
        <p:spPr/>
        <p:txBody>
          <a:bodyPr/>
          <a:lstStyle/>
          <a:p>
            <a:fld id="{36C8101C-627A-4A88-98A8-C09A8A87CDE5}" type="slidenum">
              <a:rPr lang="en-US" smtClean="0"/>
              <a:pPr/>
              <a:t>1</a:t>
            </a:fld>
            <a:endParaRPr lang="en-US"/>
          </a:p>
        </p:txBody>
      </p:sp>
    </p:spTree>
    <p:extLst>
      <p:ext uri="{BB962C8B-B14F-4D97-AF65-F5344CB8AC3E}">
        <p14:creationId xmlns:p14="http://schemas.microsoft.com/office/powerpoint/2010/main" val="73122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all remember the chore of learning math as kids and unfortunately it adds to the burden of budgeting as adults. </a:t>
            </a:r>
          </a:p>
        </p:txBody>
      </p:sp>
      <p:sp>
        <p:nvSpPr>
          <p:cNvPr id="4" name="Slide Number Placeholder 3"/>
          <p:cNvSpPr>
            <a:spLocks noGrp="1"/>
          </p:cNvSpPr>
          <p:nvPr>
            <p:ph type="sldNum" sz="quarter" idx="10"/>
          </p:nvPr>
        </p:nvSpPr>
        <p:spPr/>
        <p:txBody>
          <a:bodyPr/>
          <a:lstStyle/>
          <a:p>
            <a:fld id="{36C8101C-627A-4A88-98A8-C09A8A87CDE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It’s actually not that bad, but most of us were scared by early experiences. </a:t>
            </a:r>
          </a:p>
        </p:txBody>
      </p:sp>
      <p:sp>
        <p:nvSpPr>
          <p:cNvPr id="4" name="Slide Number Placeholder 3"/>
          <p:cNvSpPr>
            <a:spLocks noGrp="1"/>
          </p:cNvSpPr>
          <p:nvPr>
            <p:ph type="sldNum" sz="quarter" idx="10"/>
          </p:nvPr>
        </p:nvSpPr>
        <p:spPr/>
        <p:txBody>
          <a:bodyPr/>
          <a:lstStyle/>
          <a:p>
            <a:fld id="{36C8101C-627A-4A88-98A8-C09A8A87CDE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don’t have to be part of a fictional</a:t>
            </a:r>
            <a:r>
              <a:rPr lang="en-US" baseline="0" dirty="0"/>
              <a:t> mystic order created by George Lucas and trained for decades in the jedi way to embrace the beauty of math…  you can be an </a:t>
            </a:r>
            <a:r>
              <a:rPr lang="en-US" baseline="0" dirty="0" err="1"/>
              <a:t>american</a:t>
            </a:r>
            <a:r>
              <a:rPr lang="en-US" baseline="0" dirty="0"/>
              <a:t> schoolchild!</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star wars, obi want explains the force to </a:t>
            </a:r>
            <a:r>
              <a:rPr lang="en-US" dirty="0" err="1"/>
              <a:t>luke</a:t>
            </a:r>
            <a:r>
              <a:rPr lang="en-US" dirty="0"/>
              <a:t> – it’s an  energy force that gives the jedi his power and binds all living things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real life, it’s not the force that flows through nature binding things together – it’s math.  And I have good news – it’s not the proprietary domain of a mystic order of specialty –trained  experts.  It’s easy.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6C8101C-627A-4A88-98A8-C09A8A87CDE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 is behind such everyday beautiful events as the number of petals growing on flowers, the science of lightning, the science of grandma’s cooking, music, the physics of rowing and whatever else we like to create.  We may not be aware of it. </a:t>
            </a:r>
          </a:p>
        </p:txBody>
      </p:sp>
      <p:sp>
        <p:nvSpPr>
          <p:cNvPr id="4" name="Slide Number Placeholder 3"/>
          <p:cNvSpPr>
            <a:spLocks noGrp="1"/>
          </p:cNvSpPr>
          <p:nvPr>
            <p:ph type="sldNum" sz="quarter" idx="5"/>
          </p:nvPr>
        </p:nvSpPr>
        <p:spPr/>
        <p:txBody>
          <a:bodyPr/>
          <a:lstStyle/>
          <a:p>
            <a:fld id="{36C8101C-627A-4A88-98A8-C09A8A87CDE5}" type="slidenum">
              <a:rPr lang="en-US" smtClean="0"/>
              <a:pPr/>
              <a:t>5</a:t>
            </a:fld>
            <a:endParaRPr lang="en-US"/>
          </a:p>
        </p:txBody>
      </p:sp>
    </p:spTree>
    <p:extLst>
      <p:ext uri="{BB962C8B-B14F-4D97-AF65-F5344CB8AC3E}">
        <p14:creationId xmlns:p14="http://schemas.microsoft.com/office/powerpoint/2010/main" val="33456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all learned</a:t>
            </a:r>
            <a:r>
              <a:rPr lang="en-US" baseline="0" dirty="0"/>
              <a:t> this in grade school… easy as pie… let’s do some adding…</a:t>
            </a:r>
            <a:endParaRPr lang="en-US" dirty="0"/>
          </a:p>
        </p:txBody>
      </p:sp>
      <p:sp>
        <p:nvSpPr>
          <p:cNvPr id="4" name="Slide Number Placeholder 3"/>
          <p:cNvSpPr>
            <a:spLocks noGrp="1"/>
          </p:cNvSpPr>
          <p:nvPr>
            <p:ph type="sldNum" sz="quarter" idx="10"/>
          </p:nvPr>
        </p:nvSpPr>
        <p:spPr/>
        <p:txBody>
          <a:bodyPr/>
          <a:lstStyle/>
          <a:p>
            <a:fld id="{36C8101C-627A-4A88-98A8-C09A8A87CDE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addition we just did created the Fibonacci sequence which results the underlying math behind some of this beauty. </a:t>
            </a:r>
          </a:p>
        </p:txBody>
      </p:sp>
      <p:sp>
        <p:nvSpPr>
          <p:cNvPr id="4" name="Slide Number Placeholder 3"/>
          <p:cNvSpPr>
            <a:spLocks noGrp="1"/>
          </p:cNvSpPr>
          <p:nvPr>
            <p:ph type="sldNum" sz="quarter" idx="5"/>
          </p:nvPr>
        </p:nvSpPr>
        <p:spPr/>
        <p:txBody>
          <a:bodyPr/>
          <a:lstStyle/>
          <a:p>
            <a:fld id="{36C8101C-627A-4A88-98A8-C09A8A87CDE5}" type="slidenum">
              <a:rPr lang="en-US" smtClean="0"/>
              <a:pPr/>
              <a:t>7</a:t>
            </a:fld>
            <a:endParaRPr lang="en-US"/>
          </a:p>
        </p:txBody>
      </p:sp>
    </p:spTree>
    <p:extLst>
      <p:ext uri="{BB962C8B-B14F-4D97-AF65-F5344CB8AC3E}">
        <p14:creationId xmlns:p14="http://schemas.microsoft.com/office/powerpoint/2010/main" val="279131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4/27/2021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gi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jpeg"/><Relationship Id="rId7"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Is there in math </a:t>
            </a:r>
            <a:br>
              <a:rPr lang="en-US" dirty="0">
                <a:solidFill>
                  <a:schemeClr val="bg1"/>
                </a:solidFill>
              </a:rPr>
            </a:br>
            <a:r>
              <a:rPr lang="en-US" dirty="0">
                <a:solidFill>
                  <a:schemeClr val="bg1"/>
                </a:solidFill>
              </a:rPr>
              <a:t>no beauty? </a:t>
            </a:r>
          </a:p>
        </p:txBody>
      </p:sp>
      <p:pic>
        <p:nvPicPr>
          <p:cNvPr id="2051" name="Picture 3" descr="C:\Documents and Settings\ELivant\Local Settings\Temporary Internet Files\Content.IE5\I661QG39\1280px-Lots_of_math_symbols_and_numbers.svg[1].png"/>
          <p:cNvPicPr>
            <a:picLocks noChangeAspect="1" noChangeArrowheads="1"/>
          </p:cNvPicPr>
          <p:nvPr/>
        </p:nvPicPr>
        <p:blipFill>
          <a:blip r:embed="rId3"/>
          <a:srcRect/>
          <a:stretch>
            <a:fillRect/>
          </a:stretch>
        </p:blipFill>
        <p:spPr bwMode="auto">
          <a:xfrm>
            <a:off x="8153400" y="304800"/>
            <a:ext cx="3392642" cy="2260878"/>
          </a:xfrm>
          <a:prstGeom prst="rect">
            <a:avLst/>
          </a:prstGeom>
          <a:noFill/>
        </p:spPr>
      </p:pic>
      <p:pic>
        <p:nvPicPr>
          <p:cNvPr id="7" name="Picture 3" descr="C:\Documents and Settings\ELivant\Local Settings\Temporary Internet Files\Content.IE5\I661QG39\1280px-Lots_of_math_symbols_and_numbers.svg[1].png"/>
          <p:cNvPicPr>
            <a:picLocks noChangeAspect="1" noChangeArrowheads="1"/>
          </p:cNvPicPr>
          <p:nvPr/>
        </p:nvPicPr>
        <p:blipFill>
          <a:blip r:embed="rId3"/>
          <a:srcRect/>
          <a:stretch>
            <a:fillRect/>
          </a:stretch>
        </p:blipFill>
        <p:spPr bwMode="auto">
          <a:xfrm>
            <a:off x="685800" y="3581400"/>
            <a:ext cx="3392642" cy="2260878"/>
          </a:xfrm>
          <a:prstGeom prst="rect">
            <a:avLst/>
          </a:prstGeom>
          <a:noFill/>
        </p:spPr>
      </p:pic>
    </p:spTree>
    <p:extLst>
      <p:ext uri="{BB962C8B-B14F-4D97-AF65-F5344CB8AC3E}">
        <p14:creationId xmlns:p14="http://schemas.microsoft.com/office/powerpoint/2010/main" val="633594433"/>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ELivant\Local Settings\Temporary Internet Files\Content.IE5\4MQVGAIS\blockpage[1].gif"/>
          <p:cNvPicPr>
            <a:picLocks noChangeAspect="1" noChangeArrowheads="1"/>
          </p:cNvPicPr>
          <p:nvPr/>
        </p:nvPicPr>
        <p:blipFill>
          <a:blip r:embed="rId3"/>
          <a:srcRect/>
          <a:stretch>
            <a:fillRect/>
          </a:stretch>
        </p:blipFill>
        <p:spPr bwMode="auto">
          <a:xfrm>
            <a:off x="6086475" y="3424237"/>
            <a:ext cx="19050" cy="9525"/>
          </a:xfrm>
          <a:prstGeom prst="rect">
            <a:avLst/>
          </a:prstGeom>
          <a:noFill/>
        </p:spPr>
      </p:pic>
      <p:pic>
        <p:nvPicPr>
          <p:cNvPr id="1027" name="Picture 3"/>
          <p:cNvPicPr>
            <a:picLocks noChangeAspect="1" noChangeArrowheads="1"/>
          </p:cNvPicPr>
          <p:nvPr/>
        </p:nvPicPr>
        <p:blipFill>
          <a:blip r:embed="rId4"/>
          <a:srcRect/>
          <a:stretch>
            <a:fillRect/>
          </a:stretch>
        </p:blipFill>
        <p:spPr bwMode="auto">
          <a:xfrm>
            <a:off x="6089650" y="3429000"/>
            <a:ext cx="19050" cy="9525"/>
          </a:xfrm>
          <a:prstGeom prst="rect">
            <a:avLst/>
          </a:prstGeom>
          <a:noFill/>
          <a:ln w="9525">
            <a:noFill/>
            <a:miter lim="800000"/>
            <a:headEnd/>
            <a:tailEnd/>
          </a:ln>
          <a:effectLst/>
        </p:spPr>
      </p:pic>
      <p:grpSp>
        <p:nvGrpSpPr>
          <p:cNvPr id="11" name="Group 10"/>
          <p:cNvGrpSpPr/>
          <p:nvPr/>
        </p:nvGrpSpPr>
        <p:grpSpPr>
          <a:xfrm>
            <a:off x="1371600" y="0"/>
            <a:ext cx="8610600" cy="4419600"/>
            <a:chOff x="1371600" y="0"/>
            <a:chExt cx="8610600" cy="4419600"/>
          </a:xfrm>
        </p:grpSpPr>
        <p:pic>
          <p:nvPicPr>
            <p:cNvPr id="1032" name="Picture 8" descr="C:\Documents and Settings\ELivant\Local Settings\Temporary Internet Files\Content.IE5\QJM78SJG\gwen_lying_down_studying_md_clr[1].gif"/>
            <p:cNvPicPr>
              <a:picLocks noChangeAspect="1" noChangeArrowheads="1" noCrop="1"/>
            </p:cNvPicPr>
            <p:nvPr/>
          </p:nvPicPr>
          <p:blipFill>
            <a:blip r:embed="rId5"/>
            <a:srcRect/>
            <a:stretch>
              <a:fillRect/>
            </a:stretch>
          </p:blipFill>
          <p:spPr bwMode="auto">
            <a:xfrm>
              <a:off x="1371600" y="1295400"/>
              <a:ext cx="4686300" cy="3124200"/>
            </a:xfrm>
            <a:prstGeom prst="rect">
              <a:avLst/>
            </a:prstGeom>
            <a:noFill/>
          </p:spPr>
        </p:pic>
        <p:sp>
          <p:nvSpPr>
            <p:cNvPr id="7" name="Cloud Callout 6"/>
            <p:cNvSpPr/>
            <p:nvPr/>
          </p:nvSpPr>
          <p:spPr>
            <a:xfrm>
              <a:off x="5943600" y="0"/>
              <a:ext cx="4038600" cy="1828800"/>
            </a:xfrm>
            <a:prstGeom prst="cloudCallout">
              <a:avLst>
                <a:gd name="adj1" fmla="val -64459"/>
                <a:gd name="adj2" fmla="val 7034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29400" y="685800"/>
              <a:ext cx="2707793" cy="584775"/>
            </a:xfrm>
            <a:prstGeom prst="rect">
              <a:avLst/>
            </a:prstGeom>
          </p:spPr>
          <p:txBody>
            <a:bodyPr wrap="none">
              <a:spAutoFit/>
            </a:bodyPr>
            <a:lstStyle/>
            <a:p>
              <a:r>
                <a:rPr lang="en-US" sz="3200" dirty="0">
                  <a:solidFill>
                    <a:schemeClr val="bg1"/>
                  </a:solidFill>
                </a:rPr>
                <a:t>I hate math…</a:t>
              </a:r>
              <a:r>
                <a:rPr lang="en-US" dirty="0">
                  <a:solidFill>
                    <a:schemeClr val="bg1"/>
                  </a:solidFill>
                </a:rPr>
                <a:t>…</a:t>
              </a:r>
            </a:p>
          </p:txBody>
        </p:sp>
      </p:grpSp>
      <p:grpSp>
        <p:nvGrpSpPr>
          <p:cNvPr id="12" name="Group 11"/>
          <p:cNvGrpSpPr/>
          <p:nvPr/>
        </p:nvGrpSpPr>
        <p:grpSpPr>
          <a:xfrm>
            <a:off x="3581400" y="3048000"/>
            <a:ext cx="8305800" cy="3202470"/>
            <a:chOff x="3581400" y="3048000"/>
            <a:chExt cx="8305800" cy="3202470"/>
          </a:xfrm>
        </p:grpSpPr>
        <p:pic>
          <p:nvPicPr>
            <p:cNvPr id="3" name="Picture 3"/>
            <p:cNvPicPr>
              <a:picLocks noChangeAspect="1" noChangeArrowheads="1"/>
            </p:cNvPicPr>
            <p:nvPr/>
          </p:nvPicPr>
          <p:blipFill>
            <a:blip r:embed="rId6">
              <a:grayscl/>
            </a:blip>
            <a:srcRect/>
            <a:stretch>
              <a:fillRect/>
            </a:stretch>
          </p:blipFill>
          <p:spPr bwMode="auto">
            <a:xfrm>
              <a:off x="3581400" y="4572000"/>
              <a:ext cx="3100621" cy="1678470"/>
            </a:xfrm>
            <a:prstGeom prst="rect">
              <a:avLst/>
            </a:prstGeom>
            <a:noFill/>
            <a:ln w="9525">
              <a:noFill/>
              <a:miter lim="800000"/>
              <a:headEnd/>
              <a:tailEnd/>
            </a:ln>
            <a:effectLst/>
          </p:spPr>
        </p:pic>
        <p:sp>
          <p:nvSpPr>
            <p:cNvPr id="9" name="Cloud Callout 8"/>
            <p:cNvSpPr/>
            <p:nvPr/>
          </p:nvSpPr>
          <p:spPr>
            <a:xfrm>
              <a:off x="7848600" y="3048000"/>
              <a:ext cx="4038600" cy="1828800"/>
            </a:xfrm>
            <a:prstGeom prst="cloudCallout">
              <a:avLst>
                <a:gd name="adj1" fmla="val -64459"/>
                <a:gd name="adj2" fmla="val 7034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686800" y="3657600"/>
              <a:ext cx="2429255" cy="584775"/>
            </a:xfrm>
            <a:prstGeom prst="rect">
              <a:avLst/>
            </a:prstGeom>
          </p:spPr>
          <p:txBody>
            <a:bodyPr wrap="none">
              <a:spAutoFit/>
            </a:bodyPr>
            <a:lstStyle/>
            <a:p>
              <a:r>
                <a:rPr lang="en-US" sz="3200" dirty="0">
                  <a:solidFill>
                    <a:schemeClr val="bg1"/>
                  </a:solidFill>
                </a:rPr>
                <a:t>I hate bills….</a:t>
              </a:r>
              <a:endParaRPr lang="en-US" dirty="0">
                <a:solidFill>
                  <a:schemeClr val="bg1"/>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Documents and Settings\ELivant\My Documents\My Pictures\images2.jpg"/>
          <p:cNvPicPr>
            <a:picLocks noGrp="1" noChangeAspect="1" noChangeArrowheads="1"/>
          </p:cNvPicPr>
          <p:nvPr>
            <p:ph sz="quarter" idx="13"/>
          </p:nvPr>
        </p:nvPicPr>
        <p:blipFill>
          <a:blip r:embed="rId3"/>
          <a:srcRect/>
          <a:stretch>
            <a:fillRect/>
          </a:stretch>
        </p:blipFill>
        <p:spPr bwMode="auto">
          <a:xfrm>
            <a:off x="1752600" y="1524001"/>
            <a:ext cx="2550368" cy="3048000"/>
          </a:xfrm>
          <a:prstGeom prst="rect">
            <a:avLst/>
          </a:prstGeom>
          <a:noFill/>
        </p:spPr>
      </p:pic>
      <p:sp>
        <p:nvSpPr>
          <p:cNvPr id="6" name="TextBox 5"/>
          <p:cNvSpPr txBox="1"/>
          <p:nvPr/>
        </p:nvSpPr>
        <p:spPr>
          <a:xfrm>
            <a:off x="4419600" y="2209800"/>
            <a:ext cx="6477000" cy="923330"/>
          </a:xfrm>
          <a:prstGeom prst="rect">
            <a:avLst/>
          </a:prstGeom>
          <a:noFill/>
        </p:spPr>
        <p:txBody>
          <a:bodyPr wrap="square" rtlCol="0">
            <a:spAutoFit/>
          </a:bodyPr>
          <a:lstStyle/>
          <a:p>
            <a:r>
              <a:rPr lang="en-US" sz="5400" dirty="0">
                <a:solidFill>
                  <a:schemeClr val="bg1"/>
                </a:solidFill>
              </a:rPr>
              <a:t>Guess what! </a:t>
            </a:r>
          </a:p>
        </p:txBody>
      </p:sp>
    </p:spTree>
    <p:extLst>
      <p:ext uri="{BB962C8B-B14F-4D97-AF65-F5344CB8AC3E}">
        <p14:creationId xmlns:p14="http://schemas.microsoft.com/office/powerpoint/2010/main" val="416046812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imagesCAW7S9I1.jpg"/>
          <p:cNvPicPr>
            <a:picLocks noGrp="1" noChangeAspect="1"/>
          </p:cNvPicPr>
          <p:nvPr>
            <p:ph sz="quarter" idx="13"/>
          </p:nvPr>
        </p:nvPicPr>
        <p:blipFill>
          <a:blip r:embed="rId3"/>
          <a:stretch>
            <a:fillRect/>
          </a:stretch>
        </p:blipFill>
        <p:spPr>
          <a:xfrm>
            <a:off x="1828800" y="1371600"/>
            <a:ext cx="2181225" cy="3271838"/>
          </a:xfrm>
        </p:spPr>
      </p:pic>
      <p:sp>
        <p:nvSpPr>
          <p:cNvPr id="10" name="TextBox 9"/>
          <p:cNvSpPr txBox="1"/>
          <p:nvPr/>
        </p:nvSpPr>
        <p:spPr>
          <a:xfrm>
            <a:off x="4419600" y="1524000"/>
            <a:ext cx="6477000" cy="1569660"/>
          </a:xfrm>
          <a:prstGeom prst="rect">
            <a:avLst/>
          </a:prstGeom>
          <a:noFill/>
        </p:spPr>
        <p:txBody>
          <a:bodyPr wrap="square" rtlCol="0">
            <a:spAutoFit/>
          </a:bodyPr>
          <a:lstStyle/>
          <a:p>
            <a:r>
              <a:rPr lang="en-US" sz="3200" dirty="0">
                <a:solidFill>
                  <a:schemeClr val="bg1"/>
                </a:solidFill>
              </a:rPr>
              <a:t>The force is an  energy force that gives the Jedi his power and binds all living things together .</a:t>
            </a:r>
          </a:p>
        </p:txBody>
      </p:sp>
    </p:spTree>
    <p:extLst>
      <p:ext uri="{BB962C8B-B14F-4D97-AF65-F5344CB8AC3E}">
        <p14:creationId xmlns:p14="http://schemas.microsoft.com/office/powerpoint/2010/main" val="11684880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ELivant\Local Settings\Temporary Internet Files\Content.IE5\4KYO910Y\grandmacooking[1].jpg"/>
          <p:cNvPicPr>
            <a:picLocks noChangeAspect="1" noChangeArrowheads="1"/>
          </p:cNvPicPr>
          <p:nvPr/>
        </p:nvPicPr>
        <p:blipFill>
          <a:blip r:embed="rId3"/>
          <a:srcRect/>
          <a:stretch>
            <a:fillRect/>
          </a:stretch>
        </p:blipFill>
        <p:spPr bwMode="auto">
          <a:xfrm>
            <a:off x="7924800" y="533400"/>
            <a:ext cx="1375982" cy="2362200"/>
          </a:xfrm>
          <a:prstGeom prst="rect">
            <a:avLst/>
          </a:prstGeom>
          <a:noFill/>
        </p:spPr>
      </p:pic>
      <p:pic>
        <p:nvPicPr>
          <p:cNvPr id="1027" name="Picture 3"/>
          <p:cNvPicPr>
            <a:picLocks noChangeAspect="1" noChangeArrowheads="1"/>
          </p:cNvPicPr>
          <p:nvPr/>
        </p:nvPicPr>
        <p:blipFill>
          <a:blip r:embed="rId4"/>
          <a:srcRect/>
          <a:stretch>
            <a:fillRect/>
          </a:stretch>
        </p:blipFill>
        <p:spPr bwMode="auto">
          <a:xfrm>
            <a:off x="685800" y="4343400"/>
            <a:ext cx="1818409" cy="18669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7391400" y="3886200"/>
            <a:ext cx="2638567" cy="1524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1371600" y="1143000"/>
            <a:ext cx="1921143" cy="2276515"/>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3581400" y="457200"/>
            <a:ext cx="3239911" cy="2133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a:srcRect/>
          <a:stretch>
            <a:fillRect/>
          </a:stretch>
        </p:blipFill>
        <p:spPr bwMode="auto">
          <a:xfrm>
            <a:off x="3733800" y="2819400"/>
            <a:ext cx="3076575" cy="30384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31"/>
                                        </p:tgtEl>
                                        <p:attrNameLst>
                                          <p:attrName>style.visibility</p:attrName>
                                        </p:attrNameLst>
                                      </p:cBhvr>
                                      <p:to>
                                        <p:strVal val="visible"/>
                                      </p:to>
                                    </p:set>
                                    <p:animEffect transition="in" filter="barn(inVertical)">
                                      <p:cBhvr>
                                        <p:cTn id="11" dur="500"/>
                                        <p:tgtEl>
                                          <p:spTgt spid="1031"/>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2050"/>
                                        </p:tgtEl>
                                        <p:attrNameLst>
                                          <p:attrName>style.visibility</p:attrName>
                                        </p:attrNameLst>
                                      </p:cBhvr>
                                      <p:to>
                                        <p:strVal val="visible"/>
                                      </p:to>
                                    </p:set>
                                    <p:anim calcmode="lin" valueType="num">
                                      <p:cBhvr>
                                        <p:cTn id="16" dur="1000" fill="hold"/>
                                        <p:tgtEl>
                                          <p:spTgt spid="2050"/>
                                        </p:tgtEl>
                                        <p:attrNameLst>
                                          <p:attrName>ppt_w</p:attrName>
                                        </p:attrNameLst>
                                      </p:cBhvr>
                                      <p:tavLst>
                                        <p:tav tm="0">
                                          <p:val>
                                            <p:fltVal val="0"/>
                                          </p:val>
                                        </p:tav>
                                        <p:tav tm="100000">
                                          <p:val>
                                            <p:strVal val="#ppt_w"/>
                                          </p:val>
                                        </p:tav>
                                      </p:tavLst>
                                    </p:anim>
                                    <p:anim calcmode="lin" valueType="num">
                                      <p:cBhvr>
                                        <p:cTn id="17" dur="1000" fill="hold"/>
                                        <p:tgtEl>
                                          <p:spTgt spid="2050"/>
                                        </p:tgtEl>
                                        <p:attrNameLst>
                                          <p:attrName>ppt_h</p:attrName>
                                        </p:attrNameLst>
                                      </p:cBhvr>
                                      <p:tavLst>
                                        <p:tav tm="0">
                                          <p:val>
                                            <p:fltVal val="0"/>
                                          </p:val>
                                        </p:tav>
                                        <p:tav tm="100000">
                                          <p:val>
                                            <p:strVal val="#ppt_h"/>
                                          </p:val>
                                        </p:tav>
                                      </p:tavLst>
                                    </p:anim>
                                    <p:anim calcmode="lin" valueType="num">
                                      <p:cBhvr>
                                        <p:cTn id="18" dur="1000" fill="hold"/>
                                        <p:tgtEl>
                                          <p:spTgt spid="2050"/>
                                        </p:tgtEl>
                                        <p:attrNameLst>
                                          <p:attrName>style.rotation</p:attrName>
                                        </p:attrNameLst>
                                      </p:cBhvr>
                                      <p:tavLst>
                                        <p:tav tm="0">
                                          <p:val>
                                            <p:fltVal val="90"/>
                                          </p:val>
                                        </p:tav>
                                        <p:tav tm="100000">
                                          <p:val>
                                            <p:fltVal val="0"/>
                                          </p:val>
                                        </p:tav>
                                      </p:tavLst>
                                    </p:anim>
                                    <p:animEffect transition="in" filter="fade">
                                      <p:cBhvr>
                                        <p:cTn id="19" dur="10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1027"/>
                                        </p:tgtEl>
                                        <p:attrNameLst>
                                          <p:attrName>style.visibility</p:attrName>
                                        </p:attrNameLst>
                                      </p:cBhvr>
                                      <p:to>
                                        <p:strVal val="visible"/>
                                      </p:to>
                                    </p:set>
                                    <p:animEffect transition="in" filter="wipe(down)">
                                      <p:cBhvr>
                                        <p:cTn id="24" dur="580">
                                          <p:stCondLst>
                                            <p:cond delay="0"/>
                                          </p:stCondLst>
                                        </p:cTn>
                                        <p:tgtEl>
                                          <p:spTgt spid="1027"/>
                                        </p:tgtEl>
                                      </p:cBhvr>
                                    </p:animEffect>
                                    <p:anim calcmode="lin" valueType="num">
                                      <p:cBhvr>
                                        <p:cTn id="25"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30" dur="26">
                                          <p:stCondLst>
                                            <p:cond delay="650"/>
                                          </p:stCondLst>
                                        </p:cTn>
                                        <p:tgtEl>
                                          <p:spTgt spid="1027"/>
                                        </p:tgtEl>
                                      </p:cBhvr>
                                      <p:to x="100000" y="60000"/>
                                    </p:animScale>
                                    <p:animScale>
                                      <p:cBhvr>
                                        <p:cTn id="31" dur="166" decel="50000">
                                          <p:stCondLst>
                                            <p:cond delay="676"/>
                                          </p:stCondLst>
                                        </p:cTn>
                                        <p:tgtEl>
                                          <p:spTgt spid="1027"/>
                                        </p:tgtEl>
                                      </p:cBhvr>
                                      <p:to x="100000" y="100000"/>
                                    </p:animScale>
                                    <p:animScale>
                                      <p:cBhvr>
                                        <p:cTn id="32" dur="26">
                                          <p:stCondLst>
                                            <p:cond delay="1312"/>
                                          </p:stCondLst>
                                        </p:cTn>
                                        <p:tgtEl>
                                          <p:spTgt spid="1027"/>
                                        </p:tgtEl>
                                      </p:cBhvr>
                                      <p:to x="100000" y="80000"/>
                                    </p:animScale>
                                    <p:animScale>
                                      <p:cBhvr>
                                        <p:cTn id="33" dur="166" decel="50000">
                                          <p:stCondLst>
                                            <p:cond delay="1338"/>
                                          </p:stCondLst>
                                        </p:cTn>
                                        <p:tgtEl>
                                          <p:spTgt spid="1027"/>
                                        </p:tgtEl>
                                      </p:cBhvr>
                                      <p:to x="100000" y="100000"/>
                                    </p:animScale>
                                    <p:animScale>
                                      <p:cBhvr>
                                        <p:cTn id="34" dur="26">
                                          <p:stCondLst>
                                            <p:cond delay="1642"/>
                                          </p:stCondLst>
                                        </p:cTn>
                                        <p:tgtEl>
                                          <p:spTgt spid="1027"/>
                                        </p:tgtEl>
                                      </p:cBhvr>
                                      <p:to x="100000" y="90000"/>
                                    </p:animScale>
                                    <p:animScale>
                                      <p:cBhvr>
                                        <p:cTn id="35" dur="166" decel="50000">
                                          <p:stCondLst>
                                            <p:cond delay="1668"/>
                                          </p:stCondLst>
                                        </p:cTn>
                                        <p:tgtEl>
                                          <p:spTgt spid="1027"/>
                                        </p:tgtEl>
                                      </p:cBhvr>
                                      <p:to x="100000" y="100000"/>
                                    </p:animScale>
                                    <p:animScale>
                                      <p:cBhvr>
                                        <p:cTn id="36" dur="26">
                                          <p:stCondLst>
                                            <p:cond delay="1808"/>
                                          </p:stCondLst>
                                        </p:cTn>
                                        <p:tgtEl>
                                          <p:spTgt spid="1027"/>
                                        </p:tgtEl>
                                      </p:cBhvr>
                                      <p:to x="100000" y="95000"/>
                                    </p:animScale>
                                    <p:animScale>
                                      <p:cBhvr>
                                        <p:cTn id="37" dur="166" decel="50000">
                                          <p:stCondLst>
                                            <p:cond delay="1834"/>
                                          </p:stCondLst>
                                        </p:cTn>
                                        <p:tgtEl>
                                          <p:spTgt spid="1027"/>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nodeType="clickEffect">
                                  <p:stCondLst>
                                    <p:cond delay="0"/>
                                  </p:stCondLst>
                                  <p:childTnLst>
                                    <p:set>
                                      <p:cBhvr>
                                        <p:cTn id="41" dur="1" fill="hold">
                                          <p:stCondLst>
                                            <p:cond delay="0"/>
                                          </p:stCondLst>
                                        </p:cTn>
                                        <p:tgtEl>
                                          <p:spTgt spid="1033"/>
                                        </p:tgtEl>
                                        <p:attrNameLst>
                                          <p:attrName>style.visibility</p:attrName>
                                        </p:attrNameLst>
                                      </p:cBhvr>
                                      <p:to>
                                        <p:strVal val="visible"/>
                                      </p:to>
                                    </p:set>
                                    <p:animEffect transition="in" filter="fade">
                                      <p:cBhvr>
                                        <p:cTn id="42" dur="2000"/>
                                        <p:tgtEl>
                                          <p:spTgt spid="1033"/>
                                        </p:tgtEl>
                                      </p:cBhvr>
                                    </p:animEffect>
                                    <p:anim calcmode="lin" valueType="num">
                                      <p:cBhvr>
                                        <p:cTn id="43" dur="2000" fill="hold"/>
                                        <p:tgtEl>
                                          <p:spTgt spid="1033"/>
                                        </p:tgtEl>
                                        <p:attrNameLst>
                                          <p:attrName>ppt_w</p:attrName>
                                        </p:attrNameLst>
                                      </p:cBhvr>
                                      <p:tavLst>
                                        <p:tav tm="0" fmla="#ppt_w*sin(2.5*pi*$)">
                                          <p:val>
                                            <p:fltVal val="0"/>
                                          </p:val>
                                        </p:tav>
                                        <p:tav tm="100000">
                                          <p:val>
                                            <p:fltVal val="1"/>
                                          </p:val>
                                        </p:tav>
                                      </p:tavLst>
                                    </p:anim>
                                    <p:anim calcmode="lin" valueType="num">
                                      <p:cBhvr>
                                        <p:cTn id="44" dur="2000" fill="hold"/>
                                        <p:tgtEl>
                                          <p:spTgt spid="1033"/>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28"/>
                                        </p:tgtEl>
                                        <p:attrNameLst>
                                          <p:attrName>style.visibility</p:attrName>
                                        </p:attrNameLst>
                                      </p:cBhvr>
                                      <p:to>
                                        <p:strVal val="visible"/>
                                      </p:to>
                                    </p:set>
                                    <p:animEffect transition="in" filter="fade">
                                      <p:cBhvr>
                                        <p:cTn id="4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s.jpg"/>
          <p:cNvPicPr>
            <a:picLocks noGrp="1" noChangeAspect="1"/>
          </p:cNvPicPr>
          <p:nvPr>
            <p:ph type="pic" idx="1"/>
          </p:nvPr>
        </p:nvPicPr>
        <p:blipFill>
          <a:blip r:embed="rId3"/>
          <a:srcRect l="13139" r="13139"/>
          <a:stretch>
            <a:fillRect/>
          </a:stretch>
        </p:blipFill>
        <p:spPr>
          <a:xfrm>
            <a:off x="8001000" y="1143000"/>
            <a:ext cx="2298161" cy="3658016"/>
          </a:xfrm>
        </p:spPr>
      </p:pic>
      <p:sp>
        <p:nvSpPr>
          <p:cNvPr id="7" name="Title 6"/>
          <p:cNvSpPr txBox="1">
            <a:spLocks noGrp="1"/>
          </p:cNvSpPr>
          <p:nvPr>
            <p:ph type="title"/>
          </p:nvPr>
        </p:nvSpPr>
        <p:spPr>
          <a:xfrm>
            <a:off x="533400" y="1752600"/>
            <a:ext cx="4257943" cy="923330"/>
          </a:xfrm>
          <a:prstGeom prst="rect">
            <a:avLst/>
          </a:prstGeom>
          <a:noFill/>
        </p:spPr>
        <p:txBody>
          <a:bodyPr wrap="square" rtlCol="0">
            <a:spAutoFit/>
          </a:bodyPr>
          <a:lstStyle/>
          <a:p>
            <a:r>
              <a:rPr lang="en-US" sz="6000" dirty="0">
                <a:solidFill>
                  <a:schemeClr val="bg1"/>
                </a:solidFill>
              </a:rPr>
              <a:t>1 + 1? </a:t>
            </a:r>
          </a:p>
        </p:txBody>
      </p:sp>
      <p:sp>
        <p:nvSpPr>
          <p:cNvPr id="9" name="Title 6"/>
          <p:cNvSpPr txBox="1">
            <a:spLocks/>
          </p:cNvSpPr>
          <p:nvPr/>
        </p:nvSpPr>
        <p:spPr>
          <a:xfrm>
            <a:off x="2057400" y="2743200"/>
            <a:ext cx="3733800" cy="923330"/>
          </a:xfrm>
          <a:prstGeom prst="rect">
            <a:avLst/>
          </a:prstGeom>
          <a:noFill/>
        </p:spPr>
        <p:txBody>
          <a:bodyPr vert="horz" wrap="square" lIns="91440" tIns="45720" rIns="91440" bIns="45720" rtlCol="0" anchor="b">
            <a:sp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6000" cap="all" noProof="0" dirty="0">
                <a:solidFill>
                  <a:schemeClr val="bg1"/>
                </a:solidFill>
                <a:latin typeface="+mj-lt"/>
                <a:ea typeface="+mj-ea"/>
                <a:cs typeface="+mj-cs"/>
              </a:rPr>
              <a:t>2 + 1</a:t>
            </a:r>
            <a:r>
              <a:rPr kumimoji="0" lang="en-US" sz="6000" b="0" i="0" u="none" strike="noStrike" kern="1200" cap="all" spc="0" normalizeH="0" baseline="0" noProof="0" dirty="0">
                <a:ln>
                  <a:noFill/>
                </a:ln>
                <a:solidFill>
                  <a:schemeClr val="bg1"/>
                </a:solidFill>
                <a:effectLst/>
                <a:uLnTx/>
                <a:uFillTx/>
                <a:latin typeface="+mj-lt"/>
                <a:ea typeface="+mj-ea"/>
                <a:cs typeface="+mj-cs"/>
              </a:rPr>
              <a:t>?</a:t>
            </a:r>
          </a:p>
        </p:txBody>
      </p:sp>
      <p:sp>
        <p:nvSpPr>
          <p:cNvPr id="10" name="Title 6"/>
          <p:cNvSpPr txBox="1">
            <a:spLocks/>
          </p:cNvSpPr>
          <p:nvPr/>
        </p:nvSpPr>
        <p:spPr>
          <a:xfrm>
            <a:off x="2895600" y="3810000"/>
            <a:ext cx="4495800" cy="923330"/>
          </a:xfrm>
          <a:prstGeom prst="rect">
            <a:avLst/>
          </a:prstGeom>
          <a:noFill/>
        </p:spPr>
        <p:txBody>
          <a:bodyPr vert="horz" wrap="square" lIns="91440" tIns="45720" rIns="91440" bIns="45720" rtlCol="0" anchor="b">
            <a:sp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6000" cap="all" dirty="0">
                <a:solidFill>
                  <a:schemeClr val="bg1"/>
                </a:solidFill>
                <a:latin typeface="+mj-lt"/>
                <a:ea typeface="+mj-ea"/>
                <a:cs typeface="+mj-cs"/>
              </a:rPr>
              <a:t>3</a:t>
            </a:r>
            <a:r>
              <a:rPr kumimoji="0" lang="en-US" sz="6000" b="0" i="0" u="none" strike="noStrike" kern="1200" cap="all" spc="0" normalizeH="0" baseline="0" noProof="0" dirty="0">
                <a:ln>
                  <a:noFill/>
                </a:ln>
                <a:solidFill>
                  <a:schemeClr val="bg1"/>
                </a:solidFill>
                <a:effectLst/>
                <a:uLnTx/>
                <a:uFillTx/>
                <a:latin typeface="+mj-lt"/>
                <a:ea typeface="+mj-ea"/>
                <a:cs typeface="+mj-cs"/>
              </a:rPr>
              <a:t> + 2?</a:t>
            </a:r>
          </a:p>
        </p:txBody>
      </p:sp>
      <p:sp>
        <p:nvSpPr>
          <p:cNvPr id="11" name="Title 6"/>
          <p:cNvSpPr txBox="1">
            <a:spLocks/>
          </p:cNvSpPr>
          <p:nvPr/>
        </p:nvSpPr>
        <p:spPr>
          <a:xfrm>
            <a:off x="2057400" y="5105400"/>
            <a:ext cx="8077200" cy="923330"/>
          </a:xfrm>
          <a:prstGeom prst="rect">
            <a:avLst/>
          </a:prstGeom>
          <a:noFill/>
        </p:spPr>
        <p:txBody>
          <a:bodyPr vert="horz" wrap="square" lIns="91440" tIns="45720" rIns="91440" bIns="45720" rtlCol="0" anchor="b">
            <a:sp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6000" cap="all" dirty="0">
                <a:solidFill>
                  <a:schemeClr val="bg1"/>
                </a:solidFill>
                <a:latin typeface="+mj-lt"/>
                <a:ea typeface="+mj-ea"/>
                <a:cs typeface="+mj-cs"/>
              </a:rPr>
              <a:t>1, 1, 2, 3, 5, 8, 13, 21, …</a:t>
            </a:r>
            <a:endParaRPr kumimoji="0" lang="en-US" sz="6000" b="0" i="0" u="none" strike="noStrike" kern="1200" cap="all" spc="0" normalizeH="0" baseline="0" noProof="0" dirty="0">
              <a:ln>
                <a:noFill/>
              </a:ln>
              <a:solidFill>
                <a:schemeClr val="bg1"/>
              </a:solidFill>
              <a:effectLst/>
              <a:uLnTx/>
              <a:uFillTx/>
              <a:latin typeface="+mj-lt"/>
              <a:ea typeface="+mj-ea"/>
              <a:cs typeface="+mj-cs"/>
            </a:endParaRPr>
          </a:p>
        </p:txBody>
      </p:sp>
      <p:sp>
        <p:nvSpPr>
          <p:cNvPr id="12" name="TextBox 11"/>
          <p:cNvSpPr txBox="1"/>
          <p:nvPr/>
        </p:nvSpPr>
        <p:spPr>
          <a:xfrm>
            <a:off x="1371600" y="609600"/>
            <a:ext cx="6477000" cy="923330"/>
          </a:xfrm>
          <a:prstGeom prst="rect">
            <a:avLst/>
          </a:prstGeom>
          <a:noFill/>
        </p:spPr>
        <p:txBody>
          <a:bodyPr wrap="square" rtlCol="0">
            <a:spAutoFit/>
          </a:bodyPr>
          <a:lstStyle/>
          <a:p>
            <a:r>
              <a:rPr lang="en-US" sz="5400" dirty="0">
                <a:solidFill>
                  <a:schemeClr val="bg1"/>
                </a:solidFill>
              </a:rPr>
              <a:t>Anyone Can Add…</a:t>
            </a: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ELivant\My Documents\My Pictures\images1.png"/>
          <p:cNvPicPr>
            <a:picLocks noChangeAspect="1" noChangeArrowheads="1"/>
          </p:cNvPicPr>
          <p:nvPr/>
        </p:nvPicPr>
        <p:blipFill>
          <a:blip r:embed="rId3"/>
          <a:srcRect/>
          <a:stretch>
            <a:fillRect/>
          </a:stretch>
        </p:blipFill>
        <p:spPr bwMode="auto">
          <a:xfrm>
            <a:off x="4927600" y="2220913"/>
            <a:ext cx="1428750" cy="1266825"/>
          </a:xfrm>
          <a:prstGeom prst="rect">
            <a:avLst/>
          </a:prstGeom>
          <a:noFill/>
        </p:spPr>
      </p:pic>
      <p:pic>
        <p:nvPicPr>
          <p:cNvPr id="1027" name="Picture 3" descr="C:\Documents and Settings\ELivant\My Documents\My Pictures\imagesCA59QXB8.jpg"/>
          <p:cNvPicPr>
            <a:picLocks noChangeAspect="1" noChangeArrowheads="1"/>
          </p:cNvPicPr>
          <p:nvPr/>
        </p:nvPicPr>
        <p:blipFill>
          <a:blip r:embed="rId4"/>
          <a:srcRect/>
          <a:stretch>
            <a:fillRect/>
          </a:stretch>
        </p:blipFill>
        <p:spPr bwMode="auto">
          <a:xfrm>
            <a:off x="1571625" y="2674938"/>
            <a:ext cx="1362075" cy="1428750"/>
          </a:xfrm>
          <a:prstGeom prst="rect">
            <a:avLst/>
          </a:prstGeom>
          <a:noFill/>
        </p:spPr>
      </p:pic>
      <p:pic>
        <p:nvPicPr>
          <p:cNvPr id="1028" name="Picture 4" descr="C:\Documents and Settings\ELivant\My Documents\My Pictures\images.png"/>
          <p:cNvPicPr>
            <a:picLocks noChangeAspect="1" noChangeArrowheads="1"/>
          </p:cNvPicPr>
          <p:nvPr/>
        </p:nvPicPr>
        <p:blipFill>
          <a:blip r:embed="rId5"/>
          <a:srcRect/>
          <a:stretch>
            <a:fillRect/>
          </a:stretch>
        </p:blipFill>
        <p:spPr bwMode="auto">
          <a:xfrm>
            <a:off x="3255963" y="3652838"/>
            <a:ext cx="1428750" cy="1257300"/>
          </a:xfrm>
          <a:prstGeom prst="rect">
            <a:avLst/>
          </a:prstGeom>
          <a:noFill/>
        </p:spPr>
      </p:pic>
      <p:pic>
        <p:nvPicPr>
          <p:cNvPr id="1029" name="Picture 5" descr="C:\Documents and Settings\ELivant\My Documents\My Pictures\imagesCAMPXO26.jpg"/>
          <p:cNvPicPr>
            <a:picLocks noChangeAspect="1" noChangeArrowheads="1"/>
          </p:cNvPicPr>
          <p:nvPr/>
        </p:nvPicPr>
        <p:blipFill>
          <a:blip r:embed="rId6"/>
          <a:srcRect/>
          <a:stretch>
            <a:fillRect/>
          </a:stretch>
        </p:blipFill>
        <p:spPr bwMode="auto">
          <a:xfrm>
            <a:off x="2987675" y="588963"/>
            <a:ext cx="1428750" cy="1143000"/>
          </a:xfrm>
          <a:prstGeom prst="rect">
            <a:avLst/>
          </a:prstGeom>
          <a:noFill/>
        </p:spPr>
      </p:pic>
      <p:pic>
        <p:nvPicPr>
          <p:cNvPr id="1030" name="Picture 6" descr="C:\Documents and Settings\ELivant\My Documents\My Pictures\imagesCAWNERK2.jpg"/>
          <p:cNvPicPr>
            <a:picLocks noChangeAspect="1" noChangeArrowheads="1"/>
          </p:cNvPicPr>
          <p:nvPr/>
        </p:nvPicPr>
        <p:blipFill>
          <a:blip r:embed="rId7"/>
          <a:srcRect/>
          <a:stretch>
            <a:fillRect/>
          </a:stretch>
        </p:blipFill>
        <p:spPr bwMode="auto">
          <a:xfrm>
            <a:off x="7537450" y="4016375"/>
            <a:ext cx="1428750" cy="800100"/>
          </a:xfrm>
          <a:prstGeom prst="rect">
            <a:avLst/>
          </a:prstGeom>
          <a:noFill/>
        </p:spPr>
      </p:pic>
      <p:sp>
        <p:nvSpPr>
          <p:cNvPr id="5" name="TextBox 4">
            <a:extLst>
              <a:ext uri="{FF2B5EF4-FFF2-40B4-BE49-F238E27FC236}">
                <a16:creationId xmlns:a16="http://schemas.microsoft.com/office/drawing/2014/main" id="{C12D8D11-AF8A-474A-8E72-5558120B65D2}"/>
              </a:ext>
            </a:extLst>
          </p:cNvPr>
          <p:cNvSpPr txBox="1"/>
          <p:nvPr/>
        </p:nvSpPr>
        <p:spPr>
          <a:xfrm>
            <a:off x="5715047" y="588963"/>
            <a:ext cx="4495800" cy="1200329"/>
          </a:xfrm>
          <a:prstGeom prst="rect">
            <a:avLst/>
          </a:prstGeom>
          <a:noFill/>
        </p:spPr>
        <p:txBody>
          <a:bodyPr wrap="square" rtlCol="0">
            <a:spAutoFit/>
          </a:bodyPr>
          <a:lstStyle/>
          <a:p>
            <a:r>
              <a:rPr lang="en-US" sz="3600" dirty="0">
                <a:solidFill>
                  <a:schemeClr val="bg1"/>
                </a:solidFill>
              </a:rPr>
              <a:t>These Are A Few Of My Favorite Things!</a:t>
            </a:r>
          </a:p>
        </p:txBody>
      </p:sp>
    </p:spTree>
  </p:cSld>
  <p:clrMapOvr>
    <a:masterClrMapping/>
  </p:clrMapOvr>
</p:sld>
</file>

<file path=ppt/theme/theme1.xml><?xml version="1.0" encoding="utf-8"?>
<a:theme xmlns:a="http://schemas.openxmlformats.org/drawingml/2006/main" name="Drople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445</TotalTime>
  <Words>333</Words>
  <Application>Microsoft Office PowerPoint</Application>
  <PresentationFormat>Widescreen</PresentationFormat>
  <Paragraphs>28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Constantia</vt:lpstr>
      <vt:lpstr>Droplet</vt:lpstr>
      <vt:lpstr>Is there in math  no beauty? </vt:lpstr>
      <vt:lpstr>PowerPoint Presentation</vt:lpstr>
      <vt:lpstr>PowerPoint Presentation</vt:lpstr>
      <vt:lpstr>PowerPoint Presentation</vt:lpstr>
      <vt:lpstr>PowerPoint Presentation</vt:lpstr>
      <vt:lpstr>1 + 1?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there in math no beauty? </dc:title>
  <cp:lastModifiedBy>Evelyn Livant</cp:lastModifiedBy>
  <cp:revision>72</cp:revision>
  <dcterms:modified xsi:type="dcterms:W3CDTF">2021-04-27T18:58:23Z</dcterms:modified>
</cp:coreProperties>
</file>