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3"/>
  </p:notesMasterIdLst>
  <p:sldIdLst>
    <p:sldId id="256" r:id="rId2"/>
    <p:sldId id="257" r:id="rId3"/>
    <p:sldId id="258" r:id="rId4"/>
    <p:sldId id="259" r:id="rId5"/>
    <p:sldId id="260" r:id="rId6"/>
    <p:sldId id="265" r:id="rId7"/>
    <p:sldId id="266" r:id="rId8"/>
    <p:sldId id="261" r:id="rId9"/>
    <p:sldId id="262" r:id="rId10"/>
    <p:sldId id="263" r:id="rId11"/>
    <p:sldId id="264" r:id="rId12"/>
  </p:sldIdLst>
  <p:sldSz cx="9144000" cy="5143500" type="screen16x9"/>
  <p:notesSz cx="6858000" cy="9144000"/>
  <p:embeddedFontLst>
    <p:embeddedFont>
      <p:font typeface="Arvo" panose="020B060402020202020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
      <p:font typeface="Roboto Condensed" panose="020B0604020202020204" charset="0"/>
      <p:regular r:id="rId22"/>
      <p:bold r:id="rId23"/>
      <p:italic r:id="rId24"/>
      <p:boldItalic r:id="rId25"/>
    </p:embeddedFont>
    <p:embeddedFont>
      <p:font typeface="Roboto Condensed Ligh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Due to space limitations, a set of these archived documents are currently being stored in Dr. Robert A. Schwegler’s office. With the overload of boxes in the office of Dr. Robert A. Schwegler, creating an uncomfortable work environment, reducing the space of his office, as well as creating an illusion in which the boxes would come alive and attack him thereby creating a stressful work environment.  Additionally, retrieval of the documents in response to a request is timely and cumbersome.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200">
                <a:solidFill>
                  <a:schemeClr val="dk1"/>
                </a:solidFill>
                <a:latin typeface="Times New Roman"/>
                <a:ea typeface="Times New Roman"/>
                <a:cs typeface="Times New Roman"/>
                <a:sym typeface="Times New Roman"/>
              </a:rPr>
              <a:t>The Expert Consulting Agency has inspected the documents and would be happy to undertake designing a scalable solution to this issue.  We are recommending creating </a:t>
            </a:r>
            <a:r>
              <a:rPr lang="en">
                <a:solidFill>
                  <a:schemeClr val="dk1"/>
                </a:solidFill>
                <a:latin typeface="Georgia"/>
                <a:ea typeface="Georgia"/>
                <a:cs typeface="Georgia"/>
                <a:sym typeface="Georgia"/>
              </a:rPr>
              <a:t>an online, searchable </a:t>
            </a:r>
            <a:r>
              <a:rPr lang="en" sz="1200">
                <a:solidFill>
                  <a:schemeClr val="dk1"/>
                </a:solidFill>
                <a:latin typeface="Times New Roman"/>
                <a:ea typeface="Times New Roman"/>
                <a:cs typeface="Times New Roman"/>
                <a:sym typeface="Times New Roman"/>
              </a:rPr>
              <a:t>Finding Aid.  This would alleviate the space problem and would have the added benefit of facilitating more efficient research and response from URI to research requests from other institutions.  Eventually, natural language processing algorithms may be implemented to provide better research services.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6a722e52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6a722e52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8ca48d8c6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8ca48d8c6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This is the web user interface that all users will have access to.  There will be an admin account for Dr. </a:t>
            </a:r>
            <a:r>
              <a:rPr lang="en-US" dirty="0" err="1"/>
              <a:t>Schwegler</a:t>
            </a:r>
            <a:r>
              <a:rPr lang="en-US" dirty="0"/>
              <a:t> to update new information and make changes as well as a regular user account for remote research facilities to search documents and request materials.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Design document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7"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 name="Google Shape;17;p2"/>
          <p:cNvGrpSpPr/>
          <p:nvPr/>
        </p:nvGrpSpPr>
        <p:grpSpPr>
          <a:xfrm>
            <a:off x="3677236" y="4278349"/>
            <a:ext cx="5480828" cy="432996"/>
            <a:chOff x="5582265" y="4646738"/>
            <a:chExt cx="5480828"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7999"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 name="Google Shape;22;p2"/>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grpSp>
        <p:nvGrpSpPr>
          <p:cNvPr id="24" name="Google Shape;24;p3"/>
          <p:cNvGrpSpPr/>
          <p:nvPr/>
        </p:nvGrpSpPr>
        <p:grpSpPr>
          <a:xfrm>
            <a:off x="-4" y="40"/>
            <a:ext cx="7072430" cy="1327315"/>
            <a:chOff x="-4" y="40"/>
            <a:chExt cx="7072430" cy="1327315"/>
          </a:xfrm>
        </p:grpSpPr>
        <p:sp>
          <p:nvSpPr>
            <p:cNvPr id="25" name="Google Shape;25;p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26" name="Google Shape;26;p3"/>
            <p:cNvGrpSpPr/>
            <p:nvPr/>
          </p:nvGrpSpPr>
          <p:grpSpPr>
            <a:xfrm rot="10800000" flipH="1">
              <a:off x="3" y="40"/>
              <a:ext cx="6756168" cy="1327315"/>
              <a:chOff x="-2168138" y="330075"/>
              <a:chExt cx="8650663" cy="1699506"/>
            </a:xfrm>
          </p:grpSpPr>
          <p:sp>
            <p:nvSpPr>
              <p:cNvPr id="27" name="Google Shape;27;p3"/>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8" name="Google Shape;28;p3"/>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29" name="Google Shape;29;p3"/>
            <p:cNvGrpSpPr/>
            <p:nvPr/>
          </p:nvGrpSpPr>
          <p:grpSpPr>
            <a:xfrm rot="10800000" flipH="1">
              <a:off x="-4" y="381007"/>
              <a:ext cx="7072430" cy="771744"/>
              <a:chOff x="-9092084" y="330075"/>
              <a:chExt cx="15574609" cy="1699501"/>
            </a:xfrm>
          </p:grpSpPr>
          <p:sp>
            <p:nvSpPr>
              <p:cNvPr id="30" name="Google Shape;30;p3"/>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 name="Google Shape;31;p3"/>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32" name="Google Shape;32;p3"/>
          <p:cNvGrpSpPr/>
          <p:nvPr/>
        </p:nvGrpSpPr>
        <p:grpSpPr>
          <a:xfrm>
            <a:off x="6946842" y="4472723"/>
            <a:ext cx="2202830" cy="670795"/>
            <a:chOff x="5575242" y="4472723"/>
            <a:chExt cx="2202830" cy="670795"/>
          </a:xfrm>
        </p:grpSpPr>
        <p:sp>
          <p:nvSpPr>
            <p:cNvPr id="33" name="Google Shape;33;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3"/>
            <p:cNvGrpSpPr/>
            <p:nvPr/>
          </p:nvGrpSpPr>
          <p:grpSpPr>
            <a:xfrm flipH="1">
              <a:off x="5734850" y="4472723"/>
              <a:ext cx="2040837" cy="670795"/>
              <a:chOff x="1297954" y="330075"/>
              <a:chExt cx="5169293" cy="1699506"/>
            </a:xfrm>
          </p:grpSpPr>
          <p:sp>
            <p:nvSpPr>
              <p:cNvPr id="35" name="Google Shape;35;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3"/>
            <p:cNvGrpSpPr/>
            <p:nvPr/>
          </p:nvGrpSpPr>
          <p:grpSpPr>
            <a:xfrm flipH="1">
              <a:off x="5578209" y="4646738"/>
              <a:ext cx="2199863" cy="304563"/>
              <a:chOff x="-5827153" y="330075"/>
              <a:chExt cx="12276019" cy="1699569"/>
            </a:xfrm>
          </p:grpSpPr>
          <p:sp>
            <p:nvSpPr>
              <p:cNvPr id="38" name="Google Shape;38;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0" name="Google Shape;40;p3"/>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1" name="Google Shape;41;p3"/>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1000"/>
              </a:spcBef>
              <a:spcAft>
                <a:spcPts val="0"/>
              </a:spcAft>
              <a:buSzPts val="2400"/>
              <a:buChar char="▻"/>
              <a:defRPr/>
            </a:lvl2pPr>
            <a:lvl3pPr marL="1371600" lvl="2" indent="-381000" algn="l">
              <a:lnSpc>
                <a:spcPct val="100000"/>
              </a:lnSpc>
              <a:spcBef>
                <a:spcPts val="1000"/>
              </a:spcBef>
              <a:spcAft>
                <a:spcPts val="0"/>
              </a:spcAft>
              <a:buSzPts val="2400"/>
              <a:buChar char="▻"/>
              <a:defRPr/>
            </a:lvl3pPr>
            <a:lvl4pPr marL="1828800" lvl="3" indent="-381000" algn="l">
              <a:lnSpc>
                <a:spcPct val="100000"/>
              </a:lnSpc>
              <a:spcBef>
                <a:spcPts val="1000"/>
              </a:spcBef>
              <a:spcAft>
                <a:spcPts val="0"/>
              </a:spcAft>
              <a:buSzPts val="2400"/>
              <a:buChar char="▻"/>
              <a:defRPr/>
            </a:lvl4pPr>
            <a:lvl5pPr marL="2286000" lvl="4" indent="-381000" algn="l">
              <a:lnSpc>
                <a:spcPct val="100000"/>
              </a:lnSpc>
              <a:spcBef>
                <a:spcPts val="1000"/>
              </a:spcBef>
              <a:spcAft>
                <a:spcPts val="0"/>
              </a:spcAft>
              <a:buSzPts val="2400"/>
              <a:buChar char="▻"/>
              <a:defRPr/>
            </a:lvl5pPr>
            <a:lvl6pPr marL="2743200" lvl="5" indent="-381000" algn="l">
              <a:lnSpc>
                <a:spcPct val="100000"/>
              </a:lnSpc>
              <a:spcBef>
                <a:spcPts val="1000"/>
              </a:spcBef>
              <a:spcAft>
                <a:spcPts val="0"/>
              </a:spcAft>
              <a:buSzPts val="2400"/>
              <a:buChar char="▻"/>
              <a:defRPr/>
            </a:lvl6pPr>
            <a:lvl7pPr marL="3200400" lvl="6" indent="-381000" algn="l">
              <a:lnSpc>
                <a:spcPct val="100000"/>
              </a:lnSpc>
              <a:spcBef>
                <a:spcPts val="1000"/>
              </a:spcBef>
              <a:spcAft>
                <a:spcPts val="0"/>
              </a:spcAft>
              <a:buSzPts val="2400"/>
              <a:buChar char="▻"/>
              <a:defRPr/>
            </a:lvl7pPr>
            <a:lvl8pPr marL="3657600" lvl="7" indent="-381000" algn="l">
              <a:lnSpc>
                <a:spcPct val="100000"/>
              </a:lnSpc>
              <a:spcBef>
                <a:spcPts val="1000"/>
              </a:spcBef>
              <a:spcAft>
                <a:spcPts val="0"/>
              </a:spcAft>
              <a:buSzPts val="2400"/>
              <a:buChar char="▻"/>
              <a:defRPr/>
            </a:lvl8pPr>
            <a:lvl9pPr marL="4114800" lvl="8" indent="-381000" algn="l">
              <a:lnSpc>
                <a:spcPct val="100000"/>
              </a:lnSpc>
              <a:spcBef>
                <a:spcPts val="1000"/>
              </a:spcBef>
              <a:spcAft>
                <a:spcPts val="1000"/>
              </a:spcAft>
              <a:buSzPts val="2400"/>
              <a:buChar char="▻"/>
              <a:defRPr/>
            </a:lvl9pPr>
          </a:lstStyle>
          <a:p>
            <a:endParaRPr/>
          </a:p>
        </p:txBody>
      </p:sp>
      <p:sp>
        <p:nvSpPr>
          <p:cNvPr id="42" name="Google Shape;42;p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grpSp>
        <p:nvGrpSpPr>
          <p:cNvPr id="45" name="Google Shape;45;p4"/>
          <p:cNvGrpSpPr/>
          <p:nvPr/>
        </p:nvGrpSpPr>
        <p:grpSpPr>
          <a:xfrm>
            <a:off x="6946842" y="4472723"/>
            <a:ext cx="2202830" cy="670795"/>
            <a:chOff x="5575242" y="4472723"/>
            <a:chExt cx="2202830" cy="670795"/>
          </a:xfrm>
        </p:grpSpPr>
        <p:sp>
          <p:nvSpPr>
            <p:cNvPr id="46" name="Google Shape;46;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47;p4"/>
            <p:cNvGrpSpPr/>
            <p:nvPr/>
          </p:nvGrpSpPr>
          <p:grpSpPr>
            <a:xfrm flipH="1">
              <a:off x="5734850" y="4472723"/>
              <a:ext cx="2040837" cy="670795"/>
              <a:chOff x="1297954" y="330075"/>
              <a:chExt cx="5169293" cy="1699506"/>
            </a:xfrm>
          </p:grpSpPr>
          <p:sp>
            <p:nvSpPr>
              <p:cNvPr id="48" name="Google Shape;48;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4"/>
            <p:cNvGrpSpPr/>
            <p:nvPr/>
          </p:nvGrpSpPr>
          <p:grpSpPr>
            <a:xfrm flipH="1">
              <a:off x="5578209" y="4646738"/>
              <a:ext cx="2199863" cy="304563"/>
              <a:chOff x="-5827153" y="330075"/>
              <a:chExt cx="12276019" cy="1699569"/>
            </a:xfrm>
          </p:grpSpPr>
          <p:sp>
            <p:nvSpPr>
              <p:cNvPr id="51" name="Google Shape;51;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3" name="Google Shape;53;p4"/>
          <p:cNvGrpSpPr/>
          <p:nvPr/>
        </p:nvGrpSpPr>
        <p:grpSpPr>
          <a:xfrm rot="10800000">
            <a:off x="-8" y="-2"/>
            <a:ext cx="2202830" cy="670795"/>
            <a:chOff x="5575242" y="4472723"/>
            <a:chExt cx="2202830" cy="670795"/>
          </a:xfrm>
        </p:grpSpPr>
        <p:sp>
          <p:nvSpPr>
            <p:cNvPr id="54" name="Google Shape;54;p4"/>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 name="Google Shape;55;p4"/>
            <p:cNvGrpSpPr/>
            <p:nvPr/>
          </p:nvGrpSpPr>
          <p:grpSpPr>
            <a:xfrm flipH="1">
              <a:off x="5734850" y="4472723"/>
              <a:ext cx="2040837" cy="670795"/>
              <a:chOff x="1297954" y="330075"/>
              <a:chExt cx="5169293" cy="1699506"/>
            </a:xfrm>
          </p:grpSpPr>
          <p:sp>
            <p:nvSpPr>
              <p:cNvPr id="56" name="Google Shape;56;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p4"/>
            <p:cNvGrpSpPr/>
            <p:nvPr/>
          </p:nvGrpSpPr>
          <p:grpSpPr>
            <a:xfrm flipH="1">
              <a:off x="5578209" y="4646738"/>
              <a:ext cx="2199863" cy="304563"/>
              <a:chOff x="-5827153" y="330075"/>
              <a:chExt cx="12276019" cy="1699569"/>
            </a:xfrm>
          </p:grpSpPr>
          <p:sp>
            <p:nvSpPr>
              <p:cNvPr id="59" name="Google Shape;59;p4"/>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61"/>
        <p:cNvGrpSpPr/>
        <p:nvPr/>
      </p:nvGrpSpPr>
      <p:grpSpPr>
        <a:xfrm>
          <a:off x="0" y="0"/>
          <a:ext cx="0" cy="0"/>
          <a:chOff x="0" y="0"/>
          <a:chExt cx="0" cy="0"/>
        </a:xfrm>
      </p:grpSpPr>
      <p:sp>
        <p:nvSpPr>
          <p:cNvPr id="62" name="Google Shape;62;p5"/>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63" name="Google Shape;63;p5"/>
          <p:cNvGrpSpPr/>
          <p:nvPr/>
        </p:nvGrpSpPr>
        <p:grpSpPr>
          <a:xfrm>
            <a:off x="0" y="-7088"/>
            <a:ext cx="8661398" cy="5150588"/>
            <a:chOff x="0" y="-7088"/>
            <a:chExt cx="8661398" cy="5150588"/>
          </a:xfrm>
        </p:grpSpPr>
        <p:sp>
          <p:nvSpPr>
            <p:cNvPr id="64" name="Google Shape;64;p5"/>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6" name="Google Shape;66;p5"/>
          <p:cNvGrpSpPr/>
          <p:nvPr/>
        </p:nvGrpSpPr>
        <p:grpSpPr>
          <a:xfrm rot="10800000" flipH="1">
            <a:off x="-2" y="2924826"/>
            <a:ext cx="6589087" cy="2027268"/>
            <a:chOff x="-9894852" y="-4493254"/>
            <a:chExt cx="21200408" cy="6522740"/>
          </a:xfrm>
        </p:grpSpPr>
        <p:sp>
          <p:nvSpPr>
            <p:cNvPr id="67" name="Google Shape;67;p5"/>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8" name="Google Shape;68;p5"/>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9" name="Google Shape;69;p5"/>
          <p:cNvGrpSpPr/>
          <p:nvPr/>
        </p:nvGrpSpPr>
        <p:grpSpPr>
          <a:xfrm>
            <a:off x="6946842" y="4472723"/>
            <a:ext cx="2202830" cy="670795"/>
            <a:chOff x="5575242" y="4472723"/>
            <a:chExt cx="2202830" cy="670795"/>
          </a:xfrm>
        </p:grpSpPr>
        <p:sp>
          <p:nvSpPr>
            <p:cNvPr id="70" name="Google Shape;70;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 name="Google Shape;71;p5"/>
            <p:cNvGrpSpPr/>
            <p:nvPr/>
          </p:nvGrpSpPr>
          <p:grpSpPr>
            <a:xfrm flipH="1">
              <a:off x="5734850" y="4472723"/>
              <a:ext cx="2040837" cy="670795"/>
              <a:chOff x="1297954" y="330075"/>
              <a:chExt cx="5169293" cy="1699506"/>
            </a:xfrm>
          </p:grpSpPr>
          <p:sp>
            <p:nvSpPr>
              <p:cNvPr id="72" name="Google Shape;72;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5"/>
            <p:cNvGrpSpPr/>
            <p:nvPr/>
          </p:nvGrpSpPr>
          <p:grpSpPr>
            <a:xfrm flipH="1">
              <a:off x="5578209" y="4646738"/>
              <a:ext cx="2199863" cy="304563"/>
              <a:chOff x="-5827153" y="330075"/>
              <a:chExt cx="12276019" cy="1699569"/>
            </a:xfrm>
          </p:grpSpPr>
          <p:sp>
            <p:nvSpPr>
              <p:cNvPr id="75" name="Google Shape;75;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7" name="Google Shape;77;p5"/>
          <p:cNvSpPr txBox="1">
            <a:spLocks noGrp="1"/>
          </p:cNvSpPr>
          <p:nvPr>
            <p:ph type="ctrTitle"/>
          </p:nvPr>
        </p:nvSpPr>
        <p:spPr>
          <a:xfrm>
            <a:off x="463525" y="2871148"/>
            <a:ext cx="4094400" cy="1159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8" name="Google Shape;78;p5"/>
          <p:cNvSpPr txBox="1">
            <a:spLocks noGrp="1"/>
          </p:cNvSpPr>
          <p:nvPr>
            <p:ph type="subTitle" idx="1"/>
          </p:nvPr>
        </p:nvSpPr>
        <p:spPr>
          <a:xfrm>
            <a:off x="463525" y="3975449"/>
            <a:ext cx="4094400" cy="7848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9800"/>
              </a:buClr>
              <a:buSzPts val="2000"/>
              <a:buNone/>
              <a:defRPr sz="2000">
                <a:solidFill>
                  <a:srgbClr val="FF9800"/>
                </a:solidFill>
              </a:defRPr>
            </a:lvl1pPr>
            <a:lvl2pPr lvl="1" algn="l">
              <a:lnSpc>
                <a:spcPct val="100000"/>
              </a:lnSpc>
              <a:spcBef>
                <a:spcPts val="1000"/>
              </a:spcBef>
              <a:spcAft>
                <a:spcPts val="0"/>
              </a:spcAft>
              <a:buClr>
                <a:srgbClr val="FF9800"/>
              </a:buClr>
              <a:buSzPts val="2000"/>
              <a:buNone/>
              <a:defRPr sz="2000">
                <a:solidFill>
                  <a:srgbClr val="FF9800"/>
                </a:solidFill>
              </a:defRPr>
            </a:lvl2pPr>
            <a:lvl3pPr lvl="2" algn="l">
              <a:lnSpc>
                <a:spcPct val="100000"/>
              </a:lnSpc>
              <a:spcBef>
                <a:spcPts val="1000"/>
              </a:spcBef>
              <a:spcAft>
                <a:spcPts val="0"/>
              </a:spcAft>
              <a:buClr>
                <a:srgbClr val="FF9800"/>
              </a:buClr>
              <a:buSzPts val="2000"/>
              <a:buNone/>
              <a:defRPr sz="2000">
                <a:solidFill>
                  <a:srgbClr val="FF9800"/>
                </a:solidFill>
              </a:defRPr>
            </a:lvl3pPr>
            <a:lvl4pPr lvl="3" algn="l">
              <a:lnSpc>
                <a:spcPct val="100000"/>
              </a:lnSpc>
              <a:spcBef>
                <a:spcPts val="1000"/>
              </a:spcBef>
              <a:spcAft>
                <a:spcPts val="0"/>
              </a:spcAft>
              <a:buClr>
                <a:srgbClr val="FF9800"/>
              </a:buClr>
              <a:buSzPts val="2000"/>
              <a:buNone/>
              <a:defRPr sz="2000">
                <a:solidFill>
                  <a:srgbClr val="FF9800"/>
                </a:solidFill>
              </a:defRPr>
            </a:lvl4pPr>
            <a:lvl5pPr lvl="4" algn="l">
              <a:lnSpc>
                <a:spcPct val="100000"/>
              </a:lnSpc>
              <a:spcBef>
                <a:spcPts val="1000"/>
              </a:spcBef>
              <a:spcAft>
                <a:spcPts val="0"/>
              </a:spcAft>
              <a:buClr>
                <a:srgbClr val="FF9800"/>
              </a:buClr>
              <a:buSzPts val="2000"/>
              <a:buNone/>
              <a:defRPr sz="2000">
                <a:solidFill>
                  <a:srgbClr val="FF9800"/>
                </a:solidFill>
              </a:defRPr>
            </a:lvl5pPr>
            <a:lvl6pPr lvl="5" algn="l">
              <a:lnSpc>
                <a:spcPct val="100000"/>
              </a:lnSpc>
              <a:spcBef>
                <a:spcPts val="1000"/>
              </a:spcBef>
              <a:spcAft>
                <a:spcPts val="0"/>
              </a:spcAft>
              <a:buClr>
                <a:srgbClr val="FF9800"/>
              </a:buClr>
              <a:buSzPts val="2000"/>
              <a:buNone/>
              <a:defRPr sz="2000">
                <a:solidFill>
                  <a:srgbClr val="FF9800"/>
                </a:solidFill>
              </a:defRPr>
            </a:lvl6pPr>
            <a:lvl7pPr lvl="6" algn="l">
              <a:lnSpc>
                <a:spcPct val="100000"/>
              </a:lnSpc>
              <a:spcBef>
                <a:spcPts val="1000"/>
              </a:spcBef>
              <a:spcAft>
                <a:spcPts val="0"/>
              </a:spcAft>
              <a:buClr>
                <a:srgbClr val="FF9800"/>
              </a:buClr>
              <a:buSzPts val="2000"/>
              <a:buNone/>
              <a:defRPr sz="2000">
                <a:solidFill>
                  <a:srgbClr val="FF9800"/>
                </a:solidFill>
              </a:defRPr>
            </a:lvl7pPr>
            <a:lvl8pPr lvl="7" algn="l">
              <a:lnSpc>
                <a:spcPct val="100000"/>
              </a:lnSpc>
              <a:spcBef>
                <a:spcPts val="1000"/>
              </a:spcBef>
              <a:spcAft>
                <a:spcPts val="0"/>
              </a:spcAft>
              <a:buClr>
                <a:srgbClr val="FF9800"/>
              </a:buClr>
              <a:buSzPts val="2000"/>
              <a:buNone/>
              <a:defRPr sz="2000">
                <a:solidFill>
                  <a:srgbClr val="FF9800"/>
                </a:solidFill>
              </a:defRPr>
            </a:lvl8pPr>
            <a:lvl9pPr lvl="8" algn="l">
              <a:lnSpc>
                <a:spcPct val="100000"/>
              </a:lnSpc>
              <a:spcBef>
                <a:spcPts val="1000"/>
              </a:spcBef>
              <a:spcAft>
                <a:spcPts val="1000"/>
              </a:spcAft>
              <a:buClr>
                <a:srgbClr val="FF9800"/>
              </a:buClr>
              <a:buSzPts val="2000"/>
              <a:buNone/>
              <a:defRPr sz="2000">
                <a:solidFill>
                  <a:srgbClr val="FF9800"/>
                </a:solidFill>
              </a:defRPr>
            </a:lvl9pPr>
          </a:lstStyle>
          <a:p>
            <a:endParaRPr/>
          </a:p>
        </p:txBody>
      </p:sp>
      <p:sp>
        <p:nvSpPr>
          <p:cNvPr id="79" name="Google Shape;79;p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0"/>
        <p:cNvGrpSpPr/>
        <p:nvPr/>
      </p:nvGrpSpPr>
      <p:grpSpPr>
        <a:xfrm>
          <a:off x="0" y="0"/>
          <a:ext cx="0" cy="0"/>
          <a:chOff x="0" y="0"/>
          <a:chExt cx="0" cy="0"/>
        </a:xfrm>
      </p:grpSpPr>
      <p:grpSp>
        <p:nvGrpSpPr>
          <p:cNvPr id="81" name="Google Shape;81;p6"/>
          <p:cNvGrpSpPr/>
          <p:nvPr/>
        </p:nvGrpSpPr>
        <p:grpSpPr>
          <a:xfrm>
            <a:off x="-4" y="40"/>
            <a:ext cx="7072430" cy="1327315"/>
            <a:chOff x="-4" y="40"/>
            <a:chExt cx="7072430" cy="1327315"/>
          </a:xfrm>
        </p:grpSpPr>
        <p:sp>
          <p:nvSpPr>
            <p:cNvPr id="82" name="Google Shape;82;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83" name="Google Shape;83;p6"/>
            <p:cNvGrpSpPr/>
            <p:nvPr/>
          </p:nvGrpSpPr>
          <p:grpSpPr>
            <a:xfrm rot="10800000" flipH="1">
              <a:off x="3" y="40"/>
              <a:ext cx="6756168" cy="1327315"/>
              <a:chOff x="-2168138" y="330075"/>
              <a:chExt cx="8650663" cy="1699506"/>
            </a:xfrm>
          </p:grpSpPr>
          <p:sp>
            <p:nvSpPr>
              <p:cNvPr id="84" name="Google Shape;84;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85" name="Google Shape;85;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86" name="Google Shape;86;p6"/>
            <p:cNvGrpSpPr/>
            <p:nvPr/>
          </p:nvGrpSpPr>
          <p:grpSpPr>
            <a:xfrm rot="10800000" flipH="1">
              <a:off x="-4" y="381007"/>
              <a:ext cx="7072430" cy="771744"/>
              <a:chOff x="-9092084" y="330075"/>
              <a:chExt cx="15574609" cy="1699501"/>
            </a:xfrm>
          </p:grpSpPr>
          <p:sp>
            <p:nvSpPr>
              <p:cNvPr id="87" name="Google Shape;87;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88" name="Google Shape;88;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89" name="Google Shape;89;p6"/>
          <p:cNvGrpSpPr/>
          <p:nvPr/>
        </p:nvGrpSpPr>
        <p:grpSpPr>
          <a:xfrm>
            <a:off x="6946842" y="4472723"/>
            <a:ext cx="2202830" cy="670795"/>
            <a:chOff x="5575242" y="4472723"/>
            <a:chExt cx="2202830" cy="670795"/>
          </a:xfrm>
        </p:grpSpPr>
        <p:sp>
          <p:nvSpPr>
            <p:cNvPr id="90" name="Google Shape;90;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 name="Google Shape;91;p6"/>
            <p:cNvGrpSpPr/>
            <p:nvPr/>
          </p:nvGrpSpPr>
          <p:grpSpPr>
            <a:xfrm flipH="1">
              <a:off x="5734850" y="4472723"/>
              <a:ext cx="2040837" cy="670795"/>
              <a:chOff x="1297954" y="330075"/>
              <a:chExt cx="5169293" cy="1699506"/>
            </a:xfrm>
          </p:grpSpPr>
          <p:sp>
            <p:nvSpPr>
              <p:cNvPr id="92" name="Google Shape;92;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 name="Google Shape;94;p6"/>
            <p:cNvGrpSpPr/>
            <p:nvPr/>
          </p:nvGrpSpPr>
          <p:grpSpPr>
            <a:xfrm flipH="1">
              <a:off x="5578209" y="4646738"/>
              <a:ext cx="2199863" cy="304563"/>
              <a:chOff x="-5827153" y="330075"/>
              <a:chExt cx="12276019" cy="1699569"/>
            </a:xfrm>
          </p:grpSpPr>
          <p:sp>
            <p:nvSpPr>
              <p:cNvPr id="95" name="Google Shape;95;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7" name="Google Shape;97;p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8" name="Google Shape;98;p6"/>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99" name="Google Shape;99;p6"/>
          <p:cNvSpPr txBox="1">
            <a:spLocks noGrp="1"/>
          </p:cNvSpPr>
          <p:nvPr>
            <p:ph type="body" idx="2"/>
          </p:nvPr>
        </p:nvSpPr>
        <p:spPr>
          <a:xfrm>
            <a:off x="4396123" y="1537988"/>
            <a:ext cx="3378300" cy="2724300"/>
          </a:xfrm>
          <a:prstGeom prst="rect">
            <a:avLst/>
          </a:prstGeom>
          <a:noFill/>
          <a:ln>
            <a:noFill/>
          </a:ln>
        </p:spPr>
        <p:txBody>
          <a:bodyPr spcFirstLastPara="1" wrap="square" lIns="91425" tIns="91425" rIns="91425" bIns="91425" anchor="t" anchorCtr="0"/>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100" name="Google Shape;100;p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01"/>
        <p:cNvGrpSpPr/>
        <p:nvPr/>
      </p:nvGrpSpPr>
      <p:grpSpPr>
        <a:xfrm>
          <a:off x="0" y="0"/>
          <a:ext cx="0" cy="0"/>
          <a:chOff x="0" y="0"/>
          <a:chExt cx="0" cy="0"/>
        </a:xfrm>
      </p:grpSpPr>
      <p:sp>
        <p:nvSpPr>
          <p:cNvPr id="102" name="Google Shape;102;p7"/>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03" name="Google Shape;103;p7"/>
          <p:cNvGrpSpPr/>
          <p:nvPr/>
        </p:nvGrpSpPr>
        <p:grpSpPr>
          <a:xfrm>
            <a:off x="0" y="-7088"/>
            <a:ext cx="8661398" cy="5150588"/>
            <a:chOff x="0" y="-7088"/>
            <a:chExt cx="8661398" cy="5150588"/>
          </a:xfrm>
        </p:grpSpPr>
        <p:sp>
          <p:nvSpPr>
            <p:cNvPr id="104" name="Google Shape;104;p7"/>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7"/>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06" name="Google Shape;106;p7"/>
          <p:cNvGrpSpPr/>
          <p:nvPr/>
        </p:nvGrpSpPr>
        <p:grpSpPr>
          <a:xfrm rot="10800000" flipH="1">
            <a:off x="1" y="1090763"/>
            <a:ext cx="8847502" cy="2961975"/>
            <a:chOff x="-8178042" y="-4493254"/>
            <a:chExt cx="19483597" cy="6522736"/>
          </a:xfrm>
        </p:grpSpPr>
        <p:sp>
          <p:nvSpPr>
            <p:cNvPr id="107" name="Google Shape;107;p7"/>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8" name="Google Shape;108;p7"/>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109" name="Google Shape;109;p7"/>
          <p:cNvSpPr txBox="1">
            <a:spLocks noGrp="1"/>
          </p:cNvSpPr>
          <p:nvPr>
            <p:ph type="body" idx="1"/>
          </p:nvPr>
        </p:nvSpPr>
        <p:spPr>
          <a:xfrm>
            <a:off x="829775" y="1202000"/>
            <a:ext cx="5090700" cy="2745000"/>
          </a:xfrm>
          <a:prstGeom prst="rect">
            <a:avLst/>
          </a:prstGeom>
          <a:noFill/>
          <a:ln>
            <a:noFill/>
          </a:ln>
        </p:spPr>
        <p:txBody>
          <a:bodyPr spcFirstLastPara="1" wrap="square" lIns="91425" tIns="91425" rIns="91425" bIns="91425" anchor="t" anchorCtr="0"/>
          <a:lstStyle>
            <a:lvl1pPr marL="457200" lvl="0" indent="-419100" algn="l">
              <a:lnSpc>
                <a:spcPct val="100000"/>
              </a:lnSpc>
              <a:spcBef>
                <a:spcPts val="600"/>
              </a:spcBef>
              <a:spcAft>
                <a:spcPts val="0"/>
              </a:spcAft>
              <a:buClr>
                <a:srgbClr val="FFFFFF"/>
              </a:buClr>
              <a:buSzPts val="3000"/>
              <a:buChar char="▰"/>
              <a:defRPr sz="3000" i="1">
                <a:solidFill>
                  <a:srgbClr val="FFFFFF"/>
                </a:solidFill>
              </a:defRPr>
            </a:lvl1pPr>
            <a:lvl2pPr marL="914400" lvl="1" indent="-419100" algn="l">
              <a:lnSpc>
                <a:spcPct val="100000"/>
              </a:lnSpc>
              <a:spcBef>
                <a:spcPts val="480"/>
              </a:spcBef>
              <a:spcAft>
                <a:spcPts val="0"/>
              </a:spcAft>
              <a:buClr>
                <a:srgbClr val="FFFFFF"/>
              </a:buClr>
              <a:buSzPts val="3000"/>
              <a:buChar char="▻"/>
              <a:defRPr sz="3000" i="1">
                <a:solidFill>
                  <a:srgbClr val="FFFFFF"/>
                </a:solidFill>
              </a:defRPr>
            </a:lvl2pPr>
            <a:lvl3pPr marL="1371600" lvl="2" indent="-419100" algn="l">
              <a:lnSpc>
                <a:spcPct val="100000"/>
              </a:lnSpc>
              <a:spcBef>
                <a:spcPts val="480"/>
              </a:spcBef>
              <a:spcAft>
                <a:spcPts val="0"/>
              </a:spcAft>
              <a:buClr>
                <a:srgbClr val="FFFFFF"/>
              </a:buClr>
              <a:buSzPts val="3000"/>
              <a:buChar char="▻"/>
              <a:defRPr sz="3000" i="1">
                <a:solidFill>
                  <a:srgbClr val="FFFFFF"/>
                </a:solidFill>
              </a:defRPr>
            </a:lvl3pPr>
            <a:lvl4pPr marL="1828800" lvl="3" indent="-419100" algn="l">
              <a:lnSpc>
                <a:spcPct val="100000"/>
              </a:lnSpc>
              <a:spcBef>
                <a:spcPts val="360"/>
              </a:spcBef>
              <a:spcAft>
                <a:spcPts val="0"/>
              </a:spcAft>
              <a:buClr>
                <a:srgbClr val="FFFFFF"/>
              </a:buClr>
              <a:buSzPts val="3000"/>
              <a:buChar char="▻"/>
              <a:defRPr sz="3000" i="1">
                <a:solidFill>
                  <a:srgbClr val="FFFFFF"/>
                </a:solidFill>
              </a:defRPr>
            </a:lvl4pPr>
            <a:lvl5pPr marL="2286000" lvl="4" indent="-419100" algn="l">
              <a:lnSpc>
                <a:spcPct val="100000"/>
              </a:lnSpc>
              <a:spcBef>
                <a:spcPts val="360"/>
              </a:spcBef>
              <a:spcAft>
                <a:spcPts val="0"/>
              </a:spcAft>
              <a:buClr>
                <a:srgbClr val="FFFFFF"/>
              </a:buClr>
              <a:buSzPts val="3000"/>
              <a:buChar char="▻"/>
              <a:defRPr sz="3000" i="1">
                <a:solidFill>
                  <a:srgbClr val="FFFFFF"/>
                </a:solidFill>
              </a:defRPr>
            </a:lvl5pPr>
            <a:lvl6pPr marL="2743200" lvl="5" indent="-419100" algn="l">
              <a:lnSpc>
                <a:spcPct val="100000"/>
              </a:lnSpc>
              <a:spcBef>
                <a:spcPts val="360"/>
              </a:spcBef>
              <a:spcAft>
                <a:spcPts val="0"/>
              </a:spcAft>
              <a:buClr>
                <a:srgbClr val="FFFFFF"/>
              </a:buClr>
              <a:buSzPts val="3000"/>
              <a:buChar char="▻"/>
              <a:defRPr sz="3000" i="1">
                <a:solidFill>
                  <a:srgbClr val="FFFFFF"/>
                </a:solidFill>
              </a:defRPr>
            </a:lvl6pPr>
            <a:lvl7pPr marL="3200400" lvl="6" indent="-419100" algn="l">
              <a:lnSpc>
                <a:spcPct val="100000"/>
              </a:lnSpc>
              <a:spcBef>
                <a:spcPts val="360"/>
              </a:spcBef>
              <a:spcAft>
                <a:spcPts val="0"/>
              </a:spcAft>
              <a:buClr>
                <a:srgbClr val="FFFFFF"/>
              </a:buClr>
              <a:buSzPts val="3000"/>
              <a:buChar char="▻"/>
              <a:defRPr sz="3000" i="1">
                <a:solidFill>
                  <a:srgbClr val="FFFFFF"/>
                </a:solidFill>
              </a:defRPr>
            </a:lvl7pPr>
            <a:lvl8pPr marL="3657600" lvl="7" indent="-419100" algn="l">
              <a:lnSpc>
                <a:spcPct val="100000"/>
              </a:lnSpc>
              <a:spcBef>
                <a:spcPts val="360"/>
              </a:spcBef>
              <a:spcAft>
                <a:spcPts val="0"/>
              </a:spcAft>
              <a:buClr>
                <a:srgbClr val="FFFFFF"/>
              </a:buClr>
              <a:buSzPts val="3000"/>
              <a:buChar char="▻"/>
              <a:defRPr sz="3000" i="1">
                <a:solidFill>
                  <a:srgbClr val="FFFFFF"/>
                </a:solidFill>
              </a:defRPr>
            </a:lvl8pPr>
            <a:lvl9pPr marL="4114800" lvl="8" indent="-419100" algn="l">
              <a:lnSpc>
                <a:spcPct val="100000"/>
              </a:lnSpc>
              <a:spcBef>
                <a:spcPts val="360"/>
              </a:spcBef>
              <a:spcAft>
                <a:spcPts val="0"/>
              </a:spcAft>
              <a:buClr>
                <a:srgbClr val="FFFFFF"/>
              </a:buClr>
              <a:buSzPts val="3000"/>
              <a:buChar char="▻"/>
              <a:defRPr sz="3000" i="1">
                <a:solidFill>
                  <a:srgbClr val="FFFFFF"/>
                </a:solidFill>
              </a:defRPr>
            </a:lvl9pPr>
          </a:lstStyle>
          <a:p>
            <a:endParaRPr/>
          </a:p>
        </p:txBody>
      </p:sp>
      <p:sp>
        <p:nvSpPr>
          <p:cNvPr id="110" name="Google Shape;110;p7"/>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1" i="0" u="none" strike="noStrike" cap="none">
                <a:solidFill>
                  <a:srgbClr val="FF9800"/>
                </a:solidFill>
                <a:latin typeface="Arial"/>
                <a:ea typeface="Arial"/>
                <a:cs typeface="Arial"/>
                <a:sym typeface="Arial"/>
              </a:rPr>
              <a:t>“</a:t>
            </a:r>
            <a:endParaRPr sz="7200" b="1" i="0" u="none" strike="noStrike" cap="none">
              <a:solidFill>
                <a:srgbClr val="FF9800"/>
              </a:solidFill>
              <a:latin typeface="Arial"/>
              <a:ea typeface="Arial"/>
              <a:cs typeface="Arial"/>
              <a:sym typeface="Arial"/>
            </a:endParaRPr>
          </a:p>
        </p:txBody>
      </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9" name="Google Shape;119;p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20"/>
        <p:cNvGrpSpPr/>
        <p:nvPr/>
      </p:nvGrpSpPr>
      <p:grpSpPr>
        <a:xfrm>
          <a:off x="0" y="0"/>
          <a:ext cx="0" cy="0"/>
          <a:chOff x="0" y="0"/>
          <a:chExt cx="0" cy="0"/>
        </a:xfrm>
      </p:grpSpPr>
      <p:grpSp>
        <p:nvGrpSpPr>
          <p:cNvPr id="121" name="Google Shape;121;p8"/>
          <p:cNvGrpSpPr/>
          <p:nvPr/>
        </p:nvGrpSpPr>
        <p:grpSpPr>
          <a:xfrm>
            <a:off x="-4" y="40"/>
            <a:ext cx="7072430" cy="1327315"/>
            <a:chOff x="-4" y="40"/>
            <a:chExt cx="7072430" cy="1327315"/>
          </a:xfrm>
        </p:grpSpPr>
        <p:sp>
          <p:nvSpPr>
            <p:cNvPr id="122" name="Google Shape;122;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23" name="Google Shape;123;p8"/>
            <p:cNvGrpSpPr/>
            <p:nvPr/>
          </p:nvGrpSpPr>
          <p:grpSpPr>
            <a:xfrm rot="10800000" flipH="1">
              <a:off x="3" y="40"/>
              <a:ext cx="6756168" cy="1327315"/>
              <a:chOff x="-2168138" y="330075"/>
              <a:chExt cx="8650663" cy="1699506"/>
            </a:xfrm>
          </p:grpSpPr>
          <p:sp>
            <p:nvSpPr>
              <p:cNvPr id="124" name="Google Shape;124;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25" name="Google Shape;125;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26" name="Google Shape;126;p8"/>
            <p:cNvGrpSpPr/>
            <p:nvPr/>
          </p:nvGrpSpPr>
          <p:grpSpPr>
            <a:xfrm rot="10800000" flipH="1">
              <a:off x="-4" y="381007"/>
              <a:ext cx="7072430" cy="771744"/>
              <a:chOff x="-9092084" y="330075"/>
              <a:chExt cx="15574609" cy="1699501"/>
            </a:xfrm>
          </p:grpSpPr>
          <p:sp>
            <p:nvSpPr>
              <p:cNvPr id="127" name="Google Shape;127;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28" name="Google Shape;128;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29" name="Google Shape;129;p8"/>
          <p:cNvGrpSpPr/>
          <p:nvPr/>
        </p:nvGrpSpPr>
        <p:grpSpPr>
          <a:xfrm>
            <a:off x="6946842" y="4472723"/>
            <a:ext cx="2202830" cy="670795"/>
            <a:chOff x="5575242" y="4472723"/>
            <a:chExt cx="2202830" cy="670795"/>
          </a:xfrm>
        </p:grpSpPr>
        <p:sp>
          <p:nvSpPr>
            <p:cNvPr id="130" name="Google Shape;130;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 name="Google Shape;131;p8"/>
            <p:cNvGrpSpPr/>
            <p:nvPr/>
          </p:nvGrpSpPr>
          <p:grpSpPr>
            <a:xfrm flipH="1">
              <a:off x="5734850" y="4472723"/>
              <a:ext cx="2040837" cy="670795"/>
              <a:chOff x="1297954" y="330075"/>
              <a:chExt cx="5169293" cy="1699506"/>
            </a:xfrm>
          </p:grpSpPr>
          <p:sp>
            <p:nvSpPr>
              <p:cNvPr id="132" name="Google Shape;132;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8"/>
            <p:cNvGrpSpPr/>
            <p:nvPr/>
          </p:nvGrpSpPr>
          <p:grpSpPr>
            <a:xfrm flipH="1">
              <a:off x="5578209" y="4646738"/>
              <a:ext cx="2199863" cy="304563"/>
              <a:chOff x="-5827153" y="330075"/>
              <a:chExt cx="12276019" cy="1699569"/>
            </a:xfrm>
          </p:grpSpPr>
          <p:sp>
            <p:nvSpPr>
              <p:cNvPr id="135" name="Google Shape;135;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7" name="Google Shape;137;p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38" name="Google Shape;138;p8"/>
          <p:cNvSpPr txBox="1">
            <a:spLocks noGrp="1"/>
          </p:cNvSpPr>
          <p:nvPr>
            <p:ph type="body" idx="1"/>
          </p:nvPr>
        </p:nvSpPr>
        <p:spPr>
          <a:xfrm>
            <a:off x="870450" y="1545076"/>
            <a:ext cx="2247900" cy="2709900"/>
          </a:xfrm>
          <a:prstGeom prst="rect">
            <a:avLst/>
          </a:prstGeom>
          <a:noFill/>
          <a:ln>
            <a:noFill/>
          </a:ln>
        </p:spPr>
        <p:txBody>
          <a:bodyPr spcFirstLastPara="1" wrap="square" lIns="91425" tIns="91425" rIns="91425" bIns="91425" anchor="t" anchorCtr="0"/>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39" name="Google Shape;139;p8"/>
          <p:cNvSpPr txBox="1">
            <a:spLocks noGrp="1"/>
          </p:cNvSpPr>
          <p:nvPr>
            <p:ph type="body" idx="2"/>
          </p:nvPr>
        </p:nvSpPr>
        <p:spPr>
          <a:xfrm>
            <a:off x="3233637" y="1545076"/>
            <a:ext cx="2247900" cy="2709900"/>
          </a:xfrm>
          <a:prstGeom prst="rect">
            <a:avLst/>
          </a:prstGeom>
          <a:noFill/>
          <a:ln>
            <a:noFill/>
          </a:ln>
        </p:spPr>
        <p:txBody>
          <a:bodyPr spcFirstLastPara="1" wrap="square" lIns="91425" tIns="91425" rIns="91425" bIns="91425" anchor="t" anchorCtr="0"/>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40" name="Google Shape;140;p8"/>
          <p:cNvSpPr txBox="1">
            <a:spLocks noGrp="1"/>
          </p:cNvSpPr>
          <p:nvPr>
            <p:ph type="body" idx="3"/>
          </p:nvPr>
        </p:nvSpPr>
        <p:spPr>
          <a:xfrm>
            <a:off x="5540650" y="1545076"/>
            <a:ext cx="2247900" cy="2709900"/>
          </a:xfrm>
          <a:prstGeom prst="rect">
            <a:avLst/>
          </a:prstGeom>
          <a:noFill/>
          <a:ln>
            <a:noFill/>
          </a:ln>
        </p:spPr>
        <p:txBody>
          <a:bodyPr spcFirstLastPara="1" wrap="square" lIns="91425" tIns="91425" rIns="91425" bIns="91425" anchor="t" anchorCtr="0"/>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41" name="Google Shape;141;p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grpSp>
        <p:nvGrpSpPr>
          <p:cNvPr id="143" name="Google Shape;143;p9"/>
          <p:cNvGrpSpPr/>
          <p:nvPr/>
        </p:nvGrpSpPr>
        <p:grpSpPr>
          <a:xfrm>
            <a:off x="-4" y="40"/>
            <a:ext cx="7072430" cy="1327315"/>
            <a:chOff x="-4" y="40"/>
            <a:chExt cx="7072430" cy="1327315"/>
          </a:xfrm>
        </p:grpSpPr>
        <p:sp>
          <p:nvSpPr>
            <p:cNvPr id="144" name="Google Shape;144;p9"/>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45" name="Google Shape;145;p9"/>
            <p:cNvGrpSpPr/>
            <p:nvPr/>
          </p:nvGrpSpPr>
          <p:grpSpPr>
            <a:xfrm rot="10800000" flipH="1">
              <a:off x="3" y="40"/>
              <a:ext cx="6756168" cy="1327315"/>
              <a:chOff x="-2168138" y="330075"/>
              <a:chExt cx="8650663" cy="1699506"/>
            </a:xfrm>
          </p:grpSpPr>
          <p:sp>
            <p:nvSpPr>
              <p:cNvPr id="146" name="Google Shape;146;p9"/>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47" name="Google Shape;147;p9"/>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48" name="Google Shape;148;p9"/>
            <p:cNvGrpSpPr/>
            <p:nvPr/>
          </p:nvGrpSpPr>
          <p:grpSpPr>
            <a:xfrm rot="10800000" flipH="1">
              <a:off x="-4" y="381007"/>
              <a:ext cx="7072430" cy="771744"/>
              <a:chOff x="-9092084" y="330075"/>
              <a:chExt cx="15574609" cy="1699501"/>
            </a:xfrm>
          </p:grpSpPr>
          <p:sp>
            <p:nvSpPr>
              <p:cNvPr id="149" name="Google Shape;149;p9"/>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50" name="Google Shape;150;p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51" name="Google Shape;151;p9"/>
          <p:cNvGrpSpPr/>
          <p:nvPr/>
        </p:nvGrpSpPr>
        <p:grpSpPr>
          <a:xfrm>
            <a:off x="6946842" y="4472723"/>
            <a:ext cx="2202830" cy="670795"/>
            <a:chOff x="5575242" y="4472723"/>
            <a:chExt cx="2202830" cy="670795"/>
          </a:xfrm>
        </p:grpSpPr>
        <p:sp>
          <p:nvSpPr>
            <p:cNvPr id="152" name="Google Shape;152;p9"/>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3" name="Google Shape;153;p9"/>
            <p:cNvGrpSpPr/>
            <p:nvPr/>
          </p:nvGrpSpPr>
          <p:grpSpPr>
            <a:xfrm flipH="1">
              <a:off x="5734850" y="4472723"/>
              <a:ext cx="2040837" cy="670795"/>
              <a:chOff x="1297954" y="330075"/>
              <a:chExt cx="5169293" cy="1699506"/>
            </a:xfrm>
          </p:grpSpPr>
          <p:sp>
            <p:nvSpPr>
              <p:cNvPr id="154" name="Google Shape;154;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 name="Google Shape;156;p9"/>
            <p:cNvGrpSpPr/>
            <p:nvPr/>
          </p:nvGrpSpPr>
          <p:grpSpPr>
            <a:xfrm flipH="1">
              <a:off x="5578209" y="4646738"/>
              <a:ext cx="2199863" cy="304563"/>
              <a:chOff x="-5827153" y="330075"/>
              <a:chExt cx="12276019" cy="1699569"/>
            </a:xfrm>
          </p:grpSpPr>
          <p:sp>
            <p:nvSpPr>
              <p:cNvPr id="157" name="Google Shape;157;p9"/>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9"/>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9" name="Google Shape;159;p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60" name="Google Shape;160;p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grpSp>
        <p:nvGrpSpPr>
          <p:cNvPr id="162" name="Google Shape;162;p10"/>
          <p:cNvGrpSpPr/>
          <p:nvPr/>
        </p:nvGrpSpPr>
        <p:grpSpPr>
          <a:xfrm>
            <a:off x="2466138" y="4472723"/>
            <a:ext cx="6686826" cy="670795"/>
            <a:chOff x="5589288" y="4472723"/>
            <a:chExt cx="6686826" cy="670795"/>
          </a:xfrm>
        </p:grpSpPr>
        <p:sp>
          <p:nvSpPr>
            <p:cNvPr id="163" name="Google Shape;163;p10"/>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 name="Google Shape;164;p10"/>
            <p:cNvGrpSpPr/>
            <p:nvPr/>
          </p:nvGrpSpPr>
          <p:grpSpPr>
            <a:xfrm flipH="1">
              <a:off x="5748897" y="4472723"/>
              <a:ext cx="6527217" cy="670795"/>
              <a:chOff x="-10101302" y="330075"/>
              <a:chExt cx="16532972" cy="1699506"/>
            </a:xfrm>
          </p:grpSpPr>
          <p:sp>
            <p:nvSpPr>
              <p:cNvPr id="165" name="Google Shape;165;p10"/>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0"/>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10"/>
            <p:cNvGrpSpPr/>
            <p:nvPr/>
          </p:nvGrpSpPr>
          <p:grpSpPr>
            <a:xfrm flipH="1">
              <a:off x="5592255" y="4646738"/>
              <a:ext cx="6682918" cy="304563"/>
              <a:chOff x="-30922587" y="330075"/>
              <a:chExt cx="37293072" cy="1699569"/>
            </a:xfrm>
          </p:grpSpPr>
          <p:sp>
            <p:nvSpPr>
              <p:cNvPr id="168" name="Google Shape;168;p10"/>
              <p:cNvSpPr/>
              <p:nvPr/>
            </p:nvSpPr>
            <p:spPr>
              <a:xfrm>
                <a:off x="-30922587" y="330144"/>
                <a:ext cx="35588101"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0"/>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0" name="Google Shape;170;p10"/>
          <p:cNvSpPr txBox="1">
            <a:spLocks noGrp="1"/>
          </p:cNvSpPr>
          <p:nvPr>
            <p:ph type="body" idx="1"/>
          </p:nvPr>
        </p:nvSpPr>
        <p:spPr>
          <a:xfrm>
            <a:off x="2682800" y="4636500"/>
            <a:ext cx="6004200" cy="3156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300"/>
              <a:buNone/>
              <a:defRPr sz="1300"/>
            </a:lvl1pPr>
          </a:lstStyle>
          <a:p>
            <a:endParaRPr/>
          </a:p>
        </p:txBody>
      </p:sp>
      <p:sp>
        <p:nvSpPr>
          <p:cNvPr id="171" name="Google Shape;171;p1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dataversity.net/artificial-neural-networks-overview/" TargetMode="External"/><Relationship Id="rId2" Type="http://schemas.openxmlformats.org/officeDocument/2006/relationships/hyperlink" Target="https://harrypotter.fandom.com/wiki/Shrieking_book" TargetMode="External"/><Relationship Id="rId1" Type="http://schemas.openxmlformats.org/officeDocument/2006/relationships/slideLayout" Target="../slideLayouts/slideLayout2.xml"/><Relationship Id="rId4" Type="http://schemas.openxmlformats.org/officeDocument/2006/relationships/hyperlink" Target="https://www.youtube.com/watch?v=EE8ZTQxa0A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gif"/><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lengualia.wordpress.com/tag/ortografi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video" Target="https://www.youtube.com/embed/EE8ZTQxa0AM?feature=oembed"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7345500" cy="2961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dirty="0"/>
              <a:t>URI Writing / Rhetoric Department Finding Aid  </a:t>
            </a:r>
            <a:endParaRPr dirty="0"/>
          </a:p>
        </p:txBody>
      </p:sp>
      <p:sp>
        <p:nvSpPr>
          <p:cNvPr id="185" name="Google Shape;185;p11"/>
          <p:cNvSpPr txBox="1"/>
          <p:nvPr/>
        </p:nvSpPr>
        <p:spPr>
          <a:xfrm>
            <a:off x="139500" y="4095500"/>
            <a:ext cx="3398100" cy="104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Condensed Light"/>
                <a:ea typeface="Roboto Condensed Light"/>
                <a:cs typeface="Roboto Condensed Light"/>
                <a:sym typeface="Roboto Condensed Light"/>
              </a:rPr>
              <a:t>Evelyn Livant</a:t>
            </a:r>
            <a:endParaRPr sz="1400" b="0" i="0" u="none" strike="noStrike" cap="none">
              <a:solidFill>
                <a:srgbClr val="000000"/>
              </a:solidFill>
              <a:latin typeface="Roboto Condensed Light"/>
              <a:ea typeface="Roboto Condensed Light"/>
              <a:cs typeface="Roboto Condensed Light"/>
              <a:sym typeface="Roboto Condensed Light"/>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Condensed Light"/>
                <a:ea typeface="Roboto Condensed Light"/>
                <a:cs typeface="Roboto Condensed Light"/>
                <a:sym typeface="Roboto Condensed Light"/>
              </a:rPr>
              <a:t>Alex Chen </a:t>
            </a:r>
            <a:endParaRPr sz="1400" b="0" i="0" u="none" strike="noStrike" cap="none">
              <a:solidFill>
                <a:srgbClr val="000000"/>
              </a:solidFill>
              <a:latin typeface="Roboto Condensed Light"/>
              <a:ea typeface="Roboto Condensed Light"/>
              <a:cs typeface="Roboto Condensed Light"/>
              <a:sym typeface="Roboto Condensed Light"/>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Condensed Light"/>
                <a:ea typeface="Roboto Condensed Light"/>
                <a:cs typeface="Roboto Condensed Light"/>
                <a:sym typeface="Roboto Condensed Light"/>
              </a:rPr>
              <a:t>Kyle Lema</a:t>
            </a:r>
            <a:endParaRPr sz="1400" b="0" i="0" u="none" strike="noStrike" cap="none">
              <a:solidFill>
                <a:srgbClr val="000000"/>
              </a:solidFill>
              <a:latin typeface="Roboto Condensed Light"/>
              <a:ea typeface="Roboto Condensed Light"/>
              <a:cs typeface="Roboto Condensed Light"/>
              <a:sym typeface="Roboto Condensed Light"/>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Condensed Light"/>
                <a:ea typeface="Roboto Condensed Light"/>
                <a:cs typeface="Roboto Condensed Light"/>
                <a:sym typeface="Roboto Condensed Light"/>
              </a:rPr>
              <a:t>Sourivong Thepsimoung</a:t>
            </a:r>
            <a:endParaRPr sz="1400" b="0" i="0" u="none" strike="noStrike" cap="none">
              <a:solidFill>
                <a:srgbClr val="000000"/>
              </a:solidFill>
              <a:latin typeface="Roboto Condensed Light"/>
              <a:ea typeface="Roboto Condensed Light"/>
              <a:cs typeface="Roboto Condensed Light"/>
              <a:sym typeface="Roboto Condensed Ligh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ondensed Light"/>
              <a:ea typeface="Roboto Condensed Light"/>
              <a:cs typeface="Roboto Condensed Light"/>
              <a:sym typeface="Roboto Condensed Light"/>
            </a:endParaRPr>
          </a:p>
        </p:txBody>
      </p:sp>
      <p:pic>
        <p:nvPicPr>
          <p:cNvPr id="186" name="Google Shape;186;p11"/>
          <p:cNvPicPr preferRelativeResize="0"/>
          <p:nvPr/>
        </p:nvPicPr>
        <p:blipFill rotWithShape="1">
          <a:blip r:embed="rId3">
            <a:alphaModFix/>
          </a:blip>
          <a:srcRect/>
          <a:stretch/>
        </p:blipFill>
        <p:spPr>
          <a:xfrm>
            <a:off x="6826102" y="2629564"/>
            <a:ext cx="2124740" cy="1291745"/>
          </a:xfrm>
          <a:prstGeom prst="rect">
            <a:avLst/>
          </a:prstGeom>
          <a:noFill/>
          <a:ln>
            <a:noFill/>
          </a:ln>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8"/>
          <p:cNvSpPr txBox="1">
            <a:spLocks noGrp="1"/>
          </p:cNvSpPr>
          <p:nvPr>
            <p:ph type="ctrTitle" idx="4294967295"/>
          </p:nvPr>
        </p:nvSpPr>
        <p:spPr>
          <a:xfrm>
            <a:off x="573198" y="1695081"/>
            <a:ext cx="5567700"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000"/>
              <a:buFont typeface="Roboto Condensed"/>
              <a:buNone/>
            </a:pPr>
            <a:r>
              <a:rPr lang="en-US" sz="7200" dirty="0">
                <a:solidFill>
                  <a:srgbClr val="FF9800"/>
                </a:solidFill>
              </a:rPr>
              <a:t>Next Steps</a:t>
            </a:r>
            <a:endParaRPr sz="7200" b="1" i="0" u="none" strike="noStrike" cap="none" dirty="0">
              <a:solidFill>
                <a:srgbClr val="FF9800"/>
              </a:solidFill>
              <a:latin typeface="Roboto Condensed"/>
              <a:ea typeface="Roboto Condensed"/>
              <a:cs typeface="Roboto Condensed"/>
              <a:sym typeface="Roboto Condensed"/>
            </a:endParaRPr>
          </a:p>
        </p:txBody>
      </p:sp>
      <p:grpSp>
        <p:nvGrpSpPr>
          <p:cNvPr id="259" name="Google Shape;259;p18"/>
          <p:cNvGrpSpPr/>
          <p:nvPr/>
        </p:nvGrpSpPr>
        <p:grpSpPr>
          <a:xfrm>
            <a:off x="6682482" y="378836"/>
            <a:ext cx="1588639" cy="1588655"/>
            <a:chOff x="6643075" y="3664250"/>
            <a:chExt cx="407950" cy="407975"/>
          </a:xfrm>
        </p:grpSpPr>
        <p:sp>
          <p:nvSpPr>
            <p:cNvPr id="260" name="Google Shape;260;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18"/>
          <p:cNvGrpSpPr/>
          <p:nvPr/>
        </p:nvGrpSpPr>
        <p:grpSpPr>
          <a:xfrm rot="-587363">
            <a:off x="6589251" y="2174497"/>
            <a:ext cx="653127" cy="653134"/>
            <a:chOff x="576250" y="4319400"/>
            <a:chExt cx="442075" cy="442050"/>
          </a:xfrm>
        </p:grpSpPr>
        <p:sp>
          <p:nvSpPr>
            <p:cNvPr id="263" name="Google Shape;263;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7" name="Google Shape;267;p18"/>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8"/>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8"/>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10</a:t>
            </a:fld>
            <a:endParaRPr/>
          </a:p>
        </p:txBody>
      </p:sp>
      <p:sp>
        <p:nvSpPr>
          <p:cNvPr id="16" name="Google Shape;257;p18">
            <a:extLst>
              <a:ext uri="{FF2B5EF4-FFF2-40B4-BE49-F238E27FC236}">
                <a16:creationId xmlns:a16="http://schemas.microsoft.com/office/drawing/2014/main" id="{6D58139C-17FF-4278-8BEF-732A703881B4}"/>
              </a:ext>
            </a:extLst>
          </p:cNvPr>
          <p:cNvSpPr txBox="1">
            <a:spLocks/>
          </p:cNvSpPr>
          <p:nvPr/>
        </p:nvSpPr>
        <p:spPr>
          <a:xfrm>
            <a:off x="709624" y="3554110"/>
            <a:ext cx="4421176" cy="3273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US" dirty="0">
                <a:solidFill>
                  <a:srgbClr val="002060"/>
                </a:solidFill>
              </a:rPr>
              <a:t>Design Document</a:t>
            </a:r>
          </a:p>
          <a:p>
            <a:r>
              <a:rPr lang="en-US" dirty="0">
                <a:solidFill>
                  <a:srgbClr val="002060"/>
                </a:solidFill>
              </a:rPr>
              <a:t>What has been done</a:t>
            </a:r>
          </a:p>
          <a:p>
            <a:r>
              <a:rPr lang="en-US" dirty="0">
                <a:solidFill>
                  <a:srgbClr val="002060"/>
                </a:solidFill>
              </a:rPr>
              <a:t>What needs to be done</a:t>
            </a:r>
          </a:p>
          <a:p>
            <a:r>
              <a:rPr lang="en-US" dirty="0">
                <a:solidFill>
                  <a:srgbClr val="002060"/>
                </a:solidFill>
              </a:rPr>
              <a:t>How to do it </a:t>
            </a:r>
          </a:p>
          <a:p>
            <a:r>
              <a:rPr lang="en-US" dirty="0">
                <a:solidFill>
                  <a:srgbClr val="002060"/>
                </a:solidFill>
              </a:rPr>
              <a:t>Who to reach out to </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9A2E1-8858-434F-9CB1-CD0D89AC047B}"/>
              </a:ext>
            </a:extLst>
          </p:cNvPr>
          <p:cNvSpPr>
            <a:spLocks noGrp="1"/>
          </p:cNvSpPr>
          <p:nvPr>
            <p:ph type="title"/>
          </p:nvPr>
        </p:nvSpPr>
        <p:spPr/>
        <p:txBody>
          <a:bodyPr/>
          <a:lstStyle/>
          <a:p>
            <a:r>
              <a:rPr lang="en-US" dirty="0"/>
              <a:t>Works Cited</a:t>
            </a:r>
          </a:p>
        </p:txBody>
      </p:sp>
      <p:sp>
        <p:nvSpPr>
          <p:cNvPr id="4" name="Text Placeholder 3">
            <a:extLst>
              <a:ext uri="{FF2B5EF4-FFF2-40B4-BE49-F238E27FC236}">
                <a16:creationId xmlns:a16="http://schemas.microsoft.com/office/drawing/2014/main" id="{862D20FC-123A-4B6F-83C2-248002CCAC26}"/>
              </a:ext>
            </a:extLst>
          </p:cNvPr>
          <p:cNvSpPr>
            <a:spLocks noGrp="1"/>
          </p:cNvSpPr>
          <p:nvPr>
            <p:ph type="body" idx="1"/>
          </p:nvPr>
        </p:nvSpPr>
        <p:spPr>
          <a:xfrm>
            <a:off x="494175" y="1371600"/>
            <a:ext cx="8184158" cy="1695783"/>
          </a:xfrm>
        </p:spPr>
        <p:txBody>
          <a:bodyPr/>
          <a:lstStyle/>
          <a:p>
            <a:r>
              <a:rPr lang="en-US" sz="1200" dirty="0"/>
              <a:t>(2019).</a:t>
            </a:r>
            <a:r>
              <a:rPr lang="en-US" sz="1200" i="1" dirty="0"/>
              <a:t> Shrieking book </a:t>
            </a:r>
            <a:r>
              <a:rPr lang="en-US" sz="1200" dirty="0"/>
              <a:t>[GIF]. Retrieved from </a:t>
            </a:r>
            <a:r>
              <a:rPr lang="en-US" sz="1200" dirty="0">
                <a:hlinkClick r:id="rId2"/>
              </a:rPr>
              <a:t>https://harrypotter.fandom.com/wiki/Shrieking_book</a:t>
            </a:r>
            <a:r>
              <a:rPr lang="en-US" sz="1200" dirty="0"/>
              <a:t>.</a:t>
            </a:r>
          </a:p>
          <a:p>
            <a:r>
              <a:rPr lang="en-US" sz="1200" dirty="0"/>
              <a:t>Foote, K. (2018). </a:t>
            </a:r>
            <a:r>
              <a:rPr lang="en-US" sz="1200" b="1" i="1" dirty="0"/>
              <a:t>Artificial Neural Networks: An Overview</a:t>
            </a:r>
            <a:r>
              <a:rPr lang="en-US" sz="1200" dirty="0"/>
              <a:t> . [Image]. Retrieved from </a:t>
            </a:r>
            <a:r>
              <a:rPr lang="en-US" sz="1200" dirty="0">
                <a:hlinkClick r:id="rId3"/>
              </a:rPr>
              <a:t>https://www.dataversity.net/artificial-neural-networks-overview/#</a:t>
            </a:r>
            <a:endParaRPr lang="en-US" sz="1200" dirty="0"/>
          </a:p>
          <a:p>
            <a:r>
              <a:rPr lang="en-US" sz="1200" dirty="0"/>
              <a:t>Horowitz, Eliot.  (2018, February 13). </a:t>
            </a:r>
            <a:r>
              <a:rPr lang="en-US" sz="1200" i="1" dirty="0"/>
              <a:t>MongoDB in 5 Minutes with Eliot Horowitz</a:t>
            </a:r>
            <a:r>
              <a:rPr lang="en-US" sz="1200" dirty="0"/>
              <a:t> [Video file]. Retrieved from </a:t>
            </a:r>
            <a:r>
              <a:rPr lang="en-US" sz="1200" dirty="0">
                <a:hlinkClick r:id="rId4"/>
              </a:rPr>
              <a:t>https://www.youtube.com/watch?v=EE8ZTQxa0AM</a:t>
            </a:r>
            <a:r>
              <a:rPr lang="en-US" sz="1200" dirty="0"/>
              <a:t>.</a:t>
            </a:r>
          </a:p>
        </p:txBody>
      </p:sp>
      <p:sp>
        <p:nvSpPr>
          <p:cNvPr id="2" name="Slide Number Placeholder 1">
            <a:extLst>
              <a:ext uri="{FF2B5EF4-FFF2-40B4-BE49-F238E27FC236}">
                <a16:creationId xmlns:a16="http://schemas.microsoft.com/office/drawing/2014/main" id="{9FCDF3EA-8535-4C78-AAFB-963141E37F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98102946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Statement of Problem </a:t>
            </a:r>
            <a:endParaRPr/>
          </a:p>
        </p:txBody>
      </p:sp>
      <p:sp>
        <p:nvSpPr>
          <p:cNvPr id="193" name="Google Shape;193;p1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a:t>
            </a:fld>
            <a:endParaRPr/>
          </a:p>
        </p:txBody>
      </p:sp>
      <p:grpSp>
        <p:nvGrpSpPr>
          <p:cNvPr id="194" name="Google Shape;194;p12"/>
          <p:cNvGrpSpPr/>
          <p:nvPr/>
        </p:nvGrpSpPr>
        <p:grpSpPr>
          <a:xfrm>
            <a:off x="282216" y="590918"/>
            <a:ext cx="369505" cy="369505"/>
            <a:chOff x="2594050" y="1631825"/>
            <a:chExt cx="439625" cy="439625"/>
          </a:xfrm>
        </p:grpSpPr>
        <p:sp>
          <p:nvSpPr>
            <p:cNvPr id="195" name="Google Shape;195;p1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2"/>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FE5CAE94-1F48-4BF1-85AB-5CF7EF8EB061}"/>
              </a:ext>
            </a:extLst>
          </p:cNvPr>
          <p:cNvSpPr txBox="1"/>
          <p:nvPr/>
        </p:nvSpPr>
        <p:spPr>
          <a:xfrm>
            <a:off x="3113779" y="1304679"/>
            <a:ext cx="5263380" cy="830997"/>
          </a:xfrm>
          <a:prstGeom prst="rect">
            <a:avLst/>
          </a:prstGeom>
          <a:noFill/>
        </p:spPr>
        <p:txBody>
          <a:bodyPr wrap="square" rtlCol="0">
            <a:spAutoFit/>
          </a:bodyPr>
          <a:lstStyle/>
          <a:p>
            <a:pPr marL="457200" lvl="0" indent="-381000">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University receives documents regularly to be stored and archived </a:t>
            </a:r>
          </a:p>
        </p:txBody>
      </p:sp>
      <p:sp>
        <p:nvSpPr>
          <p:cNvPr id="11" name="TextBox 10">
            <a:extLst>
              <a:ext uri="{FF2B5EF4-FFF2-40B4-BE49-F238E27FC236}">
                <a16:creationId xmlns:a16="http://schemas.microsoft.com/office/drawing/2014/main" id="{122417F5-37FA-48EA-978F-15DD867F79D9}"/>
              </a:ext>
            </a:extLst>
          </p:cNvPr>
          <p:cNvSpPr txBox="1"/>
          <p:nvPr/>
        </p:nvSpPr>
        <p:spPr>
          <a:xfrm>
            <a:off x="3074220" y="2981163"/>
            <a:ext cx="6031180" cy="677108"/>
          </a:xfrm>
          <a:prstGeom prst="rect">
            <a:avLst/>
          </a:prstGeom>
          <a:noFill/>
        </p:spPr>
        <p:txBody>
          <a:bodyPr wrap="square" rtlCol="0">
            <a:spAutoFit/>
          </a:bodyPr>
          <a:lstStyle/>
          <a:p>
            <a:pPr marL="914400" lvl="1" indent="-381000">
              <a:spcBef>
                <a:spcPts val="1000"/>
              </a:spcBef>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Uncomfortable Work Environment</a:t>
            </a:r>
          </a:p>
          <a:p>
            <a:endParaRPr lang="en-US" dirty="0">
              <a:latin typeface="Roboto Condensed Light" panose="020B0604020202020204" charset="0"/>
              <a:ea typeface="Roboto Condensed Light" panose="020B0604020202020204" charset="0"/>
            </a:endParaRPr>
          </a:p>
        </p:txBody>
      </p:sp>
      <p:sp>
        <p:nvSpPr>
          <p:cNvPr id="16" name="TextBox 15">
            <a:extLst>
              <a:ext uri="{FF2B5EF4-FFF2-40B4-BE49-F238E27FC236}">
                <a16:creationId xmlns:a16="http://schemas.microsoft.com/office/drawing/2014/main" id="{C29479F8-CAF3-4AE9-B058-9CC07A5CCA6A}"/>
              </a:ext>
            </a:extLst>
          </p:cNvPr>
          <p:cNvSpPr txBox="1"/>
          <p:nvPr/>
        </p:nvSpPr>
        <p:spPr>
          <a:xfrm>
            <a:off x="3130890" y="2111600"/>
            <a:ext cx="6031180" cy="830997"/>
          </a:xfrm>
          <a:prstGeom prst="rect">
            <a:avLst/>
          </a:prstGeom>
          <a:noFill/>
        </p:spPr>
        <p:txBody>
          <a:bodyPr wrap="square" rtlCol="0">
            <a:spAutoFit/>
          </a:bodyPr>
          <a:lstStyle/>
          <a:p>
            <a:pPr marL="457200" lvl="0" indent="-381000">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Archive documents are currently being stored in Dr. Robert A. Schwegler’s office</a:t>
            </a:r>
          </a:p>
        </p:txBody>
      </p:sp>
      <p:sp>
        <p:nvSpPr>
          <p:cNvPr id="17" name="TextBox 16">
            <a:extLst>
              <a:ext uri="{FF2B5EF4-FFF2-40B4-BE49-F238E27FC236}">
                <a16:creationId xmlns:a16="http://schemas.microsoft.com/office/drawing/2014/main" id="{B0C0BDCC-4DF9-45FE-93A4-D1E83C7DA93A}"/>
              </a:ext>
            </a:extLst>
          </p:cNvPr>
          <p:cNvSpPr txBox="1"/>
          <p:nvPr/>
        </p:nvSpPr>
        <p:spPr>
          <a:xfrm>
            <a:off x="3074220" y="3452487"/>
            <a:ext cx="3857617" cy="677108"/>
          </a:xfrm>
          <a:prstGeom prst="rect">
            <a:avLst/>
          </a:prstGeom>
          <a:noFill/>
        </p:spPr>
        <p:txBody>
          <a:bodyPr wrap="square" rtlCol="0">
            <a:spAutoFit/>
          </a:bodyPr>
          <a:lstStyle/>
          <a:p>
            <a:pPr marL="914400" lvl="1" indent="-381000">
              <a:spcBef>
                <a:spcPts val="1000"/>
              </a:spcBef>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Space Limitations</a:t>
            </a:r>
          </a:p>
          <a:p>
            <a:endParaRPr lang="en-US" dirty="0">
              <a:latin typeface="Roboto Condensed Light" panose="020B0604020202020204" charset="0"/>
              <a:ea typeface="Roboto Condensed Light" panose="020B0604020202020204" charset="0"/>
            </a:endParaRPr>
          </a:p>
        </p:txBody>
      </p:sp>
      <p:sp>
        <p:nvSpPr>
          <p:cNvPr id="18" name="TextBox 17">
            <a:extLst>
              <a:ext uri="{FF2B5EF4-FFF2-40B4-BE49-F238E27FC236}">
                <a16:creationId xmlns:a16="http://schemas.microsoft.com/office/drawing/2014/main" id="{B120DA25-6115-4D66-B47E-C101B44155D3}"/>
              </a:ext>
            </a:extLst>
          </p:cNvPr>
          <p:cNvSpPr txBox="1"/>
          <p:nvPr/>
        </p:nvSpPr>
        <p:spPr>
          <a:xfrm>
            <a:off x="3049525" y="3944929"/>
            <a:ext cx="5189267" cy="677108"/>
          </a:xfrm>
          <a:prstGeom prst="rect">
            <a:avLst/>
          </a:prstGeom>
          <a:noFill/>
        </p:spPr>
        <p:txBody>
          <a:bodyPr wrap="square" rtlCol="0">
            <a:spAutoFit/>
          </a:bodyPr>
          <a:lstStyle/>
          <a:p>
            <a:pPr marL="914400" lvl="1" indent="-381000">
              <a:spcBef>
                <a:spcPts val="1000"/>
              </a:spcBef>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Documents requests is timely</a:t>
            </a:r>
          </a:p>
          <a:p>
            <a:endParaRPr lang="en-US" dirty="0">
              <a:latin typeface="Roboto Condensed Light" panose="020B0604020202020204" charset="0"/>
              <a:ea typeface="Roboto Condensed Light" panose="020B0604020202020204" charset="0"/>
            </a:endParaRPr>
          </a:p>
        </p:txBody>
      </p:sp>
      <p:pic>
        <p:nvPicPr>
          <p:cNvPr id="19" name="Google Shape;204;p13">
            <a:extLst>
              <a:ext uri="{FF2B5EF4-FFF2-40B4-BE49-F238E27FC236}">
                <a16:creationId xmlns:a16="http://schemas.microsoft.com/office/drawing/2014/main" id="{6D65D29A-489B-4702-AF95-9965A6B85A8C}"/>
              </a:ext>
            </a:extLst>
          </p:cNvPr>
          <p:cNvPicPr preferRelativeResize="0"/>
          <p:nvPr/>
        </p:nvPicPr>
        <p:blipFill rotWithShape="1">
          <a:blip r:embed="rId3">
            <a:alphaModFix/>
          </a:blip>
          <a:srcRect/>
          <a:stretch/>
        </p:blipFill>
        <p:spPr>
          <a:xfrm>
            <a:off x="187238" y="1512184"/>
            <a:ext cx="2587860" cy="1284179"/>
          </a:xfrm>
          <a:prstGeom prst="rect">
            <a:avLst/>
          </a:prstGeom>
          <a:noFill/>
          <a:ln>
            <a:noFill/>
          </a:ln>
        </p:spPr>
      </p:pic>
      <p:pic>
        <p:nvPicPr>
          <p:cNvPr id="20" name="Google Shape;206;p13">
            <a:extLst>
              <a:ext uri="{FF2B5EF4-FFF2-40B4-BE49-F238E27FC236}">
                <a16:creationId xmlns:a16="http://schemas.microsoft.com/office/drawing/2014/main" id="{0FFD3EC0-8E27-4E10-A841-23E239252049}"/>
              </a:ext>
            </a:extLst>
          </p:cNvPr>
          <p:cNvPicPr preferRelativeResize="0"/>
          <p:nvPr/>
        </p:nvPicPr>
        <p:blipFill rotWithShape="1">
          <a:blip r:embed="rId4">
            <a:alphaModFix/>
          </a:blip>
          <a:srcRect/>
          <a:stretch/>
        </p:blipFill>
        <p:spPr>
          <a:xfrm>
            <a:off x="187239" y="3149772"/>
            <a:ext cx="2587860" cy="1037100"/>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en"/>
              <a:t>4</a:t>
            </a:r>
            <a:endParaRPr/>
          </a:p>
        </p:txBody>
      </p:sp>
      <p:pic>
        <p:nvPicPr>
          <p:cNvPr id="204" name="Google Shape;204;p13"/>
          <p:cNvPicPr preferRelativeResize="0"/>
          <p:nvPr/>
        </p:nvPicPr>
        <p:blipFill rotWithShape="1">
          <a:blip r:embed="rId3">
            <a:alphaModFix/>
          </a:blip>
          <a:srcRect/>
          <a:stretch/>
        </p:blipFill>
        <p:spPr>
          <a:xfrm>
            <a:off x="245744" y="913237"/>
            <a:ext cx="1945741" cy="1325231"/>
          </a:xfrm>
          <a:prstGeom prst="rect">
            <a:avLst/>
          </a:prstGeom>
          <a:noFill/>
          <a:ln>
            <a:noFill/>
          </a:ln>
        </p:spPr>
      </p:pic>
      <p:pic>
        <p:nvPicPr>
          <p:cNvPr id="205" name="Google Shape;205;p13"/>
          <p:cNvPicPr preferRelativeResize="0"/>
          <p:nvPr/>
        </p:nvPicPr>
        <p:blipFill rotWithShape="1">
          <a:blip r:embed="rId3">
            <a:alphaModFix/>
          </a:blip>
          <a:srcRect/>
          <a:stretch/>
        </p:blipFill>
        <p:spPr>
          <a:xfrm>
            <a:off x="4875316" y="499225"/>
            <a:ext cx="1945741" cy="1325231"/>
          </a:xfrm>
          <a:prstGeom prst="rect">
            <a:avLst/>
          </a:prstGeom>
          <a:noFill/>
          <a:ln>
            <a:noFill/>
          </a:ln>
        </p:spPr>
      </p:pic>
      <p:pic>
        <p:nvPicPr>
          <p:cNvPr id="206" name="Google Shape;206;p13"/>
          <p:cNvPicPr preferRelativeResize="0"/>
          <p:nvPr/>
        </p:nvPicPr>
        <p:blipFill rotWithShape="1">
          <a:blip r:embed="rId4">
            <a:alphaModFix/>
          </a:blip>
          <a:srcRect/>
          <a:stretch/>
        </p:blipFill>
        <p:spPr>
          <a:xfrm>
            <a:off x="1077387" y="3196399"/>
            <a:ext cx="2228193" cy="1216233"/>
          </a:xfrm>
          <a:prstGeom prst="rect">
            <a:avLst/>
          </a:prstGeom>
          <a:noFill/>
          <a:ln>
            <a:noFill/>
          </a:ln>
        </p:spPr>
      </p:pic>
      <p:pic>
        <p:nvPicPr>
          <p:cNvPr id="207" name="Google Shape;207;p13"/>
          <p:cNvPicPr preferRelativeResize="0"/>
          <p:nvPr/>
        </p:nvPicPr>
        <p:blipFill rotWithShape="1">
          <a:blip r:embed="rId3">
            <a:alphaModFix/>
          </a:blip>
          <a:srcRect/>
          <a:stretch/>
        </p:blipFill>
        <p:spPr>
          <a:xfrm>
            <a:off x="4875316" y="2479285"/>
            <a:ext cx="2228193" cy="1325231"/>
          </a:xfrm>
          <a:prstGeom prst="rect">
            <a:avLst/>
          </a:prstGeom>
          <a:noFill/>
          <a:ln>
            <a:noFill/>
          </a:ln>
        </p:spPr>
      </p:pic>
      <p:sp>
        <p:nvSpPr>
          <p:cNvPr id="208" name="Google Shape;208;p13"/>
          <p:cNvSpPr txBox="1">
            <a:spLocks noGrp="1"/>
          </p:cNvSpPr>
          <p:nvPr>
            <p:ph type="sldNum" idx="12"/>
          </p:nvPr>
        </p:nvSpPr>
        <p:spPr>
          <a:xfrm>
            <a:off x="0" y="183625"/>
            <a:ext cx="2000100" cy="3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r>
              <a:rPr lang="en"/>
              <a:t>Dr.Schwegler’s Office </a:t>
            </a:r>
            <a:endParaRPr/>
          </a:p>
        </p:txBody>
      </p:sp>
      <p:pic>
        <p:nvPicPr>
          <p:cNvPr id="209" name="Google Shape;209;p13"/>
          <p:cNvPicPr preferRelativeResize="0"/>
          <p:nvPr/>
        </p:nvPicPr>
        <p:blipFill>
          <a:blip r:embed="rId5">
            <a:alphaModFix/>
          </a:blip>
          <a:stretch>
            <a:fillRect/>
          </a:stretch>
        </p:blipFill>
        <p:spPr>
          <a:xfrm>
            <a:off x="228292" y="547797"/>
            <a:ext cx="3926385" cy="2702093"/>
          </a:xfrm>
          <a:prstGeom prst="rect">
            <a:avLst/>
          </a:prstGeom>
          <a:noFill/>
          <a:ln>
            <a:noFill/>
          </a:ln>
        </p:spPr>
      </p:pic>
      <p:sp>
        <p:nvSpPr>
          <p:cNvPr id="9" name="TextBox 8">
            <a:extLst>
              <a:ext uri="{FF2B5EF4-FFF2-40B4-BE49-F238E27FC236}">
                <a16:creationId xmlns:a16="http://schemas.microsoft.com/office/drawing/2014/main" id="{21B62270-38E6-4BE2-8933-C7ED8A91CDB7}"/>
              </a:ext>
            </a:extLst>
          </p:cNvPr>
          <p:cNvSpPr txBox="1"/>
          <p:nvPr/>
        </p:nvSpPr>
        <p:spPr>
          <a:xfrm>
            <a:off x="2643192" y="4056873"/>
            <a:ext cx="3857617" cy="461665"/>
          </a:xfrm>
          <a:prstGeom prst="rect">
            <a:avLst/>
          </a:prstGeom>
          <a:noFill/>
        </p:spPr>
        <p:txBody>
          <a:bodyPr wrap="square" rtlCol="0">
            <a:spAutoFit/>
          </a:bodyPr>
          <a:lstStyle/>
          <a:p>
            <a:pPr marL="914400" lvl="1" indent="-381000">
              <a:spcBef>
                <a:spcPts val="1000"/>
              </a:spcBef>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What is to be done?!?</a:t>
            </a:r>
            <a:endParaRPr lang="en-US" dirty="0">
              <a:latin typeface="Roboto Condensed Light" panose="020B0604020202020204" charset="0"/>
              <a:ea typeface="Roboto Condensed Light"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repeatCount="indefinite" fill="hold" nodeType="after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p:cTn id="7" dur="2000" fill="hold"/>
                                        <p:tgtEl>
                                          <p:spTgt spid="205"/>
                                        </p:tgtEl>
                                        <p:attrNameLst>
                                          <p:attrName>ppt_w</p:attrName>
                                        </p:attrNameLst>
                                      </p:cBhvr>
                                      <p:tavLst>
                                        <p:tav tm="0">
                                          <p:val>
                                            <p:fltVal val="0"/>
                                          </p:val>
                                        </p:tav>
                                        <p:tav tm="100000">
                                          <p:val>
                                            <p:strVal val="#ppt_w"/>
                                          </p:val>
                                        </p:tav>
                                      </p:tavLst>
                                    </p:anim>
                                    <p:anim calcmode="lin" valueType="num">
                                      <p:cBhvr>
                                        <p:cTn id="8" dur="2000" fill="hold"/>
                                        <p:tgtEl>
                                          <p:spTgt spid="205"/>
                                        </p:tgtEl>
                                        <p:attrNameLst>
                                          <p:attrName>ppt_h</p:attrName>
                                        </p:attrNameLst>
                                      </p:cBhvr>
                                      <p:tavLst>
                                        <p:tav tm="0">
                                          <p:val>
                                            <p:fltVal val="0"/>
                                          </p:val>
                                        </p:tav>
                                        <p:tav tm="100000">
                                          <p:val>
                                            <p:strVal val="#ppt_h"/>
                                          </p:val>
                                        </p:tav>
                                      </p:tavLst>
                                    </p:anim>
                                    <p:anim calcmode="lin" valueType="num">
                                      <p:cBhvr>
                                        <p:cTn id="9" dur="2000" fill="hold"/>
                                        <p:tgtEl>
                                          <p:spTgt spid="205"/>
                                        </p:tgtEl>
                                        <p:attrNameLst>
                                          <p:attrName>style.rotation</p:attrName>
                                        </p:attrNameLst>
                                      </p:cBhvr>
                                      <p:tavLst>
                                        <p:tav tm="0">
                                          <p:val>
                                            <p:fltVal val="90"/>
                                          </p:val>
                                        </p:tav>
                                        <p:tav tm="100000">
                                          <p:val>
                                            <p:fltVal val="0"/>
                                          </p:val>
                                        </p:tav>
                                      </p:tavLst>
                                    </p:anim>
                                    <p:animEffect transition="in" filter="fade">
                                      <p:cBhvr>
                                        <p:cTn id="10" dur="2000"/>
                                        <p:tgtEl>
                                          <p:spTgt spid="205"/>
                                        </p:tgtEl>
                                      </p:cBhvr>
                                    </p:animEffect>
                                  </p:childTnLst>
                                </p:cTn>
                              </p:par>
                            </p:childTnLst>
                          </p:cTn>
                        </p:par>
                        <p:par>
                          <p:cTn id="11" fill="hold">
                            <p:stCondLst>
                              <p:cond delay="2000"/>
                            </p:stCondLst>
                            <p:childTnLst>
                              <p:par>
                                <p:cTn id="12" presetID="31" presetClass="entr" presetSubtype="0" repeatCount="indefinite" fill="hold" nodeType="afterEffect">
                                  <p:stCondLst>
                                    <p:cond delay="0"/>
                                  </p:stCondLst>
                                  <p:childTnLst>
                                    <p:set>
                                      <p:cBhvr>
                                        <p:cTn id="13" dur="1" fill="hold">
                                          <p:stCondLst>
                                            <p:cond delay="0"/>
                                          </p:stCondLst>
                                        </p:cTn>
                                        <p:tgtEl>
                                          <p:spTgt spid="206"/>
                                        </p:tgtEl>
                                        <p:attrNameLst>
                                          <p:attrName>style.visibility</p:attrName>
                                        </p:attrNameLst>
                                      </p:cBhvr>
                                      <p:to>
                                        <p:strVal val="visible"/>
                                      </p:to>
                                    </p:set>
                                    <p:anim calcmode="lin" valueType="num">
                                      <p:cBhvr>
                                        <p:cTn id="14" dur="2000" fill="hold"/>
                                        <p:tgtEl>
                                          <p:spTgt spid="206"/>
                                        </p:tgtEl>
                                        <p:attrNameLst>
                                          <p:attrName>ppt_w</p:attrName>
                                        </p:attrNameLst>
                                      </p:cBhvr>
                                      <p:tavLst>
                                        <p:tav tm="0">
                                          <p:val>
                                            <p:fltVal val="0"/>
                                          </p:val>
                                        </p:tav>
                                        <p:tav tm="100000">
                                          <p:val>
                                            <p:strVal val="#ppt_w"/>
                                          </p:val>
                                        </p:tav>
                                      </p:tavLst>
                                    </p:anim>
                                    <p:anim calcmode="lin" valueType="num">
                                      <p:cBhvr>
                                        <p:cTn id="15" dur="2000" fill="hold"/>
                                        <p:tgtEl>
                                          <p:spTgt spid="206"/>
                                        </p:tgtEl>
                                        <p:attrNameLst>
                                          <p:attrName>ppt_h</p:attrName>
                                        </p:attrNameLst>
                                      </p:cBhvr>
                                      <p:tavLst>
                                        <p:tav tm="0">
                                          <p:val>
                                            <p:fltVal val="0"/>
                                          </p:val>
                                        </p:tav>
                                        <p:tav tm="100000">
                                          <p:val>
                                            <p:strVal val="#ppt_h"/>
                                          </p:val>
                                        </p:tav>
                                      </p:tavLst>
                                    </p:anim>
                                    <p:anim calcmode="lin" valueType="num">
                                      <p:cBhvr>
                                        <p:cTn id="16" dur="2000" fill="hold"/>
                                        <p:tgtEl>
                                          <p:spTgt spid="206"/>
                                        </p:tgtEl>
                                        <p:attrNameLst>
                                          <p:attrName>style.rotation</p:attrName>
                                        </p:attrNameLst>
                                      </p:cBhvr>
                                      <p:tavLst>
                                        <p:tav tm="0">
                                          <p:val>
                                            <p:fltVal val="90"/>
                                          </p:val>
                                        </p:tav>
                                        <p:tav tm="100000">
                                          <p:val>
                                            <p:fltVal val="0"/>
                                          </p:val>
                                        </p:tav>
                                      </p:tavLst>
                                    </p:anim>
                                    <p:animEffect transition="in" filter="fade">
                                      <p:cBhvr>
                                        <p:cTn id="17" dur="2000"/>
                                        <p:tgtEl>
                                          <p:spTgt spid="206"/>
                                        </p:tgtEl>
                                      </p:cBhvr>
                                    </p:animEffect>
                                  </p:childTnLst>
                                </p:cTn>
                              </p:par>
                            </p:childTnLst>
                          </p:cTn>
                        </p:par>
                        <p:par>
                          <p:cTn id="18" fill="hold">
                            <p:stCondLst>
                              <p:cond delay="4000"/>
                            </p:stCondLst>
                            <p:childTnLst>
                              <p:par>
                                <p:cTn id="19" presetID="31" presetClass="entr" presetSubtype="0" repeatCount="indefinite" fill="hold" nodeType="afterEffect">
                                  <p:stCondLst>
                                    <p:cond delay="0"/>
                                  </p:stCondLst>
                                  <p:childTnLst>
                                    <p:set>
                                      <p:cBhvr>
                                        <p:cTn id="20" dur="1" fill="hold">
                                          <p:stCondLst>
                                            <p:cond delay="0"/>
                                          </p:stCondLst>
                                        </p:cTn>
                                        <p:tgtEl>
                                          <p:spTgt spid="207"/>
                                        </p:tgtEl>
                                        <p:attrNameLst>
                                          <p:attrName>style.visibility</p:attrName>
                                        </p:attrNameLst>
                                      </p:cBhvr>
                                      <p:to>
                                        <p:strVal val="visible"/>
                                      </p:to>
                                    </p:set>
                                    <p:anim calcmode="lin" valueType="num">
                                      <p:cBhvr>
                                        <p:cTn id="21" dur="2000" fill="hold"/>
                                        <p:tgtEl>
                                          <p:spTgt spid="207"/>
                                        </p:tgtEl>
                                        <p:attrNameLst>
                                          <p:attrName>ppt_w</p:attrName>
                                        </p:attrNameLst>
                                      </p:cBhvr>
                                      <p:tavLst>
                                        <p:tav tm="0">
                                          <p:val>
                                            <p:fltVal val="0"/>
                                          </p:val>
                                        </p:tav>
                                        <p:tav tm="100000">
                                          <p:val>
                                            <p:strVal val="#ppt_w"/>
                                          </p:val>
                                        </p:tav>
                                      </p:tavLst>
                                    </p:anim>
                                    <p:anim calcmode="lin" valueType="num">
                                      <p:cBhvr>
                                        <p:cTn id="22" dur="2000" fill="hold"/>
                                        <p:tgtEl>
                                          <p:spTgt spid="207"/>
                                        </p:tgtEl>
                                        <p:attrNameLst>
                                          <p:attrName>ppt_h</p:attrName>
                                        </p:attrNameLst>
                                      </p:cBhvr>
                                      <p:tavLst>
                                        <p:tav tm="0">
                                          <p:val>
                                            <p:fltVal val="0"/>
                                          </p:val>
                                        </p:tav>
                                        <p:tav tm="100000">
                                          <p:val>
                                            <p:strVal val="#ppt_h"/>
                                          </p:val>
                                        </p:tav>
                                      </p:tavLst>
                                    </p:anim>
                                    <p:anim calcmode="lin" valueType="num">
                                      <p:cBhvr>
                                        <p:cTn id="23" dur="2000" fill="hold"/>
                                        <p:tgtEl>
                                          <p:spTgt spid="207"/>
                                        </p:tgtEl>
                                        <p:attrNameLst>
                                          <p:attrName>style.rotation</p:attrName>
                                        </p:attrNameLst>
                                      </p:cBhvr>
                                      <p:tavLst>
                                        <p:tav tm="0">
                                          <p:val>
                                            <p:fltVal val="90"/>
                                          </p:val>
                                        </p:tav>
                                        <p:tav tm="100000">
                                          <p:val>
                                            <p:fltVal val="0"/>
                                          </p:val>
                                        </p:tav>
                                      </p:tavLst>
                                    </p:anim>
                                    <p:animEffect transition="in" filter="fade">
                                      <p:cBhvr>
                                        <p:cTn id="24" dur="2000"/>
                                        <p:tgtEl>
                                          <p:spTgt spid="207"/>
                                        </p:tgtEl>
                                      </p:cBhvr>
                                    </p:animEffect>
                                  </p:childTnLst>
                                </p:cTn>
                              </p:par>
                            </p:childTnLst>
                          </p:cTn>
                        </p:par>
                        <p:par>
                          <p:cTn id="25" fill="hold">
                            <p:stCondLst>
                              <p:cond delay="6000"/>
                            </p:stCondLst>
                            <p:childTnLst>
                              <p:par>
                                <p:cTn id="26" presetID="1" presetClass="entr" presetSubtype="0" fill="hold" nodeType="afterEffect">
                                  <p:stCondLst>
                                    <p:cond delay="0"/>
                                  </p:stCondLst>
                                  <p:childTnLst>
                                    <p:set>
                                      <p:cBhvr>
                                        <p:cTn id="27" dur="1" fill="hold">
                                          <p:stCondLst>
                                            <p:cond delay="0"/>
                                          </p:stCondLst>
                                        </p:cTn>
                                        <p:tgtEl>
                                          <p:spTgt spid="209"/>
                                        </p:tgtEl>
                                        <p:attrNameLst>
                                          <p:attrName>style.visibility</p:attrName>
                                        </p:attrNameLst>
                                      </p:cBhvr>
                                      <p:to>
                                        <p:strVal val="visible"/>
                                      </p:to>
                                    </p:set>
                                  </p:childTnLst>
                                </p:cTn>
                              </p:par>
                            </p:childTnLst>
                          </p:cTn>
                        </p:par>
                        <p:par>
                          <p:cTn id="28" fill="hold">
                            <p:stCondLst>
                              <p:cond delay="6000"/>
                            </p:stCondLst>
                            <p:childTnLst>
                              <p:par>
                                <p:cTn id="29" presetID="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Solution </a:t>
            </a:r>
            <a:endParaRPr/>
          </a:p>
        </p:txBody>
      </p:sp>
      <p:sp>
        <p:nvSpPr>
          <p:cNvPr id="215" name="Google Shape;215;p14"/>
          <p:cNvSpPr txBox="1">
            <a:spLocks noGrp="1"/>
          </p:cNvSpPr>
          <p:nvPr>
            <p:ph type="body" idx="1"/>
          </p:nvPr>
        </p:nvSpPr>
        <p:spPr>
          <a:xfrm>
            <a:off x="530004" y="3569463"/>
            <a:ext cx="6144544" cy="1067037"/>
          </a:xfrm>
          <a:prstGeom prst="rect">
            <a:avLst/>
          </a:prstGeom>
          <a:noFill/>
          <a:ln>
            <a:noFill/>
          </a:ln>
        </p:spPr>
        <p:txBody>
          <a:bodyPr spcFirstLastPara="1" wrap="square" lIns="91425" tIns="91425" rIns="91425" bIns="91425" anchor="ctr" anchorCtr="0">
            <a:noAutofit/>
          </a:bodyPr>
          <a:lstStyle/>
          <a:p>
            <a:pPr marL="914400" lvl="1" indent="-381000" algn="l" rtl="0">
              <a:lnSpc>
                <a:spcPct val="100000"/>
              </a:lnSpc>
              <a:spcBef>
                <a:spcPts val="1000"/>
              </a:spcBef>
              <a:spcAft>
                <a:spcPts val="0"/>
              </a:spcAft>
              <a:buSzPts val="2400"/>
              <a:buChar char="▻"/>
            </a:pPr>
            <a:r>
              <a:rPr lang="en" dirty="0"/>
              <a:t>Natural language processing may improve search and retrieval services</a:t>
            </a:r>
            <a:endParaRPr dirty="0"/>
          </a:p>
        </p:txBody>
      </p:sp>
      <p:sp>
        <p:nvSpPr>
          <p:cNvPr id="216" name="Google Shape;216;p1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4</a:t>
            </a:fld>
            <a:endParaRPr/>
          </a:p>
        </p:txBody>
      </p:sp>
      <p:grpSp>
        <p:nvGrpSpPr>
          <p:cNvPr id="217" name="Google Shape;217;p14"/>
          <p:cNvGrpSpPr/>
          <p:nvPr/>
        </p:nvGrpSpPr>
        <p:grpSpPr>
          <a:xfrm>
            <a:off x="282215" y="590917"/>
            <a:ext cx="369505" cy="369505"/>
            <a:chOff x="2594050" y="1631825"/>
            <a:chExt cx="439625" cy="439625"/>
          </a:xfrm>
        </p:grpSpPr>
        <p:sp>
          <p:nvSpPr>
            <p:cNvPr id="218" name="Google Shape;218;p1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4"/>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 name="Picture 6" descr="A close up of a computer&#10;&#10;Description automatically generated">
            <a:extLst>
              <a:ext uri="{FF2B5EF4-FFF2-40B4-BE49-F238E27FC236}">
                <a16:creationId xmlns:a16="http://schemas.microsoft.com/office/drawing/2014/main" id="{2D94BD96-8DEB-4B91-812D-CB6B87A0C7D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921015" y="1200678"/>
            <a:ext cx="2826634" cy="2586370"/>
          </a:xfrm>
          <a:prstGeom prst="rect">
            <a:avLst/>
          </a:prstGeom>
        </p:spPr>
      </p:pic>
      <p:sp>
        <p:nvSpPr>
          <p:cNvPr id="8" name="TextBox 7">
            <a:extLst>
              <a:ext uri="{FF2B5EF4-FFF2-40B4-BE49-F238E27FC236}">
                <a16:creationId xmlns:a16="http://schemas.microsoft.com/office/drawing/2014/main" id="{259F51EF-5361-4BFC-8C0C-C3A9B162BA0D}"/>
              </a:ext>
            </a:extLst>
          </p:cNvPr>
          <p:cNvSpPr txBox="1"/>
          <p:nvPr/>
        </p:nvSpPr>
        <p:spPr>
          <a:xfrm>
            <a:off x="6258074" y="4039150"/>
            <a:ext cx="2294189" cy="369332"/>
          </a:xfrm>
          <a:prstGeom prst="rect">
            <a:avLst/>
          </a:prstGeom>
          <a:noFill/>
        </p:spPr>
        <p:txBody>
          <a:bodyPr wrap="square" rtlCol="0">
            <a:spAutoFit/>
          </a:bodyPr>
          <a:lstStyle/>
          <a:p>
            <a:r>
              <a:rPr lang="en-US" sz="900" dirty="0">
                <a:hlinkClick r:id="rId4" tooltip="https://lengualia.wordpress.com/tag/ortografia/"/>
              </a:rPr>
              <a:t>This Photo</a:t>
            </a:r>
            <a:r>
              <a:rPr lang="en-US" sz="900" dirty="0"/>
              <a:t> by Unknown Author is licensed under </a:t>
            </a:r>
            <a:r>
              <a:rPr lang="en-US" sz="900" dirty="0">
                <a:hlinkClick r:id="rId5" tooltip="https://creativecommons.org/licenses/by-nc/3.0/"/>
              </a:rPr>
              <a:t>CC BY-NC</a:t>
            </a:r>
            <a:endParaRPr lang="en-US" sz="900" dirty="0"/>
          </a:p>
        </p:txBody>
      </p:sp>
      <p:sp>
        <p:nvSpPr>
          <p:cNvPr id="3" name="TextBox 2">
            <a:extLst>
              <a:ext uri="{FF2B5EF4-FFF2-40B4-BE49-F238E27FC236}">
                <a16:creationId xmlns:a16="http://schemas.microsoft.com/office/drawing/2014/main" id="{8243E928-EDE4-46E2-B3B3-922C256B9A09}"/>
              </a:ext>
            </a:extLst>
          </p:cNvPr>
          <p:cNvSpPr txBox="1"/>
          <p:nvPr/>
        </p:nvSpPr>
        <p:spPr>
          <a:xfrm>
            <a:off x="282215" y="1456236"/>
            <a:ext cx="5638800" cy="461665"/>
          </a:xfrm>
          <a:prstGeom prst="rect">
            <a:avLst/>
          </a:prstGeom>
          <a:noFill/>
        </p:spPr>
        <p:txBody>
          <a:bodyPr wrap="square" rtlCol="0">
            <a:spAutoFit/>
          </a:bodyPr>
          <a:lstStyle/>
          <a:p>
            <a:pPr marL="457200" lvl="0" indent="-381000">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Create an online, searchable Finding Aid</a:t>
            </a:r>
          </a:p>
        </p:txBody>
      </p:sp>
      <p:sp>
        <p:nvSpPr>
          <p:cNvPr id="4" name="TextBox 3">
            <a:extLst>
              <a:ext uri="{FF2B5EF4-FFF2-40B4-BE49-F238E27FC236}">
                <a16:creationId xmlns:a16="http://schemas.microsoft.com/office/drawing/2014/main" id="{4CB6FFF6-8A22-47D6-8F0B-60DDE335FCBE}"/>
              </a:ext>
            </a:extLst>
          </p:cNvPr>
          <p:cNvSpPr txBox="1"/>
          <p:nvPr/>
        </p:nvSpPr>
        <p:spPr>
          <a:xfrm>
            <a:off x="530004" y="1938112"/>
            <a:ext cx="5492400" cy="461665"/>
          </a:xfrm>
          <a:prstGeom prst="rect">
            <a:avLst/>
          </a:prstGeom>
          <a:noFill/>
        </p:spPr>
        <p:txBody>
          <a:bodyPr wrap="square" rtlCol="0">
            <a:spAutoFit/>
          </a:bodyPr>
          <a:lstStyle/>
          <a:p>
            <a:pPr marL="914400" lvl="1" indent="-381000">
              <a:spcBef>
                <a:spcPts val="1000"/>
              </a:spcBef>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Alleviate the Space Situation</a:t>
            </a:r>
          </a:p>
        </p:txBody>
      </p:sp>
      <p:sp>
        <p:nvSpPr>
          <p:cNvPr id="5" name="TextBox 4">
            <a:extLst>
              <a:ext uri="{FF2B5EF4-FFF2-40B4-BE49-F238E27FC236}">
                <a16:creationId xmlns:a16="http://schemas.microsoft.com/office/drawing/2014/main" id="{DFA359A7-FF4B-4D19-8DEB-121B23479BAC}"/>
              </a:ext>
            </a:extLst>
          </p:cNvPr>
          <p:cNvSpPr txBox="1"/>
          <p:nvPr/>
        </p:nvSpPr>
        <p:spPr>
          <a:xfrm>
            <a:off x="530004" y="2493863"/>
            <a:ext cx="5187251" cy="677108"/>
          </a:xfrm>
          <a:prstGeom prst="rect">
            <a:avLst/>
          </a:prstGeom>
          <a:noFill/>
        </p:spPr>
        <p:txBody>
          <a:bodyPr wrap="square" rtlCol="0">
            <a:spAutoFit/>
          </a:bodyPr>
          <a:lstStyle/>
          <a:p>
            <a:pPr marL="914400" lvl="1" indent="-381000">
              <a:spcBef>
                <a:spcPts val="1000"/>
              </a:spcBef>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More efficient research service</a:t>
            </a:r>
          </a:p>
          <a:p>
            <a:endParaRPr lang="en-US" dirty="0"/>
          </a:p>
        </p:txBody>
      </p:sp>
      <p:sp>
        <p:nvSpPr>
          <p:cNvPr id="6" name="TextBox 5">
            <a:extLst>
              <a:ext uri="{FF2B5EF4-FFF2-40B4-BE49-F238E27FC236}">
                <a16:creationId xmlns:a16="http://schemas.microsoft.com/office/drawing/2014/main" id="{A8B48902-CF68-4087-9664-92E81437D849}"/>
              </a:ext>
            </a:extLst>
          </p:cNvPr>
          <p:cNvSpPr txBox="1"/>
          <p:nvPr/>
        </p:nvSpPr>
        <p:spPr>
          <a:xfrm>
            <a:off x="530004" y="3089606"/>
            <a:ext cx="5319838" cy="677108"/>
          </a:xfrm>
          <a:prstGeom prst="rect">
            <a:avLst/>
          </a:prstGeom>
          <a:noFill/>
        </p:spPr>
        <p:txBody>
          <a:bodyPr wrap="square" rtlCol="0">
            <a:spAutoFit/>
          </a:bodyPr>
          <a:lstStyle/>
          <a:p>
            <a:pPr marL="914400" lvl="1" indent="-381000">
              <a:spcBef>
                <a:spcPts val="1000"/>
              </a:spcBef>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Faster response of Documentation</a:t>
            </a:r>
          </a:p>
          <a:p>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
                                            <p:txEl>
                                              <p:pRg st="0" end="0"/>
                                            </p:txEl>
                                          </p:spTgt>
                                        </p:tgtEl>
                                        <p:attrNameLst>
                                          <p:attrName>style.visibility</p:attrName>
                                        </p:attrNameLst>
                                      </p:cBhvr>
                                      <p:to>
                                        <p:strVal val="visible"/>
                                      </p:to>
                                    </p:set>
                                    <p:anim calcmode="lin" valueType="num">
                                      <p:cBhvr additive="base">
                                        <p:cTn id="25" dur="500" fill="hold"/>
                                        <p:tgtEl>
                                          <p:spTgt spid="21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build="p"/>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Information Details</a:t>
            </a:r>
            <a:endParaRPr/>
          </a:p>
        </p:txBody>
      </p:sp>
      <p:sp>
        <p:nvSpPr>
          <p:cNvPr id="228" name="Google Shape;228;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5</a:t>
            </a:fld>
            <a:endParaRPr/>
          </a:p>
        </p:txBody>
      </p:sp>
      <p:sp>
        <p:nvSpPr>
          <p:cNvPr id="3" name="TextBox 2">
            <a:extLst>
              <a:ext uri="{FF2B5EF4-FFF2-40B4-BE49-F238E27FC236}">
                <a16:creationId xmlns:a16="http://schemas.microsoft.com/office/drawing/2014/main" id="{0D479D98-989B-4BA5-8A5D-78517DBB26AE}"/>
              </a:ext>
            </a:extLst>
          </p:cNvPr>
          <p:cNvSpPr txBox="1"/>
          <p:nvPr/>
        </p:nvSpPr>
        <p:spPr>
          <a:xfrm>
            <a:off x="3572935" y="1608666"/>
            <a:ext cx="3073400" cy="732508"/>
          </a:xfrm>
          <a:prstGeom prst="rect">
            <a:avLst/>
          </a:prstGeom>
          <a:noFill/>
        </p:spPr>
        <p:txBody>
          <a:bodyPr wrap="square" rtlCol="0">
            <a:spAutoFit/>
          </a:bodyPr>
          <a:lstStyle/>
          <a:p>
            <a:pPr marL="457200" lvl="0" indent="-381000">
              <a:lnSpc>
                <a:spcPct val="115000"/>
              </a:lnSpc>
              <a:spcBef>
                <a:spcPts val="600"/>
              </a:spcBef>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Data Requirements</a:t>
            </a:r>
          </a:p>
          <a:p>
            <a:endParaRPr lang="en-US" dirty="0"/>
          </a:p>
        </p:txBody>
      </p:sp>
      <p:sp>
        <p:nvSpPr>
          <p:cNvPr id="4" name="TextBox 3">
            <a:extLst>
              <a:ext uri="{FF2B5EF4-FFF2-40B4-BE49-F238E27FC236}">
                <a16:creationId xmlns:a16="http://schemas.microsoft.com/office/drawing/2014/main" id="{01C77285-1B30-4432-BF45-AD0392B26102}"/>
              </a:ext>
            </a:extLst>
          </p:cNvPr>
          <p:cNvSpPr txBox="1"/>
          <p:nvPr/>
        </p:nvSpPr>
        <p:spPr>
          <a:xfrm>
            <a:off x="3479800" y="2091407"/>
            <a:ext cx="4487334" cy="732508"/>
          </a:xfrm>
          <a:prstGeom prst="rect">
            <a:avLst/>
          </a:prstGeom>
          <a:noFill/>
        </p:spPr>
        <p:txBody>
          <a:bodyPr wrap="square" rtlCol="0">
            <a:spAutoFit/>
          </a:bodyPr>
          <a:lstStyle/>
          <a:p>
            <a:pPr marL="914400" lvl="1" indent="-381000">
              <a:lnSpc>
                <a:spcPct val="115000"/>
              </a:lnSpc>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Catalog of papers in box</a:t>
            </a:r>
          </a:p>
          <a:p>
            <a:endParaRPr lang="en-US" dirty="0"/>
          </a:p>
        </p:txBody>
      </p:sp>
      <p:sp>
        <p:nvSpPr>
          <p:cNvPr id="5" name="TextBox 4">
            <a:extLst>
              <a:ext uri="{FF2B5EF4-FFF2-40B4-BE49-F238E27FC236}">
                <a16:creationId xmlns:a16="http://schemas.microsoft.com/office/drawing/2014/main" id="{15381416-9778-41FD-8BA1-048A2AA88499}"/>
              </a:ext>
            </a:extLst>
          </p:cNvPr>
          <p:cNvSpPr txBox="1"/>
          <p:nvPr/>
        </p:nvSpPr>
        <p:spPr>
          <a:xfrm>
            <a:off x="3479800" y="2574148"/>
            <a:ext cx="4572000" cy="487826"/>
          </a:xfrm>
          <a:prstGeom prst="rect">
            <a:avLst/>
          </a:prstGeom>
          <a:noFill/>
        </p:spPr>
        <p:txBody>
          <a:bodyPr wrap="square" rtlCol="0">
            <a:spAutoFit/>
          </a:bodyPr>
          <a:lstStyle/>
          <a:p>
            <a:pPr marL="914400" lvl="1" indent="-381000">
              <a:lnSpc>
                <a:spcPct val="115000"/>
              </a:lnSpc>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Each box contains folders</a:t>
            </a:r>
          </a:p>
        </p:txBody>
      </p:sp>
      <p:sp>
        <p:nvSpPr>
          <p:cNvPr id="6" name="TextBox 5">
            <a:extLst>
              <a:ext uri="{FF2B5EF4-FFF2-40B4-BE49-F238E27FC236}">
                <a16:creationId xmlns:a16="http://schemas.microsoft.com/office/drawing/2014/main" id="{DCDBA19D-43AD-4105-88F2-AA510B41E722}"/>
              </a:ext>
            </a:extLst>
          </p:cNvPr>
          <p:cNvSpPr txBox="1"/>
          <p:nvPr/>
        </p:nvSpPr>
        <p:spPr>
          <a:xfrm>
            <a:off x="3479800" y="2984811"/>
            <a:ext cx="5291667" cy="732508"/>
          </a:xfrm>
          <a:prstGeom prst="rect">
            <a:avLst/>
          </a:prstGeom>
          <a:noFill/>
        </p:spPr>
        <p:txBody>
          <a:bodyPr wrap="square" rtlCol="0">
            <a:spAutoFit/>
          </a:bodyPr>
          <a:lstStyle/>
          <a:p>
            <a:pPr marL="914400" lvl="1" indent="-381000">
              <a:lnSpc>
                <a:spcPct val="115000"/>
              </a:lnSpc>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Boxes indexed by folder name</a:t>
            </a:r>
          </a:p>
          <a:p>
            <a:endParaRPr lang="en-US" dirty="0"/>
          </a:p>
        </p:txBody>
      </p:sp>
      <p:sp>
        <p:nvSpPr>
          <p:cNvPr id="7" name="TextBox 6">
            <a:extLst>
              <a:ext uri="{FF2B5EF4-FFF2-40B4-BE49-F238E27FC236}">
                <a16:creationId xmlns:a16="http://schemas.microsoft.com/office/drawing/2014/main" id="{1A06DFFA-5E8C-4589-8F2A-2D0C03C8AD9E}"/>
              </a:ext>
            </a:extLst>
          </p:cNvPr>
          <p:cNvSpPr txBox="1"/>
          <p:nvPr/>
        </p:nvSpPr>
        <p:spPr>
          <a:xfrm>
            <a:off x="3426616" y="3479260"/>
            <a:ext cx="5398034" cy="1157240"/>
          </a:xfrm>
          <a:prstGeom prst="rect">
            <a:avLst/>
          </a:prstGeom>
          <a:noFill/>
        </p:spPr>
        <p:txBody>
          <a:bodyPr wrap="square" rtlCol="0">
            <a:spAutoFit/>
          </a:bodyPr>
          <a:lstStyle/>
          <a:p>
            <a:pPr marL="914400" lvl="1" indent="-381000">
              <a:lnSpc>
                <a:spcPct val="115000"/>
              </a:lnSpc>
              <a:buClr>
                <a:srgbClr val="C7D3E6"/>
              </a:buClr>
              <a:buSzPts val="2400"/>
              <a:buFont typeface="Roboto Condensed Light"/>
              <a:buChar char="▻"/>
            </a:pPr>
            <a:r>
              <a:rPr lang="en-US" sz="2400" dirty="0">
                <a:solidFill>
                  <a:srgbClr val="263248"/>
                </a:solidFill>
                <a:latin typeface="Roboto Condensed Light"/>
                <a:ea typeface="Roboto Condensed Light"/>
                <a:sym typeface="Roboto Condensed Light"/>
              </a:rPr>
              <a:t>Preserves context - donor - original donor and label</a:t>
            </a:r>
          </a:p>
          <a:p>
            <a:endParaRPr lang="en-US" dirty="0"/>
          </a:p>
        </p:txBody>
      </p:sp>
      <p:pic>
        <p:nvPicPr>
          <p:cNvPr id="12" name="Picture 11" descr="A picture containing sky&#10;&#10;Description automatically generated">
            <a:extLst>
              <a:ext uri="{FF2B5EF4-FFF2-40B4-BE49-F238E27FC236}">
                <a16:creationId xmlns:a16="http://schemas.microsoft.com/office/drawing/2014/main" id="{D15A2A1D-AA7D-419F-B575-36574DC6DFAF}"/>
              </a:ext>
            </a:extLst>
          </p:cNvPr>
          <p:cNvPicPr>
            <a:picLocks noChangeAspect="1"/>
          </p:cNvPicPr>
          <p:nvPr/>
        </p:nvPicPr>
        <p:blipFill>
          <a:blip r:embed="rId3"/>
          <a:stretch>
            <a:fillRect/>
          </a:stretch>
        </p:blipFill>
        <p:spPr>
          <a:xfrm>
            <a:off x="595708" y="1995174"/>
            <a:ext cx="2857500" cy="21336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E034852E-83F6-4EBC-8EA3-BDB2F16DB048}"/>
              </a:ext>
            </a:extLst>
          </p:cNvPr>
          <p:cNvSpPr>
            <a:spLocks noGrp="1"/>
          </p:cNvSpPr>
          <p:nvPr>
            <p:ph type="subTitle" idx="1"/>
          </p:nvPr>
        </p:nvSpPr>
        <p:spPr/>
        <p:txBody>
          <a:bodyPr/>
          <a:lstStyle/>
          <a:p>
            <a:r>
              <a:rPr lang="en-US" dirty="0"/>
              <a:t>The Software Lifecycle</a:t>
            </a:r>
          </a:p>
        </p:txBody>
      </p:sp>
      <p:pic>
        <p:nvPicPr>
          <p:cNvPr id="4" name="Picture 3" descr="A close up of a piece of paper&#10;&#10;Description automatically generated">
            <a:extLst>
              <a:ext uri="{FF2B5EF4-FFF2-40B4-BE49-F238E27FC236}">
                <a16:creationId xmlns:a16="http://schemas.microsoft.com/office/drawing/2014/main" id="{8E22B52E-D6A7-4ABE-BF6D-8F64B146B809}"/>
              </a:ext>
            </a:extLst>
          </p:cNvPr>
          <p:cNvPicPr>
            <a:picLocks noChangeAspect="1"/>
          </p:cNvPicPr>
          <p:nvPr/>
        </p:nvPicPr>
        <p:blipFill>
          <a:blip r:embed="rId2"/>
          <a:stretch>
            <a:fillRect/>
          </a:stretch>
        </p:blipFill>
        <p:spPr>
          <a:xfrm>
            <a:off x="436582" y="298878"/>
            <a:ext cx="4050151" cy="3481487"/>
          </a:xfrm>
          <a:prstGeom prst="rect">
            <a:avLst/>
          </a:prstGeom>
        </p:spPr>
      </p:pic>
    </p:spTree>
    <p:extLst>
      <p:ext uri="{BB962C8B-B14F-4D97-AF65-F5344CB8AC3E}">
        <p14:creationId xmlns:p14="http://schemas.microsoft.com/office/powerpoint/2010/main" val="202848405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187C-77FB-4BFF-AF57-946DDC8CDA63}"/>
              </a:ext>
            </a:extLst>
          </p:cNvPr>
          <p:cNvSpPr>
            <a:spLocks noGrp="1"/>
          </p:cNvSpPr>
          <p:nvPr>
            <p:ph type="title"/>
          </p:nvPr>
        </p:nvSpPr>
        <p:spPr/>
        <p:txBody>
          <a:bodyPr/>
          <a:lstStyle/>
          <a:p>
            <a:r>
              <a:rPr lang="en-US" dirty="0"/>
              <a:t>System Design </a:t>
            </a:r>
          </a:p>
        </p:txBody>
      </p:sp>
      <p:sp>
        <p:nvSpPr>
          <p:cNvPr id="6" name="Slide Number Placeholder 5">
            <a:extLst>
              <a:ext uri="{FF2B5EF4-FFF2-40B4-BE49-F238E27FC236}">
                <a16:creationId xmlns:a16="http://schemas.microsoft.com/office/drawing/2014/main" id="{24731051-3738-460B-A86B-74AA06D71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8" name="Picture 7" descr="A close up of a map&#10;&#10;Description automatically generated">
            <a:extLst>
              <a:ext uri="{FF2B5EF4-FFF2-40B4-BE49-F238E27FC236}">
                <a16:creationId xmlns:a16="http://schemas.microsoft.com/office/drawing/2014/main" id="{DBFFBA03-7B65-4295-BC28-EEC5C27F6866}"/>
              </a:ext>
            </a:extLst>
          </p:cNvPr>
          <p:cNvPicPr>
            <a:picLocks noChangeAspect="1"/>
          </p:cNvPicPr>
          <p:nvPr/>
        </p:nvPicPr>
        <p:blipFill>
          <a:blip r:embed="rId2"/>
          <a:stretch>
            <a:fillRect/>
          </a:stretch>
        </p:blipFill>
        <p:spPr>
          <a:xfrm>
            <a:off x="957262" y="1554134"/>
            <a:ext cx="4122738" cy="3338699"/>
          </a:xfrm>
          <a:prstGeom prst="rect">
            <a:avLst/>
          </a:prstGeom>
        </p:spPr>
      </p:pic>
      <p:sp>
        <p:nvSpPr>
          <p:cNvPr id="9" name="TextBox 8">
            <a:extLst>
              <a:ext uri="{FF2B5EF4-FFF2-40B4-BE49-F238E27FC236}">
                <a16:creationId xmlns:a16="http://schemas.microsoft.com/office/drawing/2014/main" id="{DAB577C4-7AD9-4200-A698-D8E5D1F1449E}"/>
              </a:ext>
            </a:extLst>
          </p:cNvPr>
          <p:cNvSpPr txBox="1"/>
          <p:nvPr/>
        </p:nvSpPr>
        <p:spPr>
          <a:xfrm>
            <a:off x="5655733" y="3223483"/>
            <a:ext cx="3141134" cy="307777"/>
          </a:xfrm>
          <a:prstGeom prst="rect">
            <a:avLst/>
          </a:prstGeom>
          <a:noFill/>
        </p:spPr>
        <p:txBody>
          <a:bodyPr wrap="square" rtlCol="0">
            <a:spAutoFit/>
          </a:bodyPr>
          <a:lstStyle/>
          <a:p>
            <a:r>
              <a:rPr lang="en-US" dirty="0"/>
              <a:t>Drove our development decisions</a:t>
            </a:r>
          </a:p>
        </p:txBody>
      </p:sp>
    </p:spTree>
    <p:extLst>
      <p:ext uri="{BB962C8B-B14F-4D97-AF65-F5344CB8AC3E}">
        <p14:creationId xmlns:p14="http://schemas.microsoft.com/office/powerpoint/2010/main" val="327961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5" name="Google Shape;235;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8</a:t>
            </a:fld>
            <a:endParaRPr/>
          </a:p>
        </p:txBody>
      </p:sp>
      <p:sp>
        <p:nvSpPr>
          <p:cNvPr id="233" name="Google Shape;233;p16"/>
          <p:cNvSpPr txBox="1">
            <a:spLocks noGrp="1"/>
          </p:cNvSpPr>
          <p:nvPr>
            <p:ph type="title" idx="4294967295"/>
          </p:nvPr>
        </p:nvSpPr>
        <p:spPr>
          <a:xfrm>
            <a:off x="3736310" y="4410919"/>
            <a:ext cx="5492750" cy="7667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 </a:t>
            </a:r>
            <a:r>
              <a:rPr lang="en-US" dirty="0">
                <a:solidFill>
                  <a:schemeClr val="tx1"/>
                </a:solidFill>
              </a:rPr>
              <a:t>A little about </a:t>
            </a:r>
            <a:r>
              <a:rPr lang="en" dirty="0">
                <a:solidFill>
                  <a:schemeClr val="tx1"/>
                </a:solidFill>
              </a:rPr>
              <a:t>MongoDB</a:t>
            </a:r>
            <a:endParaRPr dirty="0">
              <a:solidFill>
                <a:schemeClr val="tx1"/>
              </a:solidFill>
            </a:endParaRPr>
          </a:p>
        </p:txBody>
      </p:sp>
      <p:sp>
        <p:nvSpPr>
          <p:cNvPr id="5" name="TextBox 4">
            <a:extLst>
              <a:ext uri="{FF2B5EF4-FFF2-40B4-BE49-F238E27FC236}">
                <a16:creationId xmlns:a16="http://schemas.microsoft.com/office/drawing/2014/main" id="{024EA59C-EA0C-46E3-A402-4E63A3FE8791}"/>
              </a:ext>
            </a:extLst>
          </p:cNvPr>
          <p:cNvSpPr txBox="1"/>
          <p:nvPr/>
        </p:nvSpPr>
        <p:spPr>
          <a:xfrm>
            <a:off x="77034" y="218250"/>
            <a:ext cx="2541181" cy="307777"/>
          </a:xfrm>
          <a:prstGeom prst="rect">
            <a:avLst/>
          </a:prstGeom>
          <a:noFill/>
        </p:spPr>
        <p:txBody>
          <a:bodyPr wrap="square" rtlCol="0">
            <a:spAutoFit/>
          </a:bodyPr>
          <a:lstStyle/>
          <a:p>
            <a:r>
              <a:rPr lang="en-US" dirty="0">
                <a:solidFill>
                  <a:schemeClr val="bg1"/>
                </a:solidFill>
                <a:latin typeface="Roboto Condensed Light" panose="020B0604020202020204" charset="0"/>
                <a:ea typeface="Roboto Condensed Light" panose="020B0604020202020204" charset="0"/>
              </a:rPr>
              <a:t>What makes it work</a:t>
            </a:r>
          </a:p>
        </p:txBody>
      </p:sp>
      <p:pic>
        <p:nvPicPr>
          <p:cNvPr id="2" name="Online Media 1" title="MongoDB in 5 Minutes with Eliot Horowitz">
            <a:hlinkClick r:id="" action="ppaction://media"/>
            <a:extLst>
              <a:ext uri="{FF2B5EF4-FFF2-40B4-BE49-F238E27FC236}">
                <a16:creationId xmlns:a16="http://schemas.microsoft.com/office/drawing/2014/main" id="{0878963E-5F53-4280-94CF-3D269B74F97B}"/>
              </a:ext>
            </a:extLst>
          </p:cNvPr>
          <p:cNvPicPr>
            <a:picLocks noRot="1" noChangeAspect="1"/>
          </p:cNvPicPr>
          <p:nvPr>
            <a:videoFile r:link="rId1"/>
          </p:nvPr>
        </p:nvPicPr>
        <p:blipFill>
          <a:blip r:embed="rId4"/>
          <a:stretch>
            <a:fillRect/>
          </a:stretch>
        </p:blipFill>
        <p:spPr>
          <a:xfrm>
            <a:off x="1524000" y="857250"/>
            <a:ext cx="6096000" cy="34290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Finding Aid</a:t>
            </a:r>
            <a:endParaRPr dirty="0"/>
          </a:p>
        </p:txBody>
      </p:sp>
      <p:sp>
        <p:nvSpPr>
          <p:cNvPr id="242" name="Google Shape;242;p1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9</a:t>
            </a:fld>
            <a:endParaRPr/>
          </a:p>
        </p:txBody>
      </p:sp>
      <p:grpSp>
        <p:nvGrpSpPr>
          <p:cNvPr id="243" name="Google Shape;243;p17"/>
          <p:cNvGrpSpPr/>
          <p:nvPr/>
        </p:nvGrpSpPr>
        <p:grpSpPr>
          <a:xfrm>
            <a:off x="312466" y="587260"/>
            <a:ext cx="309022" cy="376837"/>
            <a:chOff x="596350" y="929175"/>
            <a:chExt cx="407950" cy="497475"/>
          </a:xfrm>
        </p:grpSpPr>
        <p:sp>
          <p:nvSpPr>
            <p:cNvPr id="244" name="Google Shape;244;p1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52" name="Google Shape;252;p17"/>
          <p:cNvPicPr preferRelativeResize="0"/>
          <p:nvPr/>
        </p:nvPicPr>
        <p:blipFill>
          <a:blip r:embed="rId3">
            <a:alphaModFix/>
          </a:blip>
          <a:stretch>
            <a:fillRect/>
          </a:stretch>
        </p:blipFill>
        <p:spPr>
          <a:xfrm>
            <a:off x="4734050" y="1777650"/>
            <a:ext cx="3966424" cy="2384376"/>
          </a:xfrm>
          <a:prstGeom prst="rect">
            <a:avLst/>
          </a:prstGeom>
          <a:noFill/>
          <a:ln>
            <a:noFill/>
          </a:ln>
        </p:spPr>
      </p:pic>
      <p:pic>
        <p:nvPicPr>
          <p:cNvPr id="14" name="Google Shape;252;p17">
            <a:extLst>
              <a:ext uri="{FF2B5EF4-FFF2-40B4-BE49-F238E27FC236}">
                <a16:creationId xmlns:a16="http://schemas.microsoft.com/office/drawing/2014/main" id="{12057461-098D-4D07-B295-2DB5C6DF9EC4}"/>
              </a:ext>
            </a:extLst>
          </p:cNvPr>
          <p:cNvPicPr preferRelativeResize="0"/>
          <p:nvPr/>
        </p:nvPicPr>
        <p:blipFill>
          <a:blip r:embed="rId4">
            <a:alphaModFix/>
          </a:blip>
          <a:stretch>
            <a:fillRect/>
          </a:stretch>
        </p:blipFill>
        <p:spPr>
          <a:xfrm>
            <a:off x="442800" y="1777650"/>
            <a:ext cx="3966424" cy="2384375"/>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52"/>
                                        </p:tgtEl>
                                        <p:attrNameLst>
                                          <p:attrName>style.visibility</p:attrName>
                                        </p:attrNameLst>
                                      </p:cBhvr>
                                      <p:to>
                                        <p:strVal val="visible"/>
                                      </p:to>
                                    </p:set>
                                    <p:animEffect transition="in" filter="wipe(down)">
                                      <p:cBhvr>
                                        <p:cTn id="13"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402</Words>
  <Application>Microsoft Office PowerPoint</Application>
  <PresentationFormat>On-screen Show (16:9)</PresentationFormat>
  <Paragraphs>55</Paragraphs>
  <Slides>11</Slides>
  <Notes>8</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Georgia</vt:lpstr>
      <vt:lpstr>Roboto Condensed Light</vt:lpstr>
      <vt:lpstr>Arvo</vt:lpstr>
      <vt:lpstr>Roboto Condensed</vt:lpstr>
      <vt:lpstr>Arial</vt:lpstr>
      <vt:lpstr>Salerio template</vt:lpstr>
      <vt:lpstr>URI Writing / Rhetoric Department Finding Aid  </vt:lpstr>
      <vt:lpstr>Statement of Problem </vt:lpstr>
      <vt:lpstr>PowerPoint Presentation</vt:lpstr>
      <vt:lpstr>Solution </vt:lpstr>
      <vt:lpstr>Information Details</vt:lpstr>
      <vt:lpstr>PowerPoint Presentation</vt:lpstr>
      <vt:lpstr>System Design </vt:lpstr>
      <vt:lpstr> A little about MongoDB</vt:lpstr>
      <vt:lpstr>Finding Aid</vt:lpstr>
      <vt:lpstr>Next Steps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URI Writing / Rhetoric Department Finding Aid  </dc:title>
  <cp:lastModifiedBy>Evelyn Livant</cp:lastModifiedBy>
  <cp:revision>71</cp:revision>
  <dcterms:modified xsi:type="dcterms:W3CDTF">2019-04-26T13:49:08Z</dcterms:modified>
</cp:coreProperties>
</file>