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13"/>
  </p:notesMasterIdLst>
  <p:sldIdLst>
    <p:sldId id="268" r:id="rId2"/>
    <p:sldId id="269" r:id="rId3"/>
    <p:sldId id="282" r:id="rId4"/>
    <p:sldId id="270" r:id="rId5"/>
    <p:sldId id="280" r:id="rId6"/>
    <p:sldId id="272" r:id="rId7"/>
    <p:sldId id="273" r:id="rId8"/>
    <p:sldId id="279" r:id="rId9"/>
    <p:sldId id="284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80241" autoAdjust="0"/>
  </p:normalViewPr>
  <p:slideViewPr>
    <p:cSldViewPr snapToGrid="0">
      <p:cViewPr varScale="1">
        <p:scale>
          <a:sx n="48" d="100"/>
          <a:sy n="48" d="100"/>
        </p:scale>
        <p:origin x="24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FFB9D-E903-4E62-8682-FECB7A7599C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D50B-0977-4678-A99D-8CD66B45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– because I’m white.  Tell story about Diane</a:t>
            </a:r>
          </a:p>
          <a:p>
            <a:r>
              <a:rPr lang="en-US" dirty="0"/>
              <a:t>#2 – how I focused my topic and research </a:t>
            </a:r>
          </a:p>
          <a:p>
            <a:r>
              <a:rPr lang="en-US" dirty="0"/>
              <a:t>#3 – I was affronted, but I watched the TED Talk because it was a requirement.  How could I need racial literacy?  I have many friends of many different races who talk to me about their experiences.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D50B-0977-4678-A99D-8CD66B457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racial literacy is implemented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two women who conducted the TED talk identified two problems.  They felt that telling personal stories was a solution to the heart problem and information was the solution to the mind problem.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chose to focus on the heart problem.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D50B-0977-4678-A99D-8CD66B457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for you to choose how you interact with the world based on your individual conscience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D50B-0977-4678-A99D-8CD66B457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good person</a:t>
            </a:r>
          </a:p>
          <a:p>
            <a:r>
              <a:rPr lang="en-US" dirty="0"/>
              <a:t>I’m going to try to make  case why you should consider this</a:t>
            </a:r>
          </a:p>
          <a:p>
            <a:r>
              <a:rPr lang="en-US" dirty="0"/>
              <a:t>There are three kinds of people, those who watch things happen, those who make things happen and those who wonder what happened</a:t>
            </a:r>
          </a:p>
          <a:p>
            <a:r>
              <a:rPr lang="en-US" dirty="0"/>
              <a:t>SO LETS TURN THE PAGE….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D50B-0977-4678-A99D-8CD66B457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no one lives isolated from other people.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Sooner or later we encounter others different than ourselves.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unknown is scary -- Fight or flight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would recommend you plan for that time – for the time you will feel uncomfortable, left-out, a stranger in your own country.   How does this work out in reality?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don’t have a solution in mind, just set in your mind that hatred is not an acceptable form of solution.  It will enable you to find other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D50B-0977-4678-A99D-8CD66B457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stories can be told and retold so often that they become accepted as factual or truthful.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D50B-0977-4678-A99D-8CD66B457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71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an example of dominant narrative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 Destiny held that the United States was destined—by God to expand its dominion and spread democracy and capitalism across the entire North American continent.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being taught as a prevailing belief, it was taught as fact.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does this narrative benefit? Who does it harm?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this narrative perpetuated?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were you taught this narrative and by whom?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D50B-0977-4678-A99D-8CD66B457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D50B-0977-4678-A99D-8CD66B457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7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4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0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10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55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2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4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6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3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7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gesoffreedom.org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.com/search/h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d.com/talks/priya_vulchi_and_winona_guo_what_it_takes_to_be_racially_li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://www.stagesoffreedom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E916-96B1-4A04-845C-22223B3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White Privilege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BA87-2747-45BE-B95F-671E09D3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42" y="2268906"/>
            <a:ext cx="9613861" cy="655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Why I care about this 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F6812-0C40-45F6-9784-6519E6C27E38}"/>
              </a:ext>
            </a:extLst>
          </p:cNvPr>
          <p:cNvSpPr txBox="1"/>
          <p:nvPr/>
        </p:nvSpPr>
        <p:spPr>
          <a:xfrm>
            <a:off x="770630" y="3738473"/>
            <a:ext cx="952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“What it takes to be racially literate” (Vulchi, Priya, and Winona Guo)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4F5D7-65A5-474C-A620-703A416071BE}"/>
              </a:ext>
            </a:extLst>
          </p:cNvPr>
          <p:cNvSpPr txBox="1"/>
          <p:nvPr/>
        </p:nvSpPr>
        <p:spPr>
          <a:xfrm>
            <a:off x="770630" y="2723136"/>
            <a:ext cx="952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Utilized concept mapping tool in </a:t>
            </a:r>
            <a:r>
              <a:rPr lang="en-US" sz="2400" dirty="0" err="1">
                <a:latin typeface="Georgia" panose="02040502050405020303" pitchFamily="18" charset="0"/>
              </a:rPr>
              <a:t>InfoRhode</a:t>
            </a:r>
            <a:r>
              <a:rPr lang="en-US" sz="2400" dirty="0">
                <a:latin typeface="Georgia" panose="02040502050405020303" pitchFamily="18" charset="0"/>
              </a:rPr>
              <a:t> Tutorial Tool  “Identify – Refine the Topic Develop a Search Strategy” (“Identify 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FA359-7E5B-482A-BD10-EBC7C0FF8454}"/>
              </a:ext>
            </a:extLst>
          </p:cNvPr>
          <p:cNvSpPr txBox="1"/>
          <p:nvPr/>
        </p:nvSpPr>
        <p:spPr>
          <a:xfrm>
            <a:off x="510005" y="5689273"/>
            <a:ext cx="995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Research Question: How is racial literacy currently implemented in the United States to resolve white privilege?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191F0-9DB3-4913-9607-2225D091552E}"/>
              </a:ext>
            </a:extLst>
          </p:cNvPr>
          <p:cNvSpPr txBox="1"/>
          <p:nvPr/>
        </p:nvSpPr>
        <p:spPr>
          <a:xfrm>
            <a:off x="841400" y="4344541"/>
            <a:ext cx="945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"a form of racial socialization and antiracist training that...parents of African-descent children practiced in their efforts to defend their children against racism " (“Racial Literacy")</a:t>
            </a:r>
          </a:p>
        </p:txBody>
      </p:sp>
    </p:spTree>
    <p:extLst>
      <p:ext uri="{BB962C8B-B14F-4D97-AF65-F5344CB8AC3E}">
        <p14:creationId xmlns:p14="http://schemas.microsoft.com/office/powerpoint/2010/main" val="319549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A0A8-3891-44C6-B304-EA6CC101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61" y="461604"/>
            <a:ext cx="9613858" cy="1885593"/>
          </a:xfrm>
        </p:spPr>
        <p:txBody>
          <a:bodyPr anchor="t"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Georgia" panose="02040502050405020303" pitchFamily="18" charset="0"/>
              </a:rPr>
              <a:t>Theme: Dominant Narrative</a:t>
            </a:r>
            <a:br>
              <a:rPr lang="en-US" sz="4400" dirty="0">
                <a:latin typeface="Georgia" panose="02040502050405020303" pitchFamily="18" charset="0"/>
              </a:rPr>
            </a:br>
            <a:br>
              <a:rPr lang="en-US" sz="4400" dirty="0">
                <a:latin typeface="Georgia" panose="02040502050405020303" pitchFamily="18" charset="0"/>
              </a:rPr>
            </a:br>
            <a:r>
              <a:rPr lang="en-US" sz="4400" dirty="0">
                <a:latin typeface="Georgia" panose="02040502050405020303" pitchFamily="18" charset="0"/>
              </a:rPr>
              <a:t>Possible topics: 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/>
            </a:br>
            <a:b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D804D-13EC-448C-934F-E8668706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Story Circle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15754-3792-42B2-B19A-CC07E19FA770}"/>
              </a:ext>
            </a:extLst>
          </p:cNvPr>
          <p:cNvSpPr txBox="1"/>
          <p:nvPr/>
        </p:nvSpPr>
        <p:spPr>
          <a:xfrm>
            <a:off x="271580" y="2264035"/>
            <a:ext cx="11648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Georgia" panose="02040502050405020303" pitchFamily="18" charset="0"/>
              </a:rPr>
              <a:t>Americans are losing jobs and benefits to illegal immigrants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Georgia" panose="02040502050405020303" pitchFamily="18" charset="0"/>
              </a:rPr>
              <a:t>Police are killing black people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Georgia" panose="02040502050405020303" pitchFamily="18" charset="0"/>
              </a:rPr>
              <a:t>Chinese can’t be trusted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6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128D-5780-46F1-A122-10F1F212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BC4FD-F479-4AE6-9CA4-982124AA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6" y="2072640"/>
            <a:ext cx="5435054" cy="84049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University of Rhode Island Diversity Classes 2018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B9BBD-34F5-4B93-B67C-E5EB957983D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2913135"/>
            <a:ext cx="4943238" cy="3822945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GWS 386: The Economics of Race, Gender, and Class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LEC: (3 </a:t>
            </a:r>
            <a:r>
              <a:rPr lang="en-US" sz="1600" b="1" dirty="0" err="1">
                <a:latin typeface="Georgia" panose="02040502050405020303" pitchFamily="18" charset="0"/>
              </a:rPr>
              <a:t>crs</a:t>
            </a:r>
            <a:r>
              <a:rPr lang="en-US" sz="1600" b="1" dirty="0">
                <a:latin typeface="Georgia" panose="02040502050405020303" pitchFamily="18" charset="0"/>
              </a:rPr>
              <a:t>.) An economic examination of the historical interrelations of race, class, and gender issues. (</a:t>
            </a:r>
            <a:r>
              <a:rPr lang="en-US" sz="1600" b="1" dirty="0" err="1">
                <a:latin typeface="Georgia" panose="02040502050405020303" pitchFamily="18" charset="0"/>
              </a:rPr>
              <a:t>Lec</a:t>
            </a:r>
            <a:r>
              <a:rPr lang="en-US" sz="1600" b="1" dirty="0">
                <a:latin typeface="Georgia" panose="02040502050405020303" pitchFamily="18" charset="0"/>
              </a:rPr>
              <a:t>. 3) Pre: ECN 100 or 201 or permission of instructor.</a:t>
            </a:r>
          </a:p>
          <a:p>
            <a:br>
              <a:rPr lang="en-US" sz="1600" b="1" dirty="0">
                <a:latin typeface="Georgia" panose="02040502050405020303" pitchFamily="18" charset="0"/>
              </a:rPr>
            </a:br>
            <a:r>
              <a:rPr lang="en-US" sz="1600" b="1" dirty="0">
                <a:latin typeface="Georgia" panose="02040502050405020303" pitchFamily="18" charset="0"/>
              </a:rPr>
              <a:t>GWS 387: Latin American History at the Movies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LEC: (3 </a:t>
            </a:r>
            <a:r>
              <a:rPr lang="en-US" sz="1600" b="1" dirty="0" err="1">
                <a:latin typeface="Georgia" panose="02040502050405020303" pitchFamily="18" charset="0"/>
              </a:rPr>
              <a:t>crs</a:t>
            </a:r>
            <a:r>
              <a:rPr lang="en-US" sz="1600" b="1" dirty="0">
                <a:latin typeface="Georgia" panose="02040502050405020303" pitchFamily="18" charset="0"/>
              </a:rPr>
              <a:t>.) Latin Americans see themselves very differently than how they are perceived by North Americans. Their self-portrayal, in literature and film, is the key to understanding their history and conflicts. (</a:t>
            </a:r>
            <a:r>
              <a:rPr lang="en-US" sz="1600" b="1" dirty="0" err="1">
                <a:latin typeface="Georgia" panose="02040502050405020303" pitchFamily="18" charset="0"/>
              </a:rPr>
              <a:t>Lec</a:t>
            </a:r>
            <a:r>
              <a:rPr lang="en-US" sz="1600" b="1" dirty="0">
                <a:latin typeface="Georgia" panose="02040502050405020303" pitchFamily="18" charset="0"/>
              </a:rPr>
              <a:t>. 3) Pre: HIS 180 is suggested but not required.</a:t>
            </a:r>
          </a:p>
          <a:p>
            <a:br>
              <a:rPr lang="en-US" sz="1600" b="1" dirty="0">
                <a:latin typeface="Georgia" panose="02040502050405020303" pitchFamily="18" charset="0"/>
              </a:rPr>
            </a:br>
            <a:endParaRPr lang="en-US" sz="1600" b="1" dirty="0">
              <a:latin typeface="Georgia" panose="020405020504050203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6C4F9-3240-435A-8747-A33F16C3D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5350" y="2072640"/>
            <a:ext cx="3063240" cy="57626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Stages Of Freedom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B223BD-BA41-49D3-A34F-7D5C3135749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795350" y="2716551"/>
            <a:ext cx="4943238" cy="401952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Georgia" panose="02040502050405020303" pitchFamily="18" charset="0"/>
                <a:hlinkClick r:id="rId2"/>
              </a:rPr>
              <a:t>Stages Of Freedom</a:t>
            </a:r>
            <a:endParaRPr lang="en-US" sz="8000" dirty="0">
              <a:latin typeface="Georgia" panose="02040502050405020303" pitchFamily="18" charset="0"/>
            </a:endParaRPr>
          </a:p>
          <a:p>
            <a:endParaRPr lang="en-US" sz="6400" dirty="0">
              <a:latin typeface="Georgia" panose="02040502050405020303" pitchFamily="18" charset="0"/>
            </a:endParaRPr>
          </a:p>
          <a:p>
            <a:pPr fontAlgn="base"/>
            <a:r>
              <a:rPr lang="en-US" sz="6400" b="1" dirty="0">
                <a:latin typeface="Georgia" panose="02040502050405020303" pitchFamily="18" charset="0"/>
              </a:rPr>
              <a:t>Our </a:t>
            </a:r>
            <a:r>
              <a:rPr lang="en-US" sz="6400" b="1" u="sng" dirty="0">
                <a:latin typeface="Georgia" panose="02040502050405020303" pitchFamily="18" charset="0"/>
              </a:rPr>
              <a:t>Mission:</a:t>
            </a:r>
            <a:endParaRPr lang="en-US" sz="6400" u="sng" dirty="0">
              <a:latin typeface="Georgia" panose="02040502050405020303" pitchFamily="18" charset="0"/>
            </a:endParaRPr>
          </a:p>
          <a:p>
            <a:pPr fontAlgn="base"/>
            <a:br>
              <a:rPr lang="en-US" sz="6400" dirty="0">
                <a:latin typeface="Georgia" panose="02040502050405020303" pitchFamily="18" charset="0"/>
              </a:rPr>
            </a:br>
            <a:r>
              <a:rPr lang="en-US" sz="6400" b="1" dirty="0">
                <a:latin typeface="Georgia" panose="02040502050405020303" pitchFamily="18" charset="0"/>
              </a:rPr>
              <a:t>1) To provide youth of color access to swimming programs in order to reduce the number of drownings in the minority community. </a:t>
            </a:r>
            <a:endParaRPr lang="en-US" sz="6400" dirty="0">
              <a:latin typeface="Georgia" panose="02040502050405020303" pitchFamily="18" charset="0"/>
            </a:endParaRPr>
          </a:p>
          <a:p>
            <a:pPr fontAlgn="base"/>
            <a:r>
              <a:rPr lang="en-US" sz="6400" dirty="0">
                <a:latin typeface="Georgia" panose="02040502050405020303" pitchFamily="18" charset="0"/>
              </a:rPr>
              <a:t> </a:t>
            </a:r>
          </a:p>
          <a:p>
            <a:pPr fontAlgn="base"/>
            <a:r>
              <a:rPr lang="en-US" sz="6400" b="1" dirty="0">
                <a:latin typeface="Georgia" panose="02040502050405020303" pitchFamily="18" charset="0"/>
              </a:rPr>
              <a:t>2) To build community by creating and providing programming about Black Rhode Island life and culture to a wide audience.</a:t>
            </a:r>
            <a:endParaRPr lang="en-US" sz="6400" dirty="0">
              <a:latin typeface="Georgia" panose="02040502050405020303" pitchFamily="18" charset="0"/>
            </a:endParaRPr>
          </a:p>
          <a:p>
            <a:pPr fontAlgn="base"/>
            <a:r>
              <a:rPr lang="en-US" sz="6400" dirty="0">
                <a:latin typeface="Georgia" panose="02040502050405020303" pitchFamily="18" charset="0"/>
              </a:rPr>
              <a:t> </a:t>
            </a:r>
          </a:p>
          <a:p>
            <a:pPr fontAlgn="base"/>
            <a:r>
              <a:rPr lang="en-US" sz="6400" b="1" dirty="0">
                <a:latin typeface="Georgia" panose="02040502050405020303" pitchFamily="18" charset="0"/>
              </a:rPr>
              <a:t>3)  To educate and empower inner-city youth by providing cultural opportunities and access to museums and live performance.</a:t>
            </a:r>
            <a:endParaRPr lang="en-US" sz="64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4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A18F-0D1A-48CD-B3A1-0AF9F127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970"/>
            <a:ext cx="11046053" cy="156913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Georgia" panose="02040502050405020303" pitchFamily="18" charset="0"/>
              </a:rPr>
              <a:t>Identified twofold problem: (Vulchi, Priya, and Winona Guo)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A52E-CCB5-4F96-8575-D734D2D59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63" y="2184435"/>
            <a:ext cx="4385166" cy="44050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Georgia" panose="02040502050405020303" pitchFamily="18" charset="0"/>
              </a:rPr>
              <a:t>Heart Problem	</a:t>
            </a: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500" dirty="0">
                <a:latin typeface="Georgia" panose="02040502050405020303" pitchFamily="18" charset="0"/>
              </a:rPr>
              <a:t>“Girlfriend’s Revenge.” </a:t>
            </a:r>
            <a:r>
              <a:rPr lang="en-US" sz="2500" i="1" dirty="0">
                <a:latin typeface="Georgia" panose="02040502050405020303" pitchFamily="18" charset="0"/>
              </a:rPr>
              <a:t>Free Water Gutter Images, Pictures, and Royalty-Free Stock Photos - FreeImages.com</a:t>
            </a:r>
            <a:r>
              <a:rPr lang="en-US" sz="2500" dirty="0">
                <a:latin typeface="Georgia" panose="02040502050405020303" pitchFamily="18" charset="0"/>
              </a:rPr>
              <a:t>, Getty Images, 2018, </a:t>
            </a:r>
            <a:r>
              <a:rPr lang="en-US" sz="2500" dirty="0">
                <a:latin typeface="Georgia" panose="02040502050405020303" pitchFamily="18" charset="0"/>
                <a:hlinkClick r:id="rId3"/>
              </a:rPr>
              <a:t>www.freeimages.com/search/hate</a:t>
            </a:r>
            <a:r>
              <a:rPr lang="en-US" sz="2500" dirty="0">
                <a:latin typeface="Georgia" panose="02040502050405020303" pitchFamily="18" charset="0"/>
              </a:rPr>
              <a:t>. Accessed 7 Jun 2018.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3C594-3BD1-4347-ACEE-64B90FAB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336872"/>
            <a:ext cx="4700058" cy="42526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Georgia" panose="02040502050405020303" pitchFamily="18" charset="0"/>
              </a:rPr>
              <a:t>Mind  Problem</a:t>
            </a: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3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2500" dirty="0">
                <a:latin typeface="Georgia" panose="02040502050405020303" pitchFamily="18" charset="0"/>
              </a:rPr>
              <a:t>“Businessman With Head Stuck In Sand At The Beach.” </a:t>
            </a:r>
            <a:r>
              <a:rPr lang="en-US" sz="2500" i="1" dirty="0">
                <a:latin typeface="Georgia" panose="02040502050405020303" pitchFamily="18" charset="0"/>
              </a:rPr>
              <a:t>Free Water Gutter Images, Pictures, and Royalty-Free Stock Photos - FreeImages.com</a:t>
            </a:r>
            <a:r>
              <a:rPr lang="en-US" sz="2500" dirty="0">
                <a:latin typeface="Georgia" panose="02040502050405020303" pitchFamily="18" charset="0"/>
              </a:rPr>
              <a:t>, Getty Images, 2018, </a:t>
            </a:r>
            <a:r>
              <a:rPr lang="en-US" sz="2500" dirty="0">
                <a:latin typeface="Georgia" panose="02040502050405020303" pitchFamily="18" charset="0"/>
                <a:hlinkClick r:id="rId3"/>
              </a:rPr>
              <a:t>www.freeimages.com/search/hate</a:t>
            </a:r>
            <a:r>
              <a:rPr lang="en-US" sz="2500" dirty="0">
                <a:latin typeface="Georgia" panose="02040502050405020303" pitchFamily="18" charset="0"/>
              </a:rPr>
              <a:t>. Accessed 7 Jun 2018.</a:t>
            </a:r>
          </a:p>
        </p:txBody>
      </p:sp>
      <p:pic>
        <p:nvPicPr>
          <p:cNvPr id="6" name="Picture 5" descr="A picture containing outdoor, person, water sport, sport&#10;&#10;Description generated with very high confidence">
            <a:extLst>
              <a:ext uri="{FF2B5EF4-FFF2-40B4-BE49-F238E27FC236}">
                <a16:creationId xmlns:a16="http://schemas.microsoft.com/office/drawing/2014/main" id="{D547113F-E379-45E3-A196-B59D20261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2" y="2874414"/>
            <a:ext cx="3369166" cy="2524234"/>
          </a:xfrm>
          <a:prstGeom prst="rect">
            <a:avLst/>
          </a:prstGeom>
        </p:spPr>
      </p:pic>
      <p:pic>
        <p:nvPicPr>
          <p:cNvPr id="8" name="Picture 7" descr="A picture containing outdoor, ground, man, person&#10;&#10;Description generated with very high confidence">
            <a:extLst>
              <a:ext uri="{FF2B5EF4-FFF2-40B4-BE49-F238E27FC236}">
                <a16:creationId xmlns:a16="http://schemas.microsoft.com/office/drawing/2014/main" id="{52AFF0CF-CBB3-43C7-B208-83BE63EAB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060" y="2874414"/>
            <a:ext cx="3693384" cy="24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C354-81AE-4E51-B668-B0F3620F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800" y="3136595"/>
            <a:ext cx="10484682" cy="10907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I have an agenda!   It’s my goal to affect how you choose to interact with the world around you.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88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F4F9B-B374-4A8F-B303-899DCA3CA5B4}"/>
              </a:ext>
            </a:extLst>
          </p:cNvPr>
          <p:cNvSpPr txBox="1"/>
          <p:nvPr/>
        </p:nvSpPr>
        <p:spPr>
          <a:xfrm rot="21104703">
            <a:off x="6264728" y="725363"/>
            <a:ext cx="338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So What?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F3F5B-3D7A-4B1A-9AB6-4EF4BCE04FE1}"/>
              </a:ext>
            </a:extLst>
          </p:cNvPr>
          <p:cNvSpPr txBox="1"/>
          <p:nvPr/>
        </p:nvSpPr>
        <p:spPr>
          <a:xfrm rot="881530">
            <a:off x="771860" y="1553261"/>
            <a:ext cx="664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Why should I care?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E8F1D-22DD-4121-995B-0A7CDC08E315}"/>
              </a:ext>
            </a:extLst>
          </p:cNvPr>
          <p:cNvSpPr txBox="1"/>
          <p:nvPr/>
        </p:nvSpPr>
        <p:spPr>
          <a:xfrm rot="20787252">
            <a:off x="2828724" y="4747642"/>
            <a:ext cx="847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Hey Lady -- Go kick rocks!!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A6BD3-6551-4FB7-AF4E-E8A2CFA70B1A}"/>
              </a:ext>
            </a:extLst>
          </p:cNvPr>
          <p:cNvSpPr txBox="1"/>
          <p:nvPr/>
        </p:nvSpPr>
        <p:spPr>
          <a:xfrm>
            <a:off x="510209" y="3429000"/>
            <a:ext cx="934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Why do I need racial literacy?</a:t>
            </a:r>
          </a:p>
        </p:txBody>
      </p:sp>
    </p:spTree>
    <p:extLst>
      <p:ext uri="{BB962C8B-B14F-4D97-AF65-F5344CB8AC3E}">
        <p14:creationId xmlns:p14="http://schemas.microsoft.com/office/powerpoint/2010/main" val="30170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91E58-DA8A-4DA3-A2B5-944868FCABAB}"/>
              </a:ext>
            </a:extLst>
          </p:cNvPr>
          <p:cNvSpPr txBox="1"/>
          <p:nvPr/>
        </p:nvSpPr>
        <p:spPr>
          <a:xfrm>
            <a:off x="4258290" y="3676252"/>
            <a:ext cx="7607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“Returning hate for hate multiplies hate, adding deeper darkness to a night already devoid of stars.  Darkness cannot drive out darkness; only light can do that.  Hate cannot drive out hate; only love can do that.” 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-- Martin Luther King Jr.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0BCE6-19F3-4935-8A74-EAB81C07134A}"/>
              </a:ext>
            </a:extLst>
          </p:cNvPr>
          <p:cNvSpPr txBox="1"/>
          <p:nvPr/>
        </p:nvSpPr>
        <p:spPr>
          <a:xfrm>
            <a:off x="504092" y="504092"/>
            <a:ext cx="72565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“There is no more neutrality in the world. You either have to be part of the solution, or you're going to be part of the problem.”</a:t>
            </a:r>
          </a:p>
          <a:p>
            <a:r>
              <a:rPr lang="en-US" sz="3200" dirty="0">
                <a:latin typeface="Georgia" panose="02040502050405020303" pitchFamily="18" charset="0"/>
              </a:rPr>
              <a:t>-- Eldridge Cleaver. </a:t>
            </a:r>
          </a:p>
        </p:txBody>
      </p:sp>
    </p:spTree>
    <p:extLst>
      <p:ext uri="{BB962C8B-B14F-4D97-AF65-F5344CB8AC3E}">
        <p14:creationId xmlns:p14="http://schemas.microsoft.com/office/powerpoint/2010/main" val="745215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D3F4-5CB5-44F8-92CA-A74872F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Dominant Narrative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9B69-FB38-438F-8F13-0BE75ED3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292942"/>
            <a:ext cx="11582400" cy="2020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Georgia" panose="02040502050405020303" pitchFamily="18" charset="0"/>
              </a:rPr>
              <a:t> “A dominant narrative is an explanation or story that is told in service of the dominant social group’s interests and ideologies.” (“Dominant Narratives”)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5690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on a beach&#10;&#10;Description generated with very high confidence">
            <a:extLst>
              <a:ext uri="{FF2B5EF4-FFF2-40B4-BE49-F238E27FC236}">
                <a16:creationId xmlns:a16="http://schemas.microsoft.com/office/drawing/2014/main" id="{AA4D5614-5899-4A04-838E-7D317A38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21" y="4281154"/>
            <a:ext cx="2710988" cy="2017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32477-2B27-4AC5-9539-88D0B7520768}"/>
              </a:ext>
            </a:extLst>
          </p:cNvPr>
          <p:cNvSpPr txBox="1"/>
          <p:nvPr/>
        </p:nvSpPr>
        <p:spPr>
          <a:xfrm>
            <a:off x="9340413" y="2828835"/>
            <a:ext cx="22335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“File:American Progress.JPG.” </a:t>
            </a:r>
            <a:r>
              <a:rPr lang="en-US" i="1" dirty="0"/>
              <a:t>Wikipedia Commons</a:t>
            </a:r>
            <a:r>
              <a:rPr lang="en-US" dirty="0"/>
              <a:t>, Wikimedia Commons, the Free Media Repository, 27 May 2018, 12:40, commons.wikimedia.org/wiki/</a:t>
            </a:r>
            <a:r>
              <a:rPr lang="en-US" dirty="0" err="1"/>
              <a:t>File:American_progress.JPG</a:t>
            </a:r>
            <a:r>
              <a:rPr lang="en-US" dirty="0"/>
              <a:t>. Accessed 31 May 2018.</a:t>
            </a:r>
          </a:p>
        </p:txBody>
      </p:sp>
    </p:spTree>
    <p:extLst>
      <p:ext uri="{BB962C8B-B14F-4D97-AF65-F5344CB8AC3E}">
        <p14:creationId xmlns:p14="http://schemas.microsoft.com/office/powerpoint/2010/main" val="3915898490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on a beach&#10;&#10;Description generated with very high confidence">
            <a:extLst>
              <a:ext uri="{FF2B5EF4-FFF2-40B4-BE49-F238E27FC236}">
                <a16:creationId xmlns:a16="http://schemas.microsoft.com/office/drawing/2014/main" id="{AA4D5614-5899-4A04-838E-7D317A38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2" y="344773"/>
            <a:ext cx="6098318" cy="453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32477-2B27-4AC5-9539-88D0B7520768}"/>
              </a:ext>
            </a:extLst>
          </p:cNvPr>
          <p:cNvSpPr txBox="1"/>
          <p:nvPr/>
        </p:nvSpPr>
        <p:spPr>
          <a:xfrm>
            <a:off x="9340413" y="2828835"/>
            <a:ext cx="22335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“File:American Progress.JPG.” </a:t>
            </a:r>
            <a:r>
              <a:rPr lang="en-US" i="1" dirty="0"/>
              <a:t>Wikipedia Commons</a:t>
            </a:r>
            <a:r>
              <a:rPr lang="en-US" dirty="0"/>
              <a:t>, Wikimedia Commons, the Free Media Repository, 27 May 2018, 12:40, commons.wikimedia.org/wiki/</a:t>
            </a:r>
            <a:r>
              <a:rPr lang="en-US" dirty="0" err="1"/>
              <a:t>File:American_progress.JPG</a:t>
            </a:r>
            <a:r>
              <a:rPr lang="en-US" dirty="0"/>
              <a:t>. Accessed 31 May 2018.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7C5-0338-43A6-82DC-B4AA3665F7C1}"/>
              </a:ext>
            </a:extLst>
          </p:cNvPr>
          <p:cNvSpPr txBox="1"/>
          <p:nvPr/>
        </p:nvSpPr>
        <p:spPr>
          <a:xfrm>
            <a:off x="543782" y="5206712"/>
            <a:ext cx="671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Manifest Destiny </a:t>
            </a:r>
          </a:p>
        </p:txBody>
      </p:sp>
    </p:spTree>
    <p:extLst>
      <p:ext uri="{BB962C8B-B14F-4D97-AF65-F5344CB8AC3E}">
        <p14:creationId xmlns:p14="http://schemas.microsoft.com/office/powerpoint/2010/main" val="374410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5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6" name="Picture 5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7" name="Picture 5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8" name="Rectangle 6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54E8D1-7BD4-4C3F-8E18-1A683DFFA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5086" y="-223001"/>
            <a:ext cx="2692907" cy="26929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85BCA-338B-4A52-B24B-67F8C9FA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907" y="759381"/>
            <a:ext cx="392215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Works Cited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C7709-CE09-4EC5-ABF8-280B86C10200}"/>
              </a:ext>
            </a:extLst>
          </p:cNvPr>
          <p:cNvSpPr txBox="1"/>
          <p:nvPr/>
        </p:nvSpPr>
        <p:spPr>
          <a:xfrm>
            <a:off x="6389573" y="2246904"/>
            <a:ext cx="5659122" cy="4741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eorgia" panose="02040502050405020303" pitchFamily="18" charset="0"/>
              </a:rPr>
              <a:t>“Identify .” </a:t>
            </a:r>
            <a:r>
              <a:rPr lang="en-US" sz="1600" dirty="0" err="1">
                <a:latin typeface="Georgia" panose="02040502050405020303" pitchFamily="18" charset="0"/>
              </a:rPr>
              <a:t>InfoRhode</a:t>
            </a:r>
            <a:r>
              <a:rPr lang="en-US" sz="1600" dirty="0">
                <a:latin typeface="Georgia" panose="02040502050405020303" pitchFamily="18" charset="0"/>
              </a:rPr>
              <a:t> Tutorials Main Menu, University of Rhode Island , 2018, 	sakai.uri.edu/access/content/group/adeeb594-1c46-4add-	a411c05d214d5582/</a:t>
            </a:r>
            <a:r>
              <a:rPr lang="en-US" sz="1600" dirty="0" err="1">
                <a:latin typeface="Georgia" panose="02040502050405020303" pitchFamily="18" charset="0"/>
              </a:rPr>
              <a:t>inforhodeIDENTIFY</a:t>
            </a:r>
            <a:r>
              <a:rPr lang="en-US" sz="1600" dirty="0">
                <a:latin typeface="Georgia" panose="02040502050405020303" pitchFamily="18" charset="0"/>
              </a:rPr>
              <a:t>/</a:t>
            </a:r>
            <a:r>
              <a:rPr lang="en-US" sz="1600" dirty="0" err="1">
                <a:latin typeface="Georgia" panose="02040502050405020303" pitchFamily="18" charset="0"/>
              </a:rPr>
              <a:t>inforhodeIDENTIFY</a:t>
            </a:r>
            <a:r>
              <a:rPr lang="en-US" sz="1600" dirty="0">
                <a:latin typeface="Georgia" panose="02040502050405020303" pitchFamily="18" charset="0"/>
              </a:rPr>
              <a:t>/multiscreen.html. 	Accessed 23 May 2018.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eorgia" panose="02040502050405020303" pitchFamily="18" charset="0"/>
              </a:rPr>
              <a:t>Vulchi, Priya, and Winona Guo.  “What it takes to be racially literate.” </a:t>
            </a:r>
            <a:r>
              <a:rPr lang="en-US" sz="1600" i="1" dirty="0">
                <a:latin typeface="Georgia" panose="02040502050405020303" pitchFamily="18" charset="0"/>
              </a:rPr>
              <a:t>TED Ideas 	</a:t>
            </a:r>
            <a:r>
              <a:rPr lang="en-US" sz="1600" i="1" dirty="0" err="1">
                <a:latin typeface="Georgia" panose="02040502050405020303" pitchFamily="18" charset="0"/>
              </a:rPr>
              <a:t>worthspreading</a:t>
            </a:r>
            <a:r>
              <a:rPr lang="en-US" sz="1600" dirty="0">
                <a:latin typeface="Georgia" panose="02040502050405020303" pitchFamily="18" charset="0"/>
              </a:rPr>
              <a:t>, November 2017, 	</a:t>
            </a:r>
            <a:r>
              <a:rPr lang="en-US" sz="1600" dirty="0">
                <a:latin typeface="Georgia" panose="02040502050405020303" pitchFamily="18" charset="0"/>
                <a:hlinkClick r:id="rId8"/>
              </a:rPr>
              <a:t>www.ted.com/talks/priya_vulchi_and_winona_guo_what_it_takes_to_be_racially_lit</a:t>
            </a:r>
            <a:r>
              <a:rPr lang="en-US" sz="1600" dirty="0">
                <a:latin typeface="Georgia" panose="02040502050405020303" pitchFamily="18" charset="0"/>
              </a:rPr>
              <a:t>	</a:t>
            </a:r>
            <a:r>
              <a:rPr lang="en-US" sz="1600" dirty="0" err="1">
                <a:latin typeface="Georgia" panose="02040502050405020303" pitchFamily="18" charset="0"/>
              </a:rPr>
              <a:t>erate</a:t>
            </a:r>
            <a:r>
              <a:rPr lang="en-US" sz="1600" dirty="0">
                <a:latin typeface="Georgia" panose="02040502050405020303" pitchFamily="18" charset="0"/>
              </a:rPr>
              <a:t>. Accessed 23 May 2018.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eorgia" panose="02040502050405020303" pitchFamily="18" charset="0"/>
              </a:rPr>
              <a:t>Vulchi, Priya, and Winona Guo.  “What it takes to be racially literate.” </a:t>
            </a:r>
            <a:r>
              <a:rPr lang="en-US" sz="1600" i="1" dirty="0">
                <a:latin typeface="Georgia" panose="02040502050405020303" pitchFamily="18" charset="0"/>
              </a:rPr>
              <a:t>TED Ideas 	</a:t>
            </a:r>
            <a:r>
              <a:rPr lang="en-US" sz="1600" i="1" dirty="0" err="1">
                <a:latin typeface="Georgia" panose="02040502050405020303" pitchFamily="18" charset="0"/>
              </a:rPr>
              <a:t>worthspreading</a:t>
            </a:r>
            <a:r>
              <a:rPr lang="en-US" sz="1600" dirty="0">
                <a:latin typeface="Georgia" panose="02040502050405020303" pitchFamily="18" charset="0"/>
              </a:rPr>
              <a:t>, November 2017, 	</a:t>
            </a:r>
            <a:r>
              <a:rPr lang="en-US" sz="1600" dirty="0">
                <a:latin typeface="Georgia" panose="02040502050405020303" pitchFamily="18" charset="0"/>
                <a:hlinkClick r:id="rId8"/>
              </a:rPr>
              <a:t>www.ted.com/talks/priya_vulchi_and_winona_guo_what_it_takes_to_be_racially_lit</a:t>
            </a:r>
            <a:r>
              <a:rPr lang="en-US" sz="1600" dirty="0">
                <a:latin typeface="Georgia" panose="02040502050405020303" pitchFamily="18" charset="0"/>
              </a:rPr>
              <a:t>	</a:t>
            </a:r>
            <a:r>
              <a:rPr lang="en-US" sz="1600" dirty="0" err="1">
                <a:latin typeface="Georgia" panose="02040502050405020303" pitchFamily="18" charset="0"/>
              </a:rPr>
              <a:t>erate</a:t>
            </a:r>
            <a:r>
              <a:rPr lang="en-US" sz="1600" dirty="0">
                <a:latin typeface="Georgia" panose="02040502050405020303" pitchFamily="18" charset="0"/>
              </a:rPr>
              <a:t>. Accessed 23 May 201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56105-C663-429A-87B6-E2D7A8AAB48B}"/>
              </a:ext>
            </a:extLst>
          </p:cNvPr>
          <p:cNvSpPr txBox="1"/>
          <p:nvPr/>
        </p:nvSpPr>
        <p:spPr>
          <a:xfrm>
            <a:off x="96659" y="1957233"/>
            <a:ext cx="58064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“Dominant Narratives.” </a:t>
            </a:r>
            <a:r>
              <a:rPr lang="en-US" i="1" dirty="0">
                <a:latin typeface="Georgia" panose="02040502050405020303" pitchFamily="18" charset="0"/>
              </a:rPr>
              <a:t>Inclusive Teaching, University of 	Michigan</a:t>
            </a:r>
            <a:r>
              <a:rPr lang="en-US" dirty="0">
                <a:latin typeface="Georgia" panose="02040502050405020303" pitchFamily="18" charset="0"/>
              </a:rPr>
              <a:t>, 24 Aug. 2017, 	sites.lsa.umich.edu/inclusive-teaching/2017/08/24/dominant-narratives/. Accessed 31 	May 2018.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“File:American Progress.JPG.” </a:t>
            </a:r>
            <a:r>
              <a:rPr lang="en-US" i="1" dirty="0">
                <a:latin typeface="Georgia" panose="02040502050405020303" pitchFamily="18" charset="0"/>
              </a:rPr>
              <a:t>Wikipedia Commons</a:t>
            </a:r>
            <a:r>
              <a:rPr lang="en-US" dirty="0">
                <a:latin typeface="Georgia" panose="02040502050405020303" pitchFamily="18" charset="0"/>
              </a:rPr>
              <a:t>, Wikimedia Commons, the Free Media 	Repository, 27 May 2018, 12:40, 	commons.wikimedia.org/wiki/</a:t>
            </a:r>
            <a:r>
              <a:rPr lang="en-US" dirty="0" err="1">
                <a:latin typeface="Georgia" panose="02040502050405020303" pitchFamily="18" charset="0"/>
              </a:rPr>
              <a:t>File:American_progress.JPG</a:t>
            </a:r>
            <a:r>
              <a:rPr lang="en-US" dirty="0">
                <a:latin typeface="Georgia" panose="02040502050405020303" pitchFamily="18" charset="0"/>
              </a:rPr>
              <a:t>. Accessed 31 May 2018.</a:t>
            </a:r>
          </a:p>
          <a:p>
            <a:r>
              <a:rPr lang="en-US" dirty="0">
                <a:latin typeface="Georgia" panose="02040502050405020303" pitchFamily="18" charset="0"/>
              </a:rPr>
              <a:t>“Racial Literacy.” </a:t>
            </a:r>
            <a:r>
              <a:rPr lang="en-US" i="1" dirty="0">
                <a:latin typeface="Georgia" panose="02040502050405020303" pitchFamily="18" charset="0"/>
              </a:rPr>
              <a:t>Wikipedia</a:t>
            </a:r>
            <a:r>
              <a:rPr lang="en-US" dirty="0">
                <a:latin typeface="Georgia" panose="02040502050405020303" pitchFamily="18" charset="0"/>
              </a:rPr>
              <a:t>, Wikimedia Foundation, 10 June 2018, 		  </a:t>
            </a:r>
          </a:p>
          <a:p>
            <a:r>
              <a:rPr lang="en-US" dirty="0">
                <a:latin typeface="Georgia" panose="02040502050405020303" pitchFamily="18" charset="0"/>
              </a:rPr>
              <a:t>		en.wikipedia.org/wiki/</a:t>
            </a:r>
            <a:r>
              <a:rPr lang="en-US" dirty="0" err="1">
                <a:latin typeface="Georgia" panose="02040502050405020303" pitchFamily="18" charset="0"/>
              </a:rPr>
              <a:t>Racial_literacy</a:t>
            </a:r>
            <a:r>
              <a:rPr lang="en-US" dirty="0">
                <a:latin typeface="Georgia" panose="02040502050405020303" pitchFamily="18" charset="0"/>
              </a:rPr>
              <a:t>. Accessed 11 Jun 2018.</a:t>
            </a:r>
          </a:p>
          <a:p>
            <a:r>
              <a:rPr lang="en-US" dirty="0">
                <a:latin typeface="Georgia" panose="02040502050405020303" pitchFamily="18" charset="0"/>
              </a:rPr>
              <a:t>“Stages Of Freedom.” </a:t>
            </a:r>
            <a:r>
              <a:rPr lang="en-US" i="1" dirty="0">
                <a:latin typeface="Georgia" panose="02040502050405020303" pitchFamily="18" charset="0"/>
              </a:rPr>
              <a:t>African American Culture for Everyone</a:t>
            </a:r>
            <a:r>
              <a:rPr lang="en-US" dirty="0">
                <a:latin typeface="Georgia" panose="02040502050405020303" pitchFamily="18" charset="0"/>
              </a:rPr>
              <a:t>, Stages of Freedom, 2018, </a:t>
            </a:r>
          </a:p>
          <a:p>
            <a:r>
              <a:rPr lang="en-US" dirty="0">
                <a:latin typeface="Georgia" panose="02040502050405020303" pitchFamily="18" charset="0"/>
                <a:hlinkClick r:id="rId9"/>
              </a:rPr>
              <a:t>		www.stagesoffreedom.org/</a:t>
            </a:r>
            <a:r>
              <a:rPr lang="en-US" dirty="0">
                <a:latin typeface="Georgia" panose="02040502050405020303" pitchFamily="18" charset="0"/>
              </a:rPr>
              <a:t>. Accessed 12 Jun 2018.</a:t>
            </a:r>
          </a:p>
        </p:txBody>
      </p:sp>
    </p:spTree>
    <p:extLst>
      <p:ext uri="{BB962C8B-B14F-4D97-AF65-F5344CB8AC3E}">
        <p14:creationId xmlns:p14="http://schemas.microsoft.com/office/powerpoint/2010/main" val="1662430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914</TotalTime>
  <Words>761</Words>
  <Application>Microsoft Office PowerPoint</Application>
  <PresentationFormat>Widescreen</PresentationFormat>
  <Paragraphs>113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Trebuchet MS</vt:lpstr>
      <vt:lpstr>Wingdings</vt:lpstr>
      <vt:lpstr>Berlin</vt:lpstr>
      <vt:lpstr>White Privilege </vt:lpstr>
      <vt:lpstr>Identified twofold problem: (Vulchi, Priya, and Winona Guo)</vt:lpstr>
      <vt:lpstr>I have an agenda!   It’s my goal to affect how you choose to interact with the world around you. </vt:lpstr>
      <vt:lpstr>PowerPoint Presentation</vt:lpstr>
      <vt:lpstr>PowerPoint Presentation</vt:lpstr>
      <vt:lpstr>Dominant Narrative</vt:lpstr>
      <vt:lpstr>PowerPoint Presentation</vt:lpstr>
      <vt:lpstr>PowerPoint Presentation</vt:lpstr>
      <vt:lpstr>Works Cited</vt:lpstr>
      <vt:lpstr>Theme: Dominant Narrative  Possible topics:       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Livant</dc:creator>
  <cp:lastModifiedBy>Evelyn</cp:lastModifiedBy>
  <cp:revision>203</cp:revision>
  <dcterms:created xsi:type="dcterms:W3CDTF">2018-05-31T21:42:19Z</dcterms:created>
  <dcterms:modified xsi:type="dcterms:W3CDTF">2018-06-12T18:41:24Z</dcterms:modified>
</cp:coreProperties>
</file>