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9"/>
  </p:notes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4" y="64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0E3FD-FFE3-4E03-9A27-F6671230062C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6F850-EF1B-44C3-9240-1B70C67B4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3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– first target client hospital, insurance companies  for mass production / refine cost for individual home – we hope to be able to bring this to market because it is a very personal issue for us, affects so many Americans, daily struggle that weighs heavily on healthcare personnel </a:t>
            </a:r>
            <a:r>
              <a:rPr lang="en-US"/>
              <a:t>and patient families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6F850-EF1B-44C3-9240-1B70C67B4E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8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4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F16868-8199-4C2C-A5B1-63AEE139F88E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38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D9FF7F-6988-44CC-821B-644E70CD2F73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631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961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7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2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27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A879A6-0FD0-4734-A311-86BFCA472E6E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1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4E6425-0181-43F2-84FC-787E803FD2F8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7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3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2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33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3C2F-671D-4EAB-A1D6-47241DF2D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Bed Sores No More!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03F62-587C-44F6-9188-CC269AB72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Wengineers</a:t>
            </a:r>
            <a:r>
              <a:rPr lang="en-US" dirty="0"/>
              <a:t> – Engineering for Better Health</a:t>
            </a:r>
          </a:p>
          <a:p>
            <a:r>
              <a:rPr lang="en-US" dirty="0"/>
              <a:t>Kiera </a:t>
            </a:r>
            <a:r>
              <a:rPr lang="en-US" dirty="0" err="1"/>
              <a:t>Mantyla</a:t>
            </a:r>
            <a:r>
              <a:rPr lang="en-US" dirty="0"/>
              <a:t>, Kate O’Rourke, Lexie </a:t>
            </a:r>
            <a:r>
              <a:rPr lang="en-US" dirty="0" err="1"/>
              <a:t>Duntzee</a:t>
            </a:r>
            <a:r>
              <a:rPr lang="en-US" dirty="0"/>
              <a:t>, Evelyn Livant</a:t>
            </a:r>
          </a:p>
        </p:txBody>
      </p:sp>
    </p:spTree>
    <p:extLst>
      <p:ext uri="{BB962C8B-B14F-4D97-AF65-F5344CB8AC3E}">
        <p14:creationId xmlns:p14="http://schemas.microsoft.com/office/powerpoint/2010/main" val="35072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7532-C60F-4699-BA05-F58E27F5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FC959-F8E6-40A2-8787-1A27CD990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38" y="1580011"/>
            <a:ext cx="4834602" cy="32205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78D94-3A1F-4733-A42F-E50E7D915BBF}"/>
              </a:ext>
            </a:extLst>
          </p:cNvPr>
          <p:cNvSpPr txBox="1"/>
          <p:nvPr/>
        </p:nvSpPr>
        <p:spPr>
          <a:xfrm>
            <a:off x="0" y="5359401"/>
            <a:ext cx="1376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https://www.123rf.com/photo_71558511_picture-of-a-sick-old-lady-being-bedridden.html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F8A50-4032-437D-AFBA-2E6222577692}"/>
              </a:ext>
            </a:extLst>
          </p:cNvPr>
          <p:cNvSpPr txBox="1"/>
          <p:nvPr/>
        </p:nvSpPr>
        <p:spPr>
          <a:xfrm>
            <a:off x="5349240" y="3790802"/>
            <a:ext cx="541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People who are on extended bed rest or who are bedridden are at high risk for pressure sores that further compromise their quality of life and recovery.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80271-CCBE-4B0A-A6B0-398E531A9817}"/>
              </a:ext>
            </a:extLst>
          </p:cNvPr>
          <p:cNvSpPr txBox="1"/>
          <p:nvPr/>
        </p:nvSpPr>
        <p:spPr>
          <a:xfrm>
            <a:off x="5349240" y="5114241"/>
            <a:ext cx="541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Patients have to be repositioned  frequently creating a burden on caregivers and extra cost and personnel for healthcare facilities.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7F4AF-B130-424A-9DD7-5C08AD20DE0A}"/>
              </a:ext>
            </a:extLst>
          </p:cNvPr>
          <p:cNvSpPr txBox="1"/>
          <p:nvPr/>
        </p:nvSpPr>
        <p:spPr>
          <a:xfrm>
            <a:off x="5496560" y="1759477"/>
            <a:ext cx="4693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bed sore is an injury to the skin and underlying tissue resulting from prolonged pressure on the skin.</a:t>
            </a:r>
          </a:p>
          <a:p>
            <a:endParaRPr lang="en-US" dirty="0"/>
          </a:p>
          <a:p>
            <a:r>
              <a:rPr lang="en-US" dirty="0"/>
              <a:t>They tend to develop on bony areas of the body such as the heels, ankles, hips and tailbone</a:t>
            </a:r>
          </a:p>
        </p:txBody>
      </p:sp>
    </p:spTree>
    <p:extLst>
      <p:ext uri="{BB962C8B-B14F-4D97-AF65-F5344CB8AC3E}">
        <p14:creationId xmlns:p14="http://schemas.microsoft.com/office/powerpoint/2010/main" val="204368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BB9A1-8A3C-45EA-95C6-7E5521DD9EA0}"/>
              </a:ext>
            </a:extLst>
          </p:cNvPr>
          <p:cNvSpPr txBox="1"/>
          <p:nvPr/>
        </p:nvSpPr>
        <p:spPr>
          <a:xfrm>
            <a:off x="3940718" y="1757156"/>
            <a:ext cx="648564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Target Consumers: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Nursing homes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Hospitals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Home health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Long-term care facilities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Caregivers</a:t>
            </a:r>
          </a:p>
        </p:txBody>
      </p:sp>
    </p:spTree>
    <p:extLst>
      <p:ext uri="{BB962C8B-B14F-4D97-AF65-F5344CB8AC3E}">
        <p14:creationId xmlns:p14="http://schemas.microsoft.com/office/powerpoint/2010/main" val="19560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C68D-626A-4765-9AF8-D13355588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85117"/>
            <a:ext cx="10820400" cy="4616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Incidents of Pressure Ulcers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6D518-9F58-43C3-996E-5F2F36898165}"/>
              </a:ext>
            </a:extLst>
          </p:cNvPr>
          <p:cNvSpPr txBox="1"/>
          <p:nvPr/>
        </p:nvSpPr>
        <p:spPr>
          <a:xfrm>
            <a:off x="495300" y="2849153"/>
            <a:ext cx="989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Estimated 1.3-3 million adults have pressure ulcers yearly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FB27-3D52-4486-80A0-28277F7B2D36}"/>
              </a:ext>
            </a:extLst>
          </p:cNvPr>
          <p:cNvSpPr txBox="1"/>
          <p:nvPr/>
        </p:nvSpPr>
        <p:spPr>
          <a:xfrm>
            <a:off x="495300" y="3520442"/>
            <a:ext cx="1041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Cost of $500 to $40,000 to heal each ulcer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0D997-A05C-42E9-B55C-98BE50242858}"/>
              </a:ext>
            </a:extLst>
          </p:cNvPr>
          <p:cNvSpPr txBox="1"/>
          <p:nvPr/>
        </p:nvSpPr>
        <p:spPr>
          <a:xfrm>
            <a:off x="495300" y="4191731"/>
            <a:ext cx="1056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Pressure ulcers are used as an indicator of the quality of care in hospitals and long-term care facilities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24458-A0C2-492F-85F0-AEE1E8D94566}"/>
              </a:ext>
            </a:extLst>
          </p:cNvPr>
          <p:cNvSpPr txBox="1"/>
          <p:nvPr/>
        </p:nvSpPr>
        <p:spPr>
          <a:xfrm>
            <a:off x="495300" y="5279003"/>
            <a:ext cx="1020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Failure to prevent or heal them can lead to litigation for  institutions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E4284-87D4-452D-817D-AE19E189C035}"/>
              </a:ext>
            </a:extLst>
          </p:cNvPr>
          <p:cNvSpPr txBox="1"/>
          <p:nvPr/>
        </p:nvSpPr>
        <p:spPr>
          <a:xfrm>
            <a:off x="1062282" y="5725099"/>
            <a:ext cx="1068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settlement of a pressure ulcer lawsuit is $250,000, with some awards topping $312 million. Moreover, plaintiffs are favored in up to 87% of these cases.2,3</a:t>
            </a:r>
          </a:p>
        </p:txBody>
      </p:sp>
    </p:spTree>
    <p:extLst>
      <p:ext uri="{BB962C8B-B14F-4D97-AF65-F5344CB8AC3E}">
        <p14:creationId xmlns:p14="http://schemas.microsoft.com/office/powerpoint/2010/main" val="7541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AC97-6E5A-4AE6-A41A-5661901E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2BAE-30BD-471F-B63D-E5AF014D1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95999"/>
            <a:ext cx="10820400" cy="1293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Braden’s Scale is used to assess risk factor so that the timing of the solution is adjusted to the individual patient’s needs.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BE44F-8A18-4BD8-B931-1ACB3B434333}"/>
              </a:ext>
            </a:extLst>
          </p:cNvPr>
          <p:cNvSpPr txBox="1"/>
          <p:nvPr/>
        </p:nvSpPr>
        <p:spPr>
          <a:xfrm>
            <a:off x="685800" y="1867356"/>
            <a:ext cx="829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“Smart” mattress pad that automatically detects risk to the patient and alerts caregivers.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E9EF5-4A01-44AB-8127-52FF61D5051D}"/>
              </a:ext>
            </a:extLst>
          </p:cNvPr>
          <p:cNvSpPr txBox="1"/>
          <p:nvPr/>
        </p:nvSpPr>
        <p:spPr>
          <a:xfrm>
            <a:off x="1450942" y="4274999"/>
            <a:ext cx="33826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</a:rPr>
              <a:t>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8EA03-3153-48C7-9DA0-DA13ECD544A7}"/>
              </a:ext>
            </a:extLst>
          </p:cNvPr>
          <p:cNvSpPr txBox="1"/>
          <p:nvPr/>
        </p:nvSpPr>
        <p:spPr>
          <a:xfrm>
            <a:off x="4088091" y="4915951"/>
            <a:ext cx="3846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</a:rPr>
              <a:t>Mobility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CF2D2-66C2-4F62-841D-24512C0B4C15}"/>
              </a:ext>
            </a:extLst>
          </p:cNvPr>
          <p:cNvSpPr txBox="1"/>
          <p:nvPr/>
        </p:nvSpPr>
        <p:spPr>
          <a:xfrm>
            <a:off x="3142267" y="5748847"/>
            <a:ext cx="28186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</a:rPr>
              <a:t>Moisture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C3EF2-265A-4C82-B26D-D4D09483C18A}"/>
              </a:ext>
            </a:extLst>
          </p:cNvPr>
          <p:cNvSpPr txBox="1"/>
          <p:nvPr/>
        </p:nvSpPr>
        <p:spPr>
          <a:xfrm>
            <a:off x="8012784" y="5179464"/>
            <a:ext cx="349341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</a:rPr>
              <a:t>Friction and shear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2D73A-ABD5-40FB-9E50-8B91DDE72316}"/>
              </a:ext>
            </a:extLst>
          </p:cNvPr>
          <p:cNvSpPr txBox="1"/>
          <p:nvPr/>
        </p:nvSpPr>
        <p:spPr>
          <a:xfrm>
            <a:off x="4088091" y="3714458"/>
            <a:ext cx="454607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</a:rPr>
              <a:t>Sensory Perception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FCA0D-D218-4336-B9A0-D43865EDB14C}"/>
              </a:ext>
            </a:extLst>
          </p:cNvPr>
          <p:cNvSpPr txBox="1"/>
          <p:nvPr/>
        </p:nvSpPr>
        <p:spPr>
          <a:xfrm>
            <a:off x="217602" y="5147163"/>
            <a:ext cx="33826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</a:rPr>
              <a:t>Nutrition</a:t>
            </a:r>
          </a:p>
        </p:txBody>
      </p:sp>
    </p:spTree>
    <p:extLst>
      <p:ext uri="{BB962C8B-B14F-4D97-AF65-F5344CB8AC3E}">
        <p14:creationId xmlns:p14="http://schemas.microsoft.com/office/powerpoint/2010/main" val="40337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2830D7-560A-4057-A1D6-C32030DB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</a:t>
            </a:r>
            <a:r>
              <a:rPr lang="en-US" dirty="0" err="1"/>
              <a:t>anaylsis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A67ACE-BE0E-4444-AC87-02C4ABAC3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6741" y="2409517"/>
            <a:ext cx="10003166" cy="3017904"/>
          </a:xfrm>
        </p:spPr>
      </p:pic>
    </p:spTree>
    <p:extLst>
      <p:ext uri="{BB962C8B-B14F-4D97-AF65-F5344CB8AC3E}">
        <p14:creationId xmlns:p14="http://schemas.microsoft.com/office/powerpoint/2010/main" val="315113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4175-F656-4292-BC08-C7E1A803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98" y="641267"/>
            <a:ext cx="10820400" cy="895926"/>
          </a:xfrm>
        </p:spPr>
        <p:txBody>
          <a:bodyPr/>
          <a:lstStyle/>
          <a:p>
            <a:r>
              <a:rPr lang="en-US" dirty="0"/>
              <a:t>Works cited: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45BC6-7929-4526-967B-2ABF811B1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326" y="1725331"/>
            <a:ext cx="10130516" cy="1291246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500" dirty="0"/>
              <a:t>Gefen, Amit. “How Much Time Does It Take to Get a Pressure Ulcer? Integrated Evidence from Human, Animal, and In Vitro Studies.” </a:t>
            </a:r>
            <a:r>
              <a:rPr lang="en-US" sz="4500" i="1" dirty="0"/>
              <a:t>Nutrition 411: Calculating Your Patients' Caloric Needs | Ostomy Wound Management</a:t>
            </a:r>
            <a:r>
              <a:rPr lang="en-US" sz="4500" dirty="0"/>
              <a:t>, Ostomy Wound Management, 1 Oct. 2008, www.o-wm.com/content/how-much-time-does-it-take-get-a-pressure-ulcer-integrated-evidence-human-animal-and-in-vitr.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C3AEA-14F5-4E50-ACBD-B9B6889710E8}"/>
              </a:ext>
            </a:extLst>
          </p:cNvPr>
          <p:cNvSpPr txBox="1"/>
          <p:nvPr/>
        </p:nvSpPr>
        <p:spPr>
          <a:xfrm>
            <a:off x="466326" y="3192931"/>
            <a:ext cx="9099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Petrone</a:t>
            </a:r>
            <a:r>
              <a:rPr lang="en-US" dirty="0"/>
              <a:t>, Kim. “Pressure Ulcer Litigation: What Is the Wound Center's Liability?” </a:t>
            </a:r>
            <a:r>
              <a:rPr lang="en-US" i="1" dirty="0"/>
              <a:t>Today's Wound Clinic</a:t>
            </a:r>
            <a:r>
              <a:rPr lang="en-US" dirty="0"/>
              <a:t>, 6 Sept. 2017, www.todayswoundclinic.com/articles/pressure-ulcer-litigation-what-wound-centers-liability.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9B804-6772-45F0-88C9-FB6F4E405C2C}"/>
              </a:ext>
            </a:extLst>
          </p:cNvPr>
          <p:cNvSpPr txBox="1"/>
          <p:nvPr/>
        </p:nvSpPr>
        <p:spPr>
          <a:xfrm>
            <a:off x="466326" y="4722829"/>
            <a:ext cx="8836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Bergstrom, Nancy, et al. “Predicting Pressure Ulcer Risk: A Multisite Study of the... : Nursing Research.” </a:t>
            </a:r>
            <a:r>
              <a:rPr lang="en-US" i="1" dirty="0"/>
              <a:t>Nursing </a:t>
            </a:r>
            <a:r>
              <a:rPr lang="en-US" i="1" dirty="0" err="1"/>
              <a:t>Resesarch</a:t>
            </a:r>
            <a:r>
              <a:rPr lang="en-US" dirty="0"/>
              <a:t>, Wolters Kluwer Health, Oct. 1998, journals.lww.com/</a:t>
            </a:r>
            <a:r>
              <a:rPr lang="en-US" dirty="0" err="1"/>
              <a:t>nursingresearchonline</a:t>
            </a:r>
            <a:r>
              <a:rPr lang="en-US" dirty="0"/>
              <a:t>/</a:t>
            </a:r>
            <a:r>
              <a:rPr lang="en-US" dirty="0" err="1"/>
              <a:t>Fulltext</a:t>
            </a:r>
            <a:r>
              <a:rPr lang="en-US" dirty="0"/>
              <a:t>/1998/09000/Predicting_Pressure_Ulcer_Risk__A_Multisite_Study.5.aspx.</a:t>
            </a:r>
          </a:p>
        </p:txBody>
      </p:sp>
    </p:spTree>
    <p:extLst>
      <p:ext uri="{BB962C8B-B14F-4D97-AF65-F5344CB8AC3E}">
        <p14:creationId xmlns:p14="http://schemas.microsoft.com/office/powerpoint/2010/main" val="9311799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183</TotalTime>
  <Words>414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Bed Sores No More!</vt:lpstr>
      <vt:lpstr>The problem:</vt:lpstr>
      <vt:lpstr>PowerPoint Presentation</vt:lpstr>
      <vt:lpstr>PowerPoint Presentation</vt:lpstr>
      <vt:lpstr>The Solution:</vt:lpstr>
      <vt:lpstr>Cost anaylsis</vt:lpstr>
      <vt:lpstr>Works cited: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Wengineers</dc:title>
  <dc:creator>Evelyn Livant</dc:creator>
  <cp:lastModifiedBy>Evelyn Livant</cp:lastModifiedBy>
  <cp:revision>76</cp:revision>
  <dcterms:created xsi:type="dcterms:W3CDTF">2018-09-23T12:35:59Z</dcterms:created>
  <dcterms:modified xsi:type="dcterms:W3CDTF">2018-09-23T15:53:14Z</dcterms:modified>
</cp:coreProperties>
</file>