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6" r:id="rId5"/>
    <p:sldId id="585" r:id="rId6"/>
    <p:sldId id="557" r:id="rId7"/>
    <p:sldId id="579" r:id="rId8"/>
    <p:sldId id="580" r:id="rId9"/>
    <p:sldId id="586" r:id="rId10"/>
    <p:sldId id="583" r:id="rId11"/>
    <p:sldId id="589" r:id="rId12"/>
    <p:sldId id="590" r:id="rId13"/>
    <p:sldId id="591" r:id="rId14"/>
    <p:sldId id="592" r:id="rId15"/>
    <p:sldId id="593" r:id="rId16"/>
    <p:sldId id="553" r:id="rId17"/>
  </p:sldIdLst>
  <p:sldSz cx="9144000" cy="6858000" type="screen4x3"/>
  <p:notesSz cx="6669088" cy="9926638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Campe Leen" initials="VCL" lastIdx="1" clrIdx="0">
    <p:extLst>
      <p:ext uri="{19B8F6BF-5375-455C-9EA6-DF929625EA0E}">
        <p15:presenceInfo xmlns:p15="http://schemas.microsoft.com/office/powerpoint/2012/main" userId="Van Campe Leen" providerId="None"/>
      </p:ext>
    </p:extLst>
  </p:cmAuthor>
  <p:cmAuthor id="2" name="Dengis Pascale" initials="DP" lastIdx="2" clrIdx="1">
    <p:extLst>
      <p:ext uri="{19B8F6BF-5375-455C-9EA6-DF929625EA0E}">
        <p15:presenceInfo xmlns:p15="http://schemas.microsoft.com/office/powerpoint/2012/main" userId="S::pascale.dengis@ewi.vlaanderen.be::3d85c390-b3cb-47eb-84d6-31a6309cd547" providerId="AD"/>
      </p:ext>
    </p:extLst>
  </p:cmAuthor>
  <p:cmAuthor id="3" name="Deferme Jochen" initials="DJ" lastIdx="6" clrIdx="2">
    <p:extLst>
      <p:ext uri="{19B8F6BF-5375-455C-9EA6-DF929625EA0E}">
        <p15:presenceInfo xmlns:p15="http://schemas.microsoft.com/office/powerpoint/2012/main" userId="S::jochen.deferme@vlaanderen.be::f5e2667d-1063-453c-b606-ddaa19def63c" providerId="AD"/>
      </p:ext>
    </p:extLst>
  </p:cmAuthor>
  <p:cmAuthor id="4" name="Dengis Pascale" initials="DP [2]" lastIdx="5" clrIdx="3">
    <p:extLst>
      <p:ext uri="{19B8F6BF-5375-455C-9EA6-DF929625EA0E}">
        <p15:presenceInfo xmlns:p15="http://schemas.microsoft.com/office/powerpoint/2012/main" userId="S::pascale.dengis@vlaanderen.be::3d85c390-b3cb-47eb-84d6-31a6309cd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11A20"/>
    <a:srgbClr val="474746"/>
    <a:srgbClr val="631D1D"/>
    <a:srgbClr val="0F6408"/>
    <a:srgbClr val="4F4F4F"/>
    <a:srgbClr val="141313"/>
    <a:srgbClr val="323030"/>
    <a:srgbClr val="18233A"/>
    <a:srgbClr val="62616E"/>
    <a:srgbClr val="053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8" autoAdjust="0"/>
  </p:normalViewPr>
  <p:slideViewPr>
    <p:cSldViewPr snapToGrid="0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95D3-A8A0-4E50-989C-F23569E18B8C}" type="datetimeFigureOut">
              <a:rPr lang="nl-BE" smtClean="0"/>
              <a:t>31/05/2021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C451-B7D6-42A9-8A0B-695739F3C5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003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4D8A6-E91F-2349-9524-29B4C5A5DC24}" type="datetimeFigureOut">
              <a:rPr lang="nl-NL" smtClean="0"/>
              <a:t>31-5-2021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1A2C-3C7C-D545-A329-5793AF5DBC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0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https://support.datacite.org/docs/schema-optional-properties-v43#12-relatedidentifier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86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8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foto-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/>
          <a:stretch/>
        </p:blipFill>
        <p:spPr>
          <a:xfrm>
            <a:off x="0" y="0"/>
            <a:ext cx="9144000" cy="3870745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8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405C092-6609-4509-A2A3-FA27B28CC7AC}" type="datetime1">
              <a:rPr lang="nl-BE" smtClean="0"/>
              <a:t>31/05/2021</a:t>
            </a:fld>
            <a:endParaRPr lang="nl-BE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28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2916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148473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Ondertitel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2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3E0CABD-D73E-422C-AD44-8C0898CFA2A3}" type="datetime1">
              <a:rPr lang="nl-BE" smtClean="0"/>
              <a:t>31/05/2021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76D89C-E8B9-AE4E-B6DF-5DF853DAFA0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5746" y="4293096"/>
            <a:ext cx="8712968" cy="792088"/>
          </a:xfrm>
        </p:spPr>
        <p:txBody>
          <a:bodyPr>
            <a:noAutofit/>
          </a:bodyPr>
          <a:lstStyle/>
          <a:p>
            <a:r>
              <a:rPr lang="en-US" sz="2800"/>
              <a:t>	</a:t>
            </a:r>
            <a:br>
              <a:rPr lang="en-US" sz="2800"/>
            </a:br>
            <a:r>
              <a:rPr lang="en-US" sz="2800"/>
              <a:t>	FOSB WG Metadata &amp; Standardization</a:t>
            </a:r>
            <a:br>
              <a:rPr lang="en-US" sz="2800"/>
            </a:br>
            <a:br>
              <a:rPr lang="en-US" sz="2800"/>
            </a:br>
            <a:endParaRPr lang="nl-NL" sz="280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>
          <a:xfrm>
            <a:off x="3635896" y="6165304"/>
            <a:ext cx="5616624" cy="432048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</a:rPr>
              <a:t>2021-05-31</a:t>
            </a:r>
            <a:endParaRPr lang="en-US" b="1" i="1" dirty="0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0648"/>
            <a:ext cx="225552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886-B35F-41C3-9595-855EF91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43835"/>
            <a:ext cx="7642496" cy="195307"/>
          </a:xfrm>
        </p:spPr>
        <p:txBody>
          <a:bodyPr>
            <a:noAutofit/>
          </a:bodyPr>
          <a:lstStyle/>
          <a:p>
            <a:pPr algn="ctr"/>
            <a:r>
              <a:rPr lang="nl-BE" dirty="0" err="1"/>
              <a:t>Contributor</a:t>
            </a:r>
            <a:r>
              <a:rPr lang="nl-BE" dirty="0"/>
              <a:t> type </a:t>
            </a:r>
            <a:r>
              <a:rPr lang="nl-BE" dirty="0" err="1"/>
              <a:t>organisation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FFAB16-AA50-49E0-A9BD-45441C8E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168865"/>
              </p:ext>
            </p:extLst>
          </p:nvPr>
        </p:nvGraphicFramePr>
        <p:xfrm>
          <a:off x="250824" y="972925"/>
          <a:ext cx="8068228" cy="284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4">
                  <a:extLst>
                    <a:ext uri="{9D8B030D-6E8A-4147-A177-3AD203B41FA5}">
                      <a16:colId xmlns:a16="http://schemas.microsoft.com/office/drawing/2014/main" val="1770375860"/>
                    </a:ext>
                  </a:extLst>
                </a:gridCol>
                <a:gridCol w="4034114">
                  <a:extLst>
                    <a:ext uri="{9D8B030D-6E8A-4147-A177-3AD203B41FA5}">
                      <a16:colId xmlns:a16="http://schemas.microsoft.com/office/drawing/2014/main" val="1568653312"/>
                    </a:ext>
                  </a:extLst>
                </a:gridCol>
              </a:tblGrid>
              <a:tr h="551686">
                <a:tc>
                  <a:txBody>
                    <a:bodyPr/>
                    <a:lstStyle/>
                    <a:p>
                      <a:r>
                        <a:rPr lang="nl-BE" dirty="0"/>
                        <a:t>English 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Dutch term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88738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Hosting </a:t>
                      </a:r>
                      <a:r>
                        <a:rPr lang="nl-BE" dirty="0" err="1"/>
                        <a:t>Institution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Onthaalinstelling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7689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Registration</a:t>
                      </a:r>
                      <a:r>
                        <a:rPr lang="nl-BE" dirty="0"/>
                        <a:t> Agency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Registratie agentschap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4072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Registration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Authorithy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Registratie autoriteit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9591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Research 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Onderzoeksgroep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676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CE2-EF2D-4A10-AB26-2F26DC1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77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886-B35F-41C3-9595-855EF91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43835"/>
            <a:ext cx="7642496" cy="195307"/>
          </a:xfrm>
        </p:spPr>
        <p:txBody>
          <a:bodyPr>
            <a:noAutofit/>
          </a:bodyPr>
          <a:lstStyle/>
          <a:p>
            <a:pPr algn="ctr"/>
            <a:r>
              <a:rPr lang="nl-BE" dirty="0" err="1"/>
              <a:t>Legitimate</a:t>
            </a:r>
            <a:r>
              <a:rPr lang="nl-BE" dirty="0"/>
              <a:t> </a:t>
            </a:r>
            <a:r>
              <a:rPr lang="nl-BE" dirty="0" err="1"/>
              <a:t>Opt</a:t>
            </a:r>
            <a:r>
              <a:rPr lang="nl-BE" dirty="0"/>
              <a:t>-out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FFAB16-AA50-49E0-A9BD-45441C8E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82793"/>
              </p:ext>
            </p:extLst>
          </p:nvPr>
        </p:nvGraphicFramePr>
        <p:xfrm>
          <a:off x="250824" y="972925"/>
          <a:ext cx="8068228" cy="326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4">
                  <a:extLst>
                    <a:ext uri="{9D8B030D-6E8A-4147-A177-3AD203B41FA5}">
                      <a16:colId xmlns:a16="http://schemas.microsoft.com/office/drawing/2014/main" val="1770375860"/>
                    </a:ext>
                  </a:extLst>
                </a:gridCol>
                <a:gridCol w="4034114">
                  <a:extLst>
                    <a:ext uri="{9D8B030D-6E8A-4147-A177-3AD203B41FA5}">
                      <a16:colId xmlns:a16="http://schemas.microsoft.com/office/drawing/2014/main" val="1568653312"/>
                    </a:ext>
                  </a:extLst>
                </a:gridCol>
              </a:tblGrid>
              <a:tr h="551686">
                <a:tc>
                  <a:txBody>
                    <a:bodyPr/>
                    <a:lstStyle/>
                    <a:p>
                      <a:r>
                        <a:rPr lang="nl-BE" dirty="0"/>
                        <a:t>English 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Dutch term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88738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Privacy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Privacy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4072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Intellectual</a:t>
                      </a:r>
                      <a:r>
                        <a:rPr lang="nl-BE" dirty="0"/>
                        <a:t> Property </a:t>
                      </a:r>
                      <a:r>
                        <a:rPr lang="nl-BE" dirty="0" err="1"/>
                        <a:t>Rights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Intellectuele eigendomsrechten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9591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Ethical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aspects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Ethische aspecten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676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Dual </a:t>
                      </a:r>
                      <a:r>
                        <a:rPr lang="nl-BE" dirty="0" err="1"/>
                        <a:t>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Dual-</a:t>
                      </a:r>
                      <a:r>
                        <a:rPr lang="nl-BE" dirty="0" err="1"/>
                        <a:t>use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22847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nl-BE" dirty="0" err="1"/>
                        <a:t>Other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8876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CE2-EF2D-4A10-AB26-2F26DC1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34228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886-B35F-41C3-9595-855EF91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43835"/>
            <a:ext cx="7642496" cy="195307"/>
          </a:xfrm>
        </p:spPr>
        <p:txBody>
          <a:bodyPr>
            <a:noAutofit/>
          </a:bodyPr>
          <a:lstStyle/>
          <a:p>
            <a:pPr algn="ctr"/>
            <a:r>
              <a:rPr lang="nl-BE" dirty="0"/>
              <a:t>Access </a:t>
            </a:r>
            <a:r>
              <a:rPr lang="nl-BE" dirty="0" err="1"/>
              <a:t>Rights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FFAB16-AA50-49E0-A9BD-45441C8E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99502"/>
              </p:ext>
            </p:extLst>
          </p:nvPr>
        </p:nvGraphicFramePr>
        <p:xfrm>
          <a:off x="250824" y="972925"/>
          <a:ext cx="8068228" cy="284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4">
                  <a:extLst>
                    <a:ext uri="{9D8B030D-6E8A-4147-A177-3AD203B41FA5}">
                      <a16:colId xmlns:a16="http://schemas.microsoft.com/office/drawing/2014/main" val="1770375860"/>
                    </a:ext>
                  </a:extLst>
                </a:gridCol>
                <a:gridCol w="4034114">
                  <a:extLst>
                    <a:ext uri="{9D8B030D-6E8A-4147-A177-3AD203B41FA5}">
                      <a16:colId xmlns:a16="http://schemas.microsoft.com/office/drawing/2014/main" val="1568653312"/>
                    </a:ext>
                  </a:extLst>
                </a:gridCol>
              </a:tblGrid>
              <a:tr h="551686">
                <a:tc>
                  <a:txBody>
                    <a:bodyPr/>
                    <a:lstStyle/>
                    <a:p>
                      <a:r>
                        <a:rPr lang="nl-BE" dirty="0"/>
                        <a:t>English 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Dutch term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88738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Closed Access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Closed Access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4072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Restricted</a:t>
                      </a:r>
                      <a:r>
                        <a:rPr lang="nl-BE" dirty="0"/>
                        <a:t> Access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Restricted</a:t>
                      </a:r>
                      <a:r>
                        <a:rPr lang="nl-BE" dirty="0"/>
                        <a:t> Access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9591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/>
                        <a:t>Open Access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Open Access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6766"/>
                  </a:ext>
                </a:extLst>
              </a:tr>
              <a:tr h="573004">
                <a:tc>
                  <a:txBody>
                    <a:bodyPr/>
                    <a:lstStyle/>
                    <a:p>
                      <a:r>
                        <a:rPr lang="nl-BE" dirty="0" err="1"/>
                        <a:t>Embargoed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 embargo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228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CE2-EF2D-4A10-AB26-2F26DC1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4098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02784" y="4380645"/>
            <a:ext cx="8712968" cy="79208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Questions? Suggestions?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ECOOM@uhasselt.be</a:t>
            </a:r>
            <a:br>
              <a:rPr lang="en-US" sz="1800" dirty="0"/>
            </a:br>
            <a:endParaRPr lang="nl-NL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0648"/>
            <a:ext cx="2255520" cy="7162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3622" y="595332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Sadia </a:t>
            </a:r>
            <a:r>
              <a:rPr lang="nl-BE" dirty="0" err="1"/>
              <a:t>Vancauwenbergh</a:t>
            </a:r>
            <a:r>
              <a:rPr lang="nl-BE" dirty="0"/>
              <a:t>, Evy Neyens</a:t>
            </a:r>
          </a:p>
          <a:p>
            <a:r>
              <a:rPr lang="nl-BE" dirty="0" err="1"/>
              <a:t>Ils</a:t>
            </a:r>
            <a:r>
              <a:rPr lang="nl-BE" dirty="0"/>
              <a:t> De Bal, </a:t>
            </a:r>
            <a:r>
              <a:rPr lang="nl-BE" dirty="0" err="1"/>
              <a:t>Pascale</a:t>
            </a:r>
            <a:r>
              <a:rPr lang="nl-BE" dirty="0"/>
              <a:t> </a:t>
            </a:r>
            <a:r>
              <a:rPr lang="nl-BE" dirty="0" err="1"/>
              <a:t>Dengis</a:t>
            </a:r>
            <a:r>
              <a:rPr lang="nl-BE" dirty="0"/>
              <a:t>, Jochen </a:t>
            </a:r>
            <a:r>
              <a:rPr lang="nl-BE" dirty="0" err="1"/>
              <a:t>Deferme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14-96A5-46EC-951B-EBA56A7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6B38-CEAE-4520-B31F-E03B4EE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sz="2400" dirty="0" err="1">
                <a:solidFill>
                  <a:schemeClr val="tx1"/>
                </a:solidFill>
              </a:rPr>
              <a:t>Questions</a:t>
            </a:r>
            <a:r>
              <a:rPr lang="nl-BE" sz="2400" dirty="0">
                <a:solidFill>
                  <a:schemeClr val="tx1"/>
                </a:solidFill>
              </a:rPr>
              <a:t> on </a:t>
            </a:r>
            <a:r>
              <a:rPr lang="nl-BE" sz="2400" dirty="0" err="1">
                <a:solidFill>
                  <a:schemeClr val="tx1"/>
                </a:solidFill>
              </a:rPr>
              <a:t>implementation</a:t>
            </a:r>
            <a:r>
              <a:rPr lang="nl-BE" sz="2400" dirty="0">
                <a:solidFill>
                  <a:schemeClr val="tx1"/>
                </a:solidFill>
              </a:rPr>
              <a:t> of FOSB metadata model</a:t>
            </a:r>
          </a:p>
          <a:p>
            <a:pPr>
              <a:lnSpc>
                <a:spcPct val="150000"/>
              </a:lnSpc>
            </a:pPr>
            <a:r>
              <a:rPr lang="nl-BE" sz="2400" dirty="0" err="1">
                <a:solidFill>
                  <a:schemeClr val="tx1"/>
                </a:solidFill>
              </a:rPr>
              <a:t>AoB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66F-0263-45A5-BE9F-9B24C764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2800" dirty="0" err="1"/>
              <a:t>Questions</a:t>
            </a:r>
            <a:r>
              <a:rPr lang="nl-BE" sz="2800" dirty="0"/>
              <a:t> </a:t>
            </a:r>
            <a:r>
              <a:rPr lang="nl-BE" sz="2800" dirty="0" err="1"/>
              <a:t>upon</a:t>
            </a:r>
            <a:r>
              <a:rPr lang="nl-BE" sz="2800" dirty="0"/>
              <a:t> </a:t>
            </a:r>
            <a:r>
              <a:rPr lang="nl-BE" sz="2800" dirty="0" err="1"/>
              <a:t>metadatamodel</a:t>
            </a:r>
            <a:r>
              <a:rPr lang="nl-BE" sz="2800" dirty="0"/>
              <a:t> </a:t>
            </a:r>
            <a:r>
              <a:rPr lang="nl-BE" sz="2800" dirty="0" err="1"/>
              <a:t>implementation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400" dirty="0"/>
              <a:t>Version 2020-11-20_FOSB_metadatamodel_V1.7ter</a:t>
            </a:r>
          </a:p>
          <a:p>
            <a:r>
              <a:rPr lang="nl-BE" sz="2000" dirty="0" err="1"/>
              <a:t>Implementation</a:t>
            </a:r>
            <a:r>
              <a:rPr lang="nl-BE" sz="2000" dirty="0"/>
              <a:t> in FRIS is </a:t>
            </a:r>
            <a:r>
              <a:rPr lang="nl-BE" sz="2000" dirty="0" err="1"/>
              <a:t>ongoing</a:t>
            </a:r>
            <a:r>
              <a:rPr lang="nl-BE" sz="2000" dirty="0"/>
              <a:t>: a few </a:t>
            </a:r>
            <a:r>
              <a:rPr lang="nl-BE" sz="2000" dirty="0" err="1"/>
              <a:t>concretisations</a:t>
            </a:r>
            <a:r>
              <a:rPr lang="nl-BE" sz="2000" dirty="0"/>
              <a:t> are </a:t>
            </a:r>
            <a:r>
              <a:rPr lang="nl-BE" sz="2000" dirty="0" err="1"/>
              <a:t>proposed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Concretisations</a:t>
            </a:r>
            <a:r>
              <a:rPr lang="nl-BE" sz="2000" dirty="0"/>
              <a:t>:</a:t>
            </a:r>
          </a:p>
          <a:p>
            <a:r>
              <a:rPr lang="nl-BE" sz="2400" dirty="0"/>
              <a:t>Column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multiplicity</a:t>
            </a:r>
            <a:r>
              <a:rPr lang="nl-BE" sz="2400" dirty="0"/>
              <a:t> (1-n relations)</a:t>
            </a:r>
          </a:p>
          <a:p>
            <a:r>
              <a:rPr lang="nl-BE" sz="2400" dirty="0" err="1"/>
              <a:t>Identifiers</a:t>
            </a:r>
            <a:r>
              <a:rPr lang="nl-BE" sz="2400" dirty="0"/>
              <a:t>:</a:t>
            </a:r>
          </a:p>
          <a:p>
            <a:pPr lvl="1"/>
            <a:r>
              <a:rPr lang="nl-BE" sz="2000" dirty="0" err="1"/>
              <a:t>Multiplicity</a:t>
            </a:r>
            <a:r>
              <a:rPr lang="nl-BE" sz="2000" dirty="0"/>
              <a:t>: max 1 </a:t>
            </a:r>
            <a:r>
              <a:rPr lang="nl-BE" sz="2000" dirty="0" err="1"/>
              <a:t>main</a:t>
            </a:r>
            <a:r>
              <a:rPr lang="nl-BE" sz="2000" dirty="0"/>
              <a:t> </a:t>
            </a:r>
            <a:r>
              <a:rPr lang="nl-BE" sz="2000" dirty="0" err="1"/>
              <a:t>identifier</a:t>
            </a:r>
            <a:r>
              <a:rPr lang="nl-BE" sz="2000" dirty="0"/>
              <a:t>; 1st of </a:t>
            </a:r>
            <a:r>
              <a:rPr lang="nl-BE" sz="2000" dirty="0" err="1"/>
              <a:t>the</a:t>
            </a:r>
            <a:r>
              <a:rPr lang="nl-BE" sz="2000" dirty="0"/>
              <a:t> list of </a:t>
            </a:r>
            <a:r>
              <a:rPr lang="nl-BE" sz="2000" dirty="0" err="1"/>
              <a:t>federated</a:t>
            </a:r>
            <a:r>
              <a:rPr lang="nl-BE" sz="2000" dirty="0"/>
              <a:t> </a:t>
            </a:r>
            <a:r>
              <a:rPr lang="nl-BE" sz="2000" dirty="0" err="1"/>
              <a:t>id’s</a:t>
            </a:r>
            <a:r>
              <a:rPr lang="nl-BE" sz="2000" dirty="0"/>
              <a:t> </a:t>
            </a:r>
            <a:r>
              <a:rPr lang="nl-BE" sz="2000" dirty="0" err="1"/>
              <a:t>provided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FRIS (CERIF </a:t>
            </a:r>
            <a:r>
              <a:rPr lang="nl-BE" sz="2000" dirty="0" err="1"/>
              <a:t>federated</a:t>
            </a:r>
            <a:r>
              <a:rPr lang="nl-BE" sz="2000" dirty="0"/>
              <a:t> list of </a:t>
            </a:r>
            <a:r>
              <a:rPr lang="nl-BE" sz="2000" dirty="0" err="1"/>
              <a:t>identifiers</a:t>
            </a:r>
            <a:r>
              <a:rPr lang="nl-BE" sz="2000" dirty="0"/>
              <a:t>: </a:t>
            </a:r>
            <a:r>
              <a:rPr lang="nl-BE" sz="2000" dirty="0" err="1"/>
              <a:t>main</a:t>
            </a:r>
            <a:r>
              <a:rPr lang="nl-BE" sz="2000" dirty="0"/>
              <a:t> </a:t>
            </a:r>
            <a:r>
              <a:rPr lang="nl-BE" sz="2000" dirty="0" err="1"/>
              <a:t>id</a:t>
            </a:r>
            <a:r>
              <a:rPr lang="nl-BE" sz="2000" dirty="0"/>
              <a:t>; </a:t>
            </a:r>
            <a:r>
              <a:rPr lang="nl-BE" sz="2000" dirty="0" err="1"/>
              <a:t>alternative</a:t>
            </a:r>
            <a:r>
              <a:rPr lang="nl-BE" sz="2000" dirty="0"/>
              <a:t> </a:t>
            </a:r>
            <a:r>
              <a:rPr lang="nl-BE" sz="2000" dirty="0" err="1"/>
              <a:t>id’s</a:t>
            </a:r>
            <a:r>
              <a:rPr lang="nl-BE" sz="2000" dirty="0"/>
              <a:t>)</a:t>
            </a:r>
          </a:p>
          <a:p>
            <a:pPr lvl="2"/>
            <a:r>
              <a:rPr lang="nl-BE" dirty="0" err="1"/>
              <a:t>Identifier</a:t>
            </a:r>
            <a:r>
              <a:rPr lang="nl-BE" dirty="0"/>
              <a:t>: 0 </a:t>
            </a:r>
            <a:r>
              <a:rPr lang="nl-BE" dirty="0" err="1"/>
              <a:t>to</a:t>
            </a:r>
            <a:r>
              <a:rPr lang="nl-BE" dirty="0"/>
              <a:t> n per </a:t>
            </a:r>
            <a:r>
              <a:rPr lang="nl-BE" dirty="0" err="1"/>
              <a:t>id</a:t>
            </a:r>
            <a:r>
              <a:rPr lang="nl-BE" dirty="0"/>
              <a:t> type</a:t>
            </a:r>
          </a:p>
          <a:p>
            <a:pPr lvl="1"/>
            <a:r>
              <a:rPr lang="nl-BE" sz="2000" dirty="0"/>
              <a:t>URL:</a:t>
            </a:r>
          </a:p>
          <a:p>
            <a:pPr lvl="2"/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“</a:t>
            </a:r>
            <a:r>
              <a:rPr lang="nl-BE" dirty="0" err="1"/>
              <a:t>Institional</a:t>
            </a:r>
            <a:r>
              <a:rPr lang="nl-BE" dirty="0"/>
              <a:t> </a:t>
            </a:r>
            <a:r>
              <a:rPr lang="nl-BE" dirty="0" err="1"/>
              <a:t>Repository</a:t>
            </a:r>
            <a:r>
              <a:rPr lang="nl-BE" dirty="0"/>
              <a:t> URL” (type URL)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592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000" dirty="0"/>
              <a:t>Abstract &amp; </a:t>
            </a:r>
            <a:r>
              <a:rPr lang="nl-BE" sz="2000" dirty="0" err="1"/>
              <a:t>Description</a:t>
            </a:r>
            <a:endParaRPr lang="nl-BE" sz="2000" dirty="0"/>
          </a:p>
          <a:p>
            <a:pPr lvl="1"/>
            <a:r>
              <a:rPr lang="nl-BE" sz="1600" dirty="0" err="1"/>
              <a:t>Multilanguage</a:t>
            </a:r>
            <a:r>
              <a:rPr lang="nl-BE" sz="1600" dirty="0"/>
              <a:t> field, max 1 per </a:t>
            </a:r>
            <a:r>
              <a:rPr lang="nl-BE" sz="1600" dirty="0" err="1"/>
              <a:t>language</a:t>
            </a:r>
            <a:endParaRPr lang="nl-BE" sz="1600" dirty="0"/>
          </a:p>
          <a:p>
            <a:pPr lvl="1"/>
            <a:r>
              <a:rPr lang="nl-BE" sz="1600" dirty="0" err="1"/>
              <a:t>Description</a:t>
            </a:r>
            <a:r>
              <a:rPr lang="nl-BE" sz="1600" dirty="0"/>
              <a:t>: free </a:t>
            </a:r>
            <a:r>
              <a:rPr lang="nl-BE" sz="1600" dirty="0" err="1"/>
              <a:t>text</a:t>
            </a:r>
            <a:r>
              <a:rPr lang="nl-BE" sz="1600" dirty="0"/>
              <a:t> field, type </a:t>
            </a:r>
            <a:r>
              <a:rPr lang="nl-BE" sz="1600" dirty="0" err="1"/>
              <a:t>not</a:t>
            </a:r>
            <a:r>
              <a:rPr lang="nl-BE" sz="1600" dirty="0"/>
              <a:t> </a:t>
            </a:r>
            <a:r>
              <a:rPr lang="nl-BE" sz="1600" dirty="0" err="1"/>
              <a:t>required</a:t>
            </a:r>
            <a:endParaRPr lang="nl-BE" sz="1600" dirty="0"/>
          </a:p>
          <a:p>
            <a:r>
              <a:rPr lang="nl-BE" sz="2000" dirty="0" err="1"/>
              <a:t>Title</a:t>
            </a:r>
            <a:endParaRPr lang="nl-BE" sz="2000" dirty="0"/>
          </a:p>
          <a:p>
            <a:pPr lvl="1"/>
            <a:r>
              <a:rPr lang="nl-BE" sz="1600" dirty="0" err="1"/>
              <a:t>Multilanguage</a:t>
            </a:r>
            <a:r>
              <a:rPr lang="nl-BE" sz="1600" dirty="0"/>
              <a:t> field, max 1 per </a:t>
            </a:r>
            <a:r>
              <a:rPr lang="nl-BE" sz="1600" dirty="0" err="1"/>
              <a:t>language</a:t>
            </a:r>
            <a:endParaRPr lang="nl-BE" sz="1600" dirty="0"/>
          </a:p>
          <a:p>
            <a:r>
              <a:rPr lang="nl-BE" sz="2000" dirty="0"/>
              <a:t>Publisher</a:t>
            </a:r>
          </a:p>
          <a:p>
            <a:pPr lvl="1"/>
            <a:r>
              <a:rPr lang="nl-BE" sz="1600" dirty="0" err="1"/>
              <a:t>Mandatory</a:t>
            </a:r>
            <a:r>
              <a:rPr lang="nl-BE" sz="1600" dirty="0"/>
              <a:t> in </a:t>
            </a:r>
            <a:r>
              <a:rPr lang="nl-BE" sz="1600" dirty="0" err="1"/>
              <a:t>OpenAIRE</a:t>
            </a:r>
            <a:r>
              <a:rPr lang="nl-BE" sz="1600" dirty="0"/>
              <a:t>. </a:t>
            </a:r>
            <a:r>
              <a:rPr lang="nl-BE" sz="1600" dirty="0" err="1"/>
              <a:t>Also</a:t>
            </a:r>
            <a:r>
              <a:rPr lang="nl-BE" sz="1600" dirty="0"/>
              <a:t> in </a:t>
            </a:r>
            <a:r>
              <a:rPr lang="nl-BE" sz="1600" dirty="0" err="1"/>
              <a:t>Flanders</a:t>
            </a:r>
            <a:r>
              <a:rPr lang="nl-BE" sz="1600" dirty="0"/>
              <a:t>?</a:t>
            </a:r>
          </a:p>
          <a:p>
            <a:r>
              <a:rPr lang="nl-BE" sz="2000" dirty="0" err="1"/>
              <a:t>PublicationYear</a:t>
            </a:r>
            <a:endParaRPr lang="nl-BE" sz="2000" dirty="0"/>
          </a:p>
          <a:p>
            <a:pPr lvl="1"/>
            <a:r>
              <a:rPr lang="nl-BE" sz="1600" dirty="0"/>
              <a:t>Date </a:t>
            </a:r>
            <a:r>
              <a:rPr lang="nl-BE" sz="1600" dirty="0" err="1"/>
              <a:t>possible</a:t>
            </a:r>
            <a:r>
              <a:rPr lang="nl-BE" sz="1600" dirty="0"/>
              <a:t>?</a:t>
            </a:r>
          </a:p>
          <a:p>
            <a:pPr lvl="1"/>
            <a:r>
              <a:rPr lang="nl-BE" sz="1600" dirty="0"/>
              <a:t>In case of embargo =&gt; </a:t>
            </a:r>
            <a:r>
              <a:rPr lang="nl-BE" sz="1600" dirty="0" err="1"/>
              <a:t>PublicationYear</a:t>
            </a:r>
            <a:r>
              <a:rPr lang="nl-BE" sz="1600" dirty="0"/>
              <a:t> = </a:t>
            </a:r>
            <a:r>
              <a:rPr lang="nl-BE" sz="1600" dirty="0" err="1"/>
              <a:t>EmbargoYear</a:t>
            </a:r>
            <a:endParaRPr lang="nl-BE" sz="1600" dirty="0"/>
          </a:p>
          <a:p>
            <a:r>
              <a:rPr lang="nl-BE" sz="2000" dirty="0"/>
              <a:t>Format</a:t>
            </a:r>
          </a:p>
          <a:p>
            <a:pPr lvl="1"/>
            <a:r>
              <a:rPr lang="nl-BE" sz="1600" dirty="0"/>
              <a:t>Free </a:t>
            </a:r>
            <a:r>
              <a:rPr lang="nl-BE" sz="1600" dirty="0" err="1"/>
              <a:t>text</a:t>
            </a:r>
            <a:r>
              <a:rPr lang="nl-BE" sz="1600" dirty="0"/>
              <a:t>, multiple </a:t>
            </a:r>
            <a:r>
              <a:rPr lang="nl-BE" sz="1600" dirty="0" err="1"/>
              <a:t>values</a:t>
            </a:r>
            <a:r>
              <a:rPr lang="nl-BE" sz="1600" dirty="0"/>
              <a:t> </a:t>
            </a:r>
            <a:r>
              <a:rPr lang="nl-BE" sz="1600" dirty="0" err="1"/>
              <a:t>possible</a:t>
            </a:r>
            <a:endParaRPr lang="nl-BE" sz="1600" dirty="0"/>
          </a:p>
          <a:p>
            <a:pPr lvl="1"/>
            <a:r>
              <a:rPr lang="nl-BE" sz="1600" dirty="0" err="1"/>
              <a:t>Lowercase</a:t>
            </a:r>
            <a:r>
              <a:rPr lang="nl-BE" sz="1600" dirty="0"/>
              <a:t> without </a:t>
            </a:r>
            <a:r>
              <a:rPr lang="nl-BE" sz="1600" dirty="0" err="1"/>
              <a:t>punctuation</a:t>
            </a:r>
            <a:r>
              <a:rPr lang="nl-BE" sz="1600" dirty="0"/>
              <a:t> </a:t>
            </a:r>
            <a:r>
              <a:rPr lang="nl-BE" sz="1600" dirty="0" err="1"/>
              <a:t>marks</a:t>
            </a:r>
            <a:endParaRPr lang="nl-BE" sz="1600" dirty="0"/>
          </a:p>
          <a:p>
            <a:r>
              <a:rPr lang="nl-BE" sz="2000" dirty="0"/>
              <a:t>Open format </a:t>
            </a:r>
            <a:r>
              <a:rPr lang="nl-BE" sz="2000" dirty="0" err="1"/>
              <a:t>toggle</a:t>
            </a:r>
            <a:endParaRPr lang="nl-BE" sz="2000" dirty="0"/>
          </a:p>
          <a:p>
            <a:pPr lvl="1"/>
            <a:r>
              <a:rPr lang="nl-BE" sz="1600" dirty="0" err="1"/>
              <a:t>Derived</a:t>
            </a:r>
            <a:r>
              <a:rPr lang="nl-BE" sz="1600" dirty="0"/>
              <a:t> </a:t>
            </a:r>
            <a:r>
              <a:rPr lang="nl-BE" sz="1600" dirty="0" err="1"/>
              <a:t>from</a:t>
            </a:r>
            <a:r>
              <a:rPr lang="nl-BE" sz="1600" dirty="0"/>
              <a:t> list formats &amp; open/</a:t>
            </a:r>
            <a:r>
              <a:rPr lang="nl-BE" sz="1600" dirty="0" err="1"/>
              <a:t>closed</a:t>
            </a:r>
            <a:r>
              <a:rPr lang="nl-BE" sz="1600" dirty="0"/>
              <a:t>, </a:t>
            </a:r>
            <a:r>
              <a:rPr lang="nl-BE" sz="1600" dirty="0" err="1"/>
              <a:t>delivered</a:t>
            </a:r>
            <a:r>
              <a:rPr lang="nl-BE" sz="1600" dirty="0"/>
              <a:t> </a:t>
            </a:r>
            <a:r>
              <a:rPr lang="nl-BE" sz="1600" dirty="0" err="1"/>
              <a:t>by</a:t>
            </a:r>
            <a:r>
              <a:rPr lang="nl-BE" sz="1600" dirty="0"/>
              <a:t> ECOOM </a:t>
            </a:r>
            <a:r>
              <a:rPr lang="nl-BE" sz="1600" dirty="0" err="1"/>
              <a:t>after</a:t>
            </a:r>
            <a:r>
              <a:rPr lang="nl-BE" sz="1600" dirty="0"/>
              <a:t> </a:t>
            </a:r>
            <a:r>
              <a:rPr lang="nl-BE" sz="1600" dirty="0" err="1"/>
              <a:t>formal</a:t>
            </a:r>
            <a:r>
              <a:rPr lang="nl-BE" sz="1600" dirty="0"/>
              <a:t> agreement in FOSB WG Metadata &amp; </a:t>
            </a:r>
            <a:r>
              <a:rPr lang="nl-BE" sz="1600" dirty="0" err="1"/>
              <a:t>Standardization</a:t>
            </a:r>
            <a:endParaRPr lang="nl-BE" sz="1600" dirty="0"/>
          </a:p>
          <a:p>
            <a:pPr lvl="1"/>
            <a:r>
              <a:rPr lang="nl-BE" sz="1600" dirty="0" err="1"/>
              <a:t>Not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provided</a:t>
            </a:r>
            <a:r>
              <a:rPr lang="nl-BE" sz="1600" dirty="0"/>
              <a:t> </a:t>
            </a:r>
            <a:r>
              <a:rPr lang="nl-BE" sz="1600" dirty="0" err="1"/>
              <a:t>by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institutions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894B9C-7EF1-46C7-B106-EB3121F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471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000" dirty="0" err="1"/>
              <a:t>Licenses</a:t>
            </a:r>
            <a:endParaRPr lang="nl-BE" sz="2000" dirty="0"/>
          </a:p>
          <a:p>
            <a:pPr lvl="1"/>
            <a:r>
              <a:rPr lang="nl-BE" sz="1600" dirty="0"/>
              <a:t>&gt; 1 </a:t>
            </a:r>
            <a:r>
              <a:rPr lang="nl-BE" sz="1600" dirty="0" err="1"/>
              <a:t>license</a:t>
            </a:r>
            <a:r>
              <a:rPr lang="nl-BE" sz="1600" dirty="0"/>
              <a:t> </a:t>
            </a:r>
            <a:r>
              <a:rPr lang="nl-BE" sz="1600" dirty="0" err="1"/>
              <a:t>possible</a:t>
            </a:r>
            <a:r>
              <a:rPr lang="nl-BE" sz="1600" dirty="0"/>
              <a:t>?</a:t>
            </a:r>
          </a:p>
          <a:p>
            <a:r>
              <a:rPr lang="nl-BE" sz="2000" dirty="0" err="1"/>
              <a:t>Contributor</a:t>
            </a:r>
            <a:r>
              <a:rPr lang="nl-BE" sz="2000" dirty="0"/>
              <a:t> type</a:t>
            </a:r>
          </a:p>
          <a:p>
            <a:pPr lvl="1"/>
            <a:r>
              <a:rPr lang="nl-BE" sz="1600" dirty="0"/>
              <a:t>Person (Pure </a:t>
            </a:r>
            <a:r>
              <a:rPr lang="nl-BE" sz="1600" dirty="0" err="1"/>
              <a:t>roles</a:t>
            </a:r>
            <a:r>
              <a:rPr lang="nl-BE" sz="1600" dirty="0"/>
              <a:t> </a:t>
            </a:r>
            <a:r>
              <a:rPr lang="nl-BE" sz="1600" dirty="0" err="1"/>
              <a:t>owner</a:t>
            </a:r>
            <a:r>
              <a:rPr lang="nl-BE" sz="1600" dirty="0"/>
              <a:t>, </a:t>
            </a:r>
            <a:r>
              <a:rPr lang="nl-BE" sz="1600" dirty="0" err="1"/>
              <a:t>contributor</a:t>
            </a:r>
            <a:r>
              <a:rPr lang="nl-BE" sz="1600" dirty="0"/>
              <a:t> </a:t>
            </a:r>
            <a:r>
              <a:rPr lang="nl-BE" sz="1600" dirty="0" err="1"/>
              <a:t>mapped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? </a:t>
            </a:r>
            <a:r>
              <a:rPr lang="en-GB" sz="1600" dirty="0"/>
              <a:t>Contact Person, Data Collector, Data Curator, Data Manager, Distributor, Editor, Producer, Project Leader, Project Manager, Project Member, Related Person, Researcher, Rightsholder, Sponsor, Supervisor, Work Package Leader</a:t>
            </a:r>
            <a:r>
              <a:rPr lang="nl-BE" sz="1600" dirty="0"/>
              <a:t>)</a:t>
            </a:r>
          </a:p>
          <a:p>
            <a:pPr lvl="1"/>
            <a:r>
              <a:rPr lang="nl-BE" sz="1600" dirty="0" err="1"/>
              <a:t>Organisation</a:t>
            </a:r>
            <a:r>
              <a:rPr lang="nl-BE" sz="1600" dirty="0"/>
              <a:t>: default= “research </a:t>
            </a:r>
            <a:r>
              <a:rPr lang="nl-BE" sz="1600" dirty="0" err="1"/>
              <a:t>group</a:t>
            </a:r>
            <a:r>
              <a:rPr lang="nl-BE" sz="1600" dirty="0"/>
              <a:t>” (Pure)</a:t>
            </a:r>
          </a:p>
          <a:p>
            <a:pPr marL="457200" lvl="1" indent="0">
              <a:buNone/>
            </a:pPr>
            <a:endParaRPr lang="nl-BE" sz="1600" dirty="0"/>
          </a:p>
          <a:p>
            <a:r>
              <a:rPr lang="nl-BE" sz="2000" dirty="0" err="1"/>
              <a:t>Legitimate</a:t>
            </a:r>
            <a:r>
              <a:rPr lang="nl-BE" sz="2000" dirty="0"/>
              <a:t> </a:t>
            </a:r>
            <a:r>
              <a:rPr lang="nl-BE" sz="2000" dirty="0" err="1"/>
              <a:t>opt</a:t>
            </a:r>
            <a:r>
              <a:rPr lang="nl-BE" sz="2000" dirty="0"/>
              <a:t>-out </a:t>
            </a:r>
            <a:r>
              <a:rPr lang="nl-BE" sz="2000" dirty="0" err="1"/>
              <a:t>clarification</a:t>
            </a:r>
            <a:endParaRPr lang="nl-BE" sz="2000" dirty="0"/>
          </a:p>
          <a:p>
            <a:pPr lvl="1"/>
            <a:r>
              <a:rPr lang="nl-BE" sz="1600" dirty="0"/>
              <a:t>1 per dataset</a:t>
            </a:r>
          </a:p>
          <a:p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Project(s)</a:t>
            </a:r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pPr lvl="0"/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Publication</a:t>
            </a:r>
            <a:endParaRPr lang="nl-BE" sz="2000" dirty="0"/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pPr marL="0" indent="0">
              <a:buNone/>
            </a:pPr>
            <a:endParaRPr lang="nl-BE" sz="2000" dirty="0"/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894B9C-7EF1-46C7-B106-EB3121F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708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883A-0473-43B3-8838-B25A33E8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prstClr val="black"/>
                </a:solidFill>
              </a:rPr>
              <a:t>Questions</a:t>
            </a:r>
            <a:r>
              <a:rPr lang="nl-BE" dirty="0">
                <a:solidFill>
                  <a:prstClr val="black"/>
                </a:solidFill>
              </a:rPr>
              <a:t> </a:t>
            </a:r>
            <a:r>
              <a:rPr lang="nl-BE" dirty="0" err="1">
                <a:solidFill>
                  <a:prstClr val="black"/>
                </a:solidFill>
              </a:rPr>
              <a:t>upon</a:t>
            </a:r>
            <a:r>
              <a:rPr lang="nl-BE" dirty="0">
                <a:solidFill>
                  <a:prstClr val="black"/>
                </a:solidFill>
              </a:rPr>
              <a:t> </a:t>
            </a:r>
            <a:r>
              <a:rPr lang="nl-BE" dirty="0" err="1">
                <a:solidFill>
                  <a:prstClr val="black"/>
                </a:solidFill>
              </a:rPr>
              <a:t>metadatamodel</a:t>
            </a:r>
            <a:r>
              <a:rPr lang="nl-BE" dirty="0">
                <a:solidFill>
                  <a:prstClr val="black"/>
                </a:solidFill>
              </a:rPr>
              <a:t> </a:t>
            </a:r>
            <a:r>
              <a:rPr lang="nl-BE" dirty="0" err="1">
                <a:solidFill>
                  <a:prstClr val="black"/>
                </a:solidFill>
              </a:rPr>
              <a:t>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F0F1-4720-4E98-87B7-3781D28F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z="2000" dirty="0"/>
              <a:t>Link </a:t>
            </a:r>
            <a:r>
              <a:rPr lang="nl-BE" sz="2000" dirty="0" err="1"/>
              <a:t>between</a:t>
            </a:r>
            <a:r>
              <a:rPr lang="nl-BE" sz="2000" dirty="0"/>
              <a:t> datasets</a:t>
            </a:r>
          </a:p>
          <a:p>
            <a:pPr lvl="1"/>
            <a:r>
              <a:rPr lang="nl-BE" sz="2000" dirty="0" err="1"/>
              <a:t>Added</a:t>
            </a:r>
            <a:endParaRPr lang="nl-BE" sz="2000" dirty="0"/>
          </a:p>
          <a:p>
            <a:pPr lvl="1"/>
            <a:r>
              <a:rPr lang="nl-BE" sz="2000" dirty="0" err="1"/>
              <a:t>Classifications</a:t>
            </a:r>
            <a:endParaRPr lang="nl-BE" sz="2000" dirty="0"/>
          </a:p>
          <a:p>
            <a:pPr marL="457200" lvl="1" indent="0">
              <a:buNone/>
            </a:pPr>
            <a:endParaRPr lang="nl-BE" sz="2000" dirty="0"/>
          </a:p>
          <a:p>
            <a:pPr lvl="0"/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Infrastructure</a:t>
            </a:r>
            <a:endParaRPr lang="nl-BE" sz="2000" dirty="0"/>
          </a:p>
          <a:p>
            <a:pPr lvl="1"/>
            <a:r>
              <a:rPr lang="nl-BE" sz="2000" dirty="0" err="1"/>
              <a:t>Added</a:t>
            </a:r>
            <a:endParaRPr lang="nl-BE" sz="2000" dirty="0"/>
          </a:p>
          <a:p>
            <a:pPr lvl="1"/>
            <a:r>
              <a:rPr lang="nl-BE" sz="2000" dirty="0" err="1"/>
              <a:t>Classifications</a:t>
            </a:r>
            <a:endParaRPr lang="nl-BE" sz="20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6B81D-E59F-4117-989E-84460348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46093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type =&gt;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390352"/>
          </a:xfrm>
        </p:spPr>
        <p:txBody>
          <a:bodyPr/>
          <a:lstStyle/>
          <a:p>
            <a:r>
              <a:rPr lang="nl-BE" sz="1800" dirty="0">
                <a:solidFill>
                  <a:schemeClr val="tx2"/>
                </a:solidFill>
              </a:rPr>
              <a:t>Is </a:t>
            </a:r>
            <a:r>
              <a:rPr lang="nl-BE" sz="1800" dirty="0" err="1">
                <a:solidFill>
                  <a:schemeClr val="tx2"/>
                </a:solidFill>
              </a:rPr>
              <a:t>cited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 err="1">
                <a:solidFill>
                  <a:schemeClr val="tx2"/>
                </a:solidFill>
              </a:rPr>
              <a:t>by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b="1" dirty="0">
                <a:solidFill>
                  <a:schemeClr val="tx2"/>
                </a:solidFill>
              </a:rPr>
              <a:t>Is supplement </a:t>
            </a:r>
            <a:r>
              <a:rPr lang="nl-BE" sz="1800" b="1" dirty="0" err="1">
                <a:solidFill>
                  <a:schemeClr val="tx2"/>
                </a:solidFill>
              </a:rPr>
              <a:t>to</a:t>
            </a:r>
            <a:r>
              <a:rPr lang="nl-BE" sz="1800" b="1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dirty="0">
                <a:solidFill>
                  <a:schemeClr val="tx2"/>
                </a:solidFill>
              </a:rPr>
              <a:t>Is </a:t>
            </a:r>
            <a:r>
              <a:rPr lang="nl-BE" sz="1800" dirty="0" err="1">
                <a:solidFill>
                  <a:schemeClr val="tx2"/>
                </a:solidFill>
              </a:rPr>
              <a:t>continued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 err="1">
                <a:solidFill>
                  <a:schemeClr val="tx2"/>
                </a:solidFill>
              </a:rPr>
              <a:t>by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Dataset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described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</a:p>
          <a:p>
            <a:r>
              <a:rPr lang="nl-BE" sz="1800" dirty="0"/>
              <a:t>Has Metadata </a:t>
            </a:r>
          </a:p>
          <a:p>
            <a:r>
              <a:rPr lang="nl-BE" sz="1800" dirty="0">
                <a:solidFill>
                  <a:schemeClr val="tx2"/>
                </a:solidFill>
              </a:rPr>
              <a:t>Has </a:t>
            </a:r>
            <a:r>
              <a:rPr lang="nl-BE" sz="1800" dirty="0" err="1">
                <a:solidFill>
                  <a:schemeClr val="tx2"/>
                </a:solidFill>
              </a:rPr>
              <a:t>version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	(Dataset)</a:t>
            </a:r>
          </a:p>
          <a:p>
            <a:r>
              <a:rPr lang="nl-BE" sz="1800" dirty="0"/>
              <a:t>Is new </a:t>
            </a:r>
            <a:r>
              <a:rPr lang="nl-BE" sz="1800" dirty="0" err="1"/>
              <a:t>version</a:t>
            </a:r>
            <a:r>
              <a:rPr lang="nl-BE" sz="1800" dirty="0"/>
              <a:t> of 			(Dataset)</a:t>
            </a:r>
          </a:p>
          <a:p>
            <a:r>
              <a:rPr lang="nl-BE" sz="1800" b="1" dirty="0">
                <a:solidFill>
                  <a:schemeClr val="tx2"/>
                </a:solidFill>
              </a:rPr>
              <a:t>Is part of </a:t>
            </a:r>
            <a:r>
              <a:rPr lang="nl-BE" sz="1800" b="1" dirty="0"/>
              <a:t>	</a:t>
            </a:r>
            <a:r>
              <a:rPr lang="nl-BE" sz="1800" dirty="0"/>
              <a:t>			Dataset</a:t>
            </a:r>
          </a:p>
          <a:p>
            <a:r>
              <a:rPr lang="nl-BE" sz="1800" dirty="0">
                <a:solidFill>
                  <a:schemeClr val="tx2"/>
                </a:solidFill>
              </a:rPr>
              <a:t>Is </a:t>
            </a:r>
            <a:r>
              <a:rPr lang="nl-BE" sz="1800" dirty="0" err="1">
                <a:solidFill>
                  <a:schemeClr val="tx2"/>
                </a:solidFill>
              </a:rPr>
              <a:t>referenced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 err="1">
                <a:solidFill>
                  <a:schemeClr val="tx2"/>
                </a:solidFill>
              </a:rPr>
              <a:t>by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documented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</a:p>
          <a:p>
            <a:r>
              <a:rPr lang="nl-BE" sz="1800" dirty="0">
                <a:solidFill>
                  <a:schemeClr val="tx2"/>
                </a:solidFill>
              </a:rPr>
              <a:t>Is </a:t>
            </a:r>
            <a:r>
              <a:rPr lang="nl-BE" sz="1800" dirty="0" err="1">
                <a:solidFill>
                  <a:schemeClr val="tx2"/>
                </a:solidFill>
              </a:rPr>
              <a:t>compiled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 err="1">
                <a:solidFill>
                  <a:schemeClr val="tx2"/>
                </a:solidFill>
              </a:rPr>
              <a:t>by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</a:t>
            </a:r>
            <a:r>
              <a:rPr lang="nl-BE" sz="1800" dirty="0" err="1"/>
              <a:t>Infrastructure</a:t>
            </a:r>
            <a:endParaRPr lang="nl-BE" sz="1800" dirty="0"/>
          </a:p>
          <a:p>
            <a:r>
              <a:rPr lang="nl-BE" sz="1800" dirty="0"/>
              <a:t>Is </a:t>
            </a:r>
            <a:r>
              <a:rPr lang="nl-BE" sz="1800" dirty="0" err="1"/>
              <a:t>reviewed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</a:p>
          <a:p>
            <a:r>
              <a:rPr lang="nl-BE" sz="1800" dirty="0">
                <a:solidFill>
                  <a:schemeClr val="tx2"/>
                </a:solidFill>
              </a:rPr>
              <a:t>Is </a:t>
            </a:r>
            <a:r>
              <a:rPr lang="nl-BE" sz="1800" dirty="0" err="1">
                <a:solidFill>
                  <a:schemeClr val="tx2"/>
                </a:solidFill>
              </a:rPr>
              <a:t>derived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 err="1">
                <a:solidFill>
                  <a:schemeClr val="tx2"/>
                </a:solidFill>
              </a:rPr>
              <a:t>from</a:t>
            </a:r>
            <a:r>
              <a:rPr lang="nl-BE" sz="1800" dirty="0">
                <a:solidFill>
                  <a:schemeClr val="tx2"/>
                </a:solidFill>
              </a:rPr>
              <a:t> </a:t>
            </a:r>
            <a:r>
              <a:rPr lang="nl-BE" sz="1800" dirty="0"/>
              <a:t>			Dataset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required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</a:p>
          <a:p>
            <a:r>
              <a:rPr lang="nl-BE" sz="1800" dirty="0" err="1"/>
              <a:t>Obsoletes</a:t>
            </a:r>
            <a:r>
              <a:rPr lang="nl-BE" sz="1800" dirty="0"/>
              <a:t> </a:t>
            </a:r>
          </a:p>
          <a:p>
            <a:r>
              <a:rPr lang="nl-BE" sz="1800" dirty="0"/>
              <a:t>Is variant form of / is </a:t>
            </a:r>
            <a:r>
              <a:rPr lang="nl-BE" sz="1800" dirty="0" err="1"/>
              <a:t>original</a:t>
            </a:r>
            <a:r>
              <a:rPr lang="nl-BE" sz="1800" dirty="0"/>
              <a:t> form of / Is </a:t>
            </a:r>
            <a:r>
              <a:rPr lang="nl-BE" sz="1800" dirty="0" err="1"/>
              <a:t>identical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</a:p>
          <a:p>
            <a:endParaRPr lang="nl-B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6019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886-B35F-41C3-9595-855EF91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63" y="343835"/>
            <a:ext cx="7642496" cy="195307"/>
          </a:xfrm>
        </p:spPr>
        <p:txBody>
          <a:bodyPr>
            <a:noAutofit/>
          </a:bodyPr>
          <a:lstStyle/>
          <a:p>
            <a:pPr algn="ctr"/>
            <a:r>
              <a:rPr lang="nl-BE" dirty="0" err="1"/>
              <a:t>Contributor</a:t>
            </a:r>
            <a:r>
              <a:rPr lang="nl-BE" dirty="0"/>
              <a:t> type Person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FFAB16-AA50-49E0-A9BD-45441C8E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39768"/>
              </p:ext>
            </p:extLst>
          </p:nvPr>
        </p:nvGraphicFramePr>
        <p:xfrm>
          <a:off x="350216" y="944219"/>
          <a:ext cx="8068228" cy="473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4">
                  <a:extLst>
                    <a:ext uri="{9D8B030D-6E8A-4147-A177-3AD203B41FA5}">
                      <a16:colId xmlns:a16="http://schemas.microsoft.com/office/drawing/2014/main" val="1770375860"/>
                    </a:ext>
                  </a:extLst>
                </a:gridCol>
                <a:gridCol w="4034114">
                  <a:extLst>
                    <a:ext uri="{9D8B030D-6E8A-4147-A177-3AD203B41FA5}">
                      <a16:colId xmlns:a16="http://schemas.microsoft.com/office/drawing/2014/main" val="1568653312"/>
                    </a:ext>
                  </a:extLst>
                </a:gridCol>
              </a:tblGrid>
              <a:tr h="534126">
                <a:tc>
                  <a:txBody>
                    <a:bodyPr/>
                    <a:lstStyle/>
                    <a:p>
                      <a:r>
                        <a:rPr lang="nl-BE" dirty="0"/>
                        <a:t>English 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Dutch term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88738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Contact Person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Contactpersoon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6766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Data Collector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Data verzamelaar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43641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Data Curator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Data curator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58906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Data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Data beheerder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39836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 err="1"/>
                        <a:t>Distributor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Verdeler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68285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Editor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Redacteur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04760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Producer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Producent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2385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Project Leader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Projectleider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00256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Project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Project manager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28670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r>
                        <a:rPr lang="nl-BE" dirty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Project medewerker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044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CE2-EF2D-4A10-AB26-2F26DC1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47667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886-B35F-41C3-9595-855EF91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" y="274262"/>
            <a:ext cx="8068227" cy="381721"/>
          </a:xfrm>
        </p:spPr>
        <p:txBody>
          <a:bodyPr>
            <a:noAutofit/>
          </a:bodyPr>
          <a:lstStyle/>
          <a:p>
            <a:pPr algn="ctr"/>
            <a:r>
              <a:rPr lang="nl-BE" dirty="0" err="1"/>
              <a:t>Contributor</a:t>
            </a:r>
            <a:r>
              <a:rPr lang="nl-BE" dirty="0"/>
              <a:t> type Person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FFAB16-AA50-49E0-A9BD-45441C8E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584213"/>
              </p:ext>
            </p:extLst>
          </p:nvPr>
        </p:nvGraphicFramePr>
        <p:xfrm>
          <a:off x="250824" y="972926"/>
          <a:ext cx="8068228" cy="264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4">
                  <a:extLst>
                    <a:ext uri="{9D8B030D-6E8A-4147-A177-3AD203B41FA5}">
                      <a16:colId xmlns:a16="http://schemas.microsoft.com/office/drawing/2014/main" val="1770375860"/>
                    </a:ext>
                  </a:extLst>
                </a:gridCol>
                <a:gridCol w="4034114">
                  <a:extLst>
                    <a:ext uri="{9D8B030D-6E8A-4147-A177-3AD203B41FA5}">
                      <a16:colId xmlns:a16="http://schemas.microsoft.com/office/drawing/2014/main" val="1568653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English 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Dutch term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88738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 err="1"/>
                        <a:t>Related</a:t>
                      </a:r>
                      <a:r>
                        <a:rPr lang="nl-BE" dirty="0"/>
                        <a:t> Person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Gerelateerde persoon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76896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/>
                        <a:t>Researcher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Onderzoeker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40726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 err="1"/>
                        <a:t>Rights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Holder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Rechtenhouder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9591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/>
                        <a:t>Sponsor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Sponsor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6766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/>
                        <a:t>Supervisor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43641"/>
                  </a:ext>
                </a:extLst>
              </a:tr>
              <a:tr h="379893">
                <a:tc>
                  <a:txBody>
                    <a:bodyPr/>
                    <a:lstStyle/>
                    <a:p>
                      <a:r>
                        <a:rPr lang="nl-BE" dirty="0" err="1"/>
                        <a:t>Work</a:t>
                      </a:r>
                      <a:r>
                        <a:rPr lang="nl-BE" dirty="0"/>
                        <a:t> Package Leader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Werkpakket leider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589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CE2-EF2D-4A10-AB26-2F26DC1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83842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E35D57ABAA14BB8F2B915A7235821" ma:contentTypeVersion="13" ma:contentTypeDescription="Een nieuw document maken." ma:contentTypeScope="" ma:versionID="00c67aeb3a7502b075eada72ba2eb5cf">
  <xsd:schema xmlns:xsd="http://www.w3.org/2001/XMLSchema" xmlns:xs="http://www.w3.org/2001/XMLSchema" xmlns:p="http://schemas.microsoft.com/office/2006/metadata/properties" xmlns:ns2="7021ba34-2e06-490b-926c-5b1c081f01fe" xmlns:ns3="69a2b6ce-e006-4317-9955-6b053a02687a" targetNamespace="http://schemas.microsoft.com/office/2006/metadata/properties" ma:root="true" ma:fieldsID="e223a687d3a540ada43872a1341e6156" ns2:_="" ns3:_="">
    <xsd:import namespace="7021ba34-2e06-490b-926c-5b1c081f01fe"/>
    <xsd:import namespace="69a2b6ce-e006-4317-9955-6b053a026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1ba34-2e06-490b-926c-5b1c081f0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2b6ce-e006-4317-9955-6b053a02687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a2b6ce-e006-4317-9955-6b053a02687a">
      <UserInfo>
        <DisplayName>Deferme Jochen</DisplayName>
        <AccountId>1957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B27020E-5124-4E39-9605-B5505ED607AA}">
  <ds:schemaRefs>
    <ds:schemaRef ds:uri="69a2b6ce-e006-4317-9955-6b053a02687a"/>
    <ds:schemaRef ds:uri="7021ba34-2e06-490b-926c-5b1c081f01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84AB461-06AA-4E96-8ECF-E52B238CD3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321D78-6542-4ADE-A6AF-6EE29B7B35E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021ba34-2e06-490b-926c-5b1c081f01fe"/>
    <ds:schemaRef ds:uri="http://purl.org/dc/elements/1.1/"/>
    <ds:schemaRef ds:uri="http://schemas.microsoft.com/office/2006/metadata/properties"/>
    <ds:schemaRef ds:uri="69a2b6ce-e006-4317-9955-6b053a02687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632</Words>
  <Application>Microsoft Office PowerPoint</Application>
  <PresentationFormat>On-screen Show (4:3)</PresentationFormat>
  <Paragraphs>161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Verdana</vt:lpstr>
      <vt:lpstr>Wingdings</vt:lpstr>
      <vt:lpstr>Office Theme</vt:lpstr>
      <vt:lpstr>   FOSB WG Metadata &amp; Standardization  </vt:lpstr>
      <vt:lpstr>Agenda</vt:lpstr>
      <vt:lpstr>Questions upon metadatamodel implementation</vt:lpstr>
      <vt:lpstr>Questions upon metadatamodel implementation</vt:lpstr>
      <vt:lpstr>Questions upon metadatamodel implementation</vt:lpstr>
      <vt:lpstr>Questions upon metadatamodel implementation</vt:lpstr>
      <vt:lpstr>Relation type =&gt; …</vt:lpstr>
      <vt:lpstr>Contributor type Person</vt:lpstr>
      <vt:lpstr>Contributor type Person</vt:lpstr>
      <vt:lpstr>Contributor type organisation</vt:lpstr>
      <vt:lpstr>Legitimate Opt-out</vt:lpstr>
      <vt:lpstr>Access Rights</vt:lpstr>
      <vt:lpstr>Questions? Suggestions?  ECOOM@uhasselt.be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NEYENS Evy</cp:lastModifiedBy>
  <cp:revision>76</cp:revision>
  <cp:lastPrinted>2020-02-20T13:22:54Z</cp:lastPrinted>
  <dcterms:created xsi:type="dcterms:W3CDTF">2009-12-01T15:52:26Z</dcterms:created>
  <dcterms:modified xsi:type="dcterms:W3CDTF">2021-05-31T13:57:58Z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0x0101003C0E35D57ABAA14BB8F2B915A7235821</vt:lpwstr>
  </property>
</Properties>
</file>