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6" r:id="rId5"/>
  </p:sldMasterIdLst>
  <p:notesMasterIdLst>
    <p:notesMasterId r:id="rId36"/>
  </p:notesMasterIdLst>
  <p:handoutMasterIdLst>
    <p:handoutMasterId r:id="rId37"/>
  </p:handoutMasterIdLst>
  <p:sldIdLst>
    <p:sldId id="326" r:id="rId6"/>
    <p:sldId id="585" r:id="rId7"/>
    <p:sldId id="564" r:id="rId8"/>
    <p:sldId id="558" r:id="rId9"/>
    <p:sldId id="559" r:id="rId10"/>
    <p:sldId id="582" r:id="rId11"/>
    <p:sldId id="560" r:id="rId12"/>
    <p:sldId id="561" r:id="rId13"/>
    <p:sldId id="589" r:id="rId14"/>
    <p:sldId id="548" r:id="rId15"/>
    <p:sldId id="563" r:id="rId16"/>
    <p:sldId id="598" r:id="rId17"/>
    <p:sldId id="599" r:id="rId18"/>
    <p:sldId id="584" r:id="rId19"/>
    <p:sldId id="590" r:id="rId20"/>
    <p:sldId id="591" r:id="rId21"/>
    <p:sldId id="592" r:id="rId22"/>
    <p:sldId id="586" r:id="rId23"/>
    <p:sldId id="593" r:id="rId24"/>
    <p:sldId id="594" r:id="rId25"/>
    <p:sldId id="587" r:id="rId26"/>
    <p:sldId id="557" r:id="rId27"/>
    <p:sldId id="581" r:id="rId28"/>
    <p:sldId id="579" r:id="rId29"/>
    <p:sldId id="580" r:id="rId30"/>
    <p:sldId id="583" r:id="rId31"/>
    <p:sldId id="553" r:id="rId32"/>
    <p:sldId id="595" r:id="rId33"/>
    <p:sldId id="596" r:id="rId34"/>
    <p:sldId id="597" r:id="rId35"/>
  </p:sldIdLst>
  <p:sldSz cx="9144000" cy="6858000" type="screen4x3"/>
  <p:notesSz cx="6669088" cy="9926638"/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 Campe Leen" initials="VCL" lastIdx="1" clrIdx="0">
    <p:extLst>
      <p:ext uri="{19B8F6BF-5375-455C-9EA6-DF929625EA0E}">
        <p15:presenceInfo xmlns:p15="http://schemas.microsoft.com/office/powerpoint/2012/main" userId="Van Campe Leen" providerId="None"/>
      </p:ext>
    </p:extLst>
  </p:cmAuthor>
  <p:cmAuthor id="2" name="Dengis Pascale" initials="DP" lastIdx="2" clrIdx="1">
    <p:extLst>
      <p:ext uri="{19B8F6BF-5375-455C-9EA6-DF929625EA0E}">
        <p15:presenceInfo xmlns:p15="http://schemas.microsoft.com/office/powerpoint/2012/main" userId="S::pascale.dengis@ewi.vlaanderen.be::3d85c390-b3cb-47eb-84d6-31a6309cd547" providerId="AD"/>
      </p:ext>
    </p:extLst>
  </p:cmAuthor>
  <p:cmAuthor id="3" name="Deferme Jochen" initials="DJ" lastIdx="6" clrIdx="2">
    <p:extLst>
      <p:ext uri="{19B8F6BF-5375-455C-9EA6-DF929625EA0E}">
        <p15:presenceInfo xmlns:p15="http://schemas.microsoft.com/office/powerpoint/2012/main" userId="S::jochen.deferme@vlaanderen.be::f5e2667d-1063-453c-b606-ddaa19def63c" providerId="AD"/>
      </p:ext>
    </p:extLst>
  </p:cmAuthor>
  <p:cmAuthor id="4" name="Dengis Pascale" initials="DP [2]" lastIdx="5" clrIdx="3">
    <p:extLst>
      <p:ext uri="{19B8F6BF-5375-455C-9EA6-DF929625EA0E}">
        <p15:presenceInfo xmlns:p15="http://schemas.microsoft.com/office/powerpoint/2012/main" userId="S::pascale.dengis@vlaanderen.be::3d85c390-b3cb-47eb-84d6-31a6309cd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11A20"/>
    <a:srgbClr val="474746"/>
    <a:srgbClr val="631D1D"/>
    <a:srgbClr val="0F6408"/>
    <a:srgbClr val="4F4F4F"/>
    <a:srgbClr val="141313"/>
    <a:srgbClr val="323030"/>
    <a:srgbClr val="18233A"/>
    <a:srgbClr val="62616E"/>
    <a:srgbClr val="053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78" autoAdjust="0"/>
  </p:normalViewPr>
  <p:slideViewPr>
    <p:cSldViewPr snapToGrid="0"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19T11:10:22.663" idx="1">
    <p:pos x="10" y="10"/>
    <p:text>slide te behouden?</p:text>
    <p:extLst>
      <p:ext uri="{C676402C-5697-4E1C-873F-D02D1690AC5C}">
        <p15:threadingInfo xmlns:p15="http://schemas.microsoft.com/office/powerpoint/2012/main" timeZoneBias="-120"/>
      </p:ext>
    </p:extLst>
  </p:cm>
  <p:cm authorId="4" dt="2021-05-19T16:30:59.642" idx="1">
    <p:pos x="10" y="146"/>
    <p:text>heb dat van abstract eruit gedaan omdat dat antwoord al in de metadatatabel stond en heb nog beetje toegevoegd in geel.  Zo behouden?</p:text>
    <p:extLst>
      <p:ext uri="{C676402C-5697-4E1C-873F-D02D1690AC5C}">
        <p15:threadingInfo xmlns:p15="http://schemas.microsoft.com/office/powerpoint/2012/main" timeZoneBias="-120">
          <p15:parentCm authorId="3" idx="1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95D3-A8A0-4E50-989C-F23569E18B8C}" type="datetimeFigureOut">
              <a:rPr lang="nl-BE" smtClean="0"/>
              <a:t>24/05/2021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5C451-B7D6-42A9-8A0B-695739F3C5C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1003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4D8A6-E91F-2349-9524-29B4C5A5DC24}" type="datetimeFigureOut">
              <a:rPr lang="nl-NL" smtClean="0"/>
              <a:t>24-5-2021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21A2C-3C7C-D545-A329-5793AF5DBC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862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21A2C-3C7C-D545-A329-5793AF5DBC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808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775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418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c76e341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c76e34173_0_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dc76e34173_0_0:notes"/>
          <p:cNvSpPr txBox="1">
            <a:spLocks noGrp="1"/>
          </p:cNvSpPr>
          <p:nvPr>
            <p:ph type="sldNum" idx="12"/>
          </p:nvPr>
        </p:nvSpPr>
        <p:spPr>
          <a:xfrm>
            <a:off x="3777607" y="9428583"/>
            <a:ext cx="28899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772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951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1059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c76e3417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c76e34173_0_1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dc76e34173_0_10:notes"/>
          <p:cNvSpPr txBox="1">
            <a:spLocks noGrp="1"/>
          </p:cNvSpPr>
          <p:nvPr>
            <p:ph type="sldNum" idx="12"/>
          </p:nvPr>
        </p:nvSpPr>
        <p:spPr>
          <a:xfrm>
            <a:off x="3777607" y="9428583"/>
            <a:ext cx="28899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524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672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https://support.datacite.org/docs/schema-optional-properties-v43#12-relatedidentifier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21A2C-3C7C-D545-A329-5793AF5DBC8F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5867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21A2C-3C7C-D545-A329-5793AF5DBC8F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989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212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foto-1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5"/>
          <a:stretch/>
        </p:blipFill>
        <p:spPr>
          <a:xfrm>
            <a:off x="0" y="0"/>
            <a:ext cx="9144000" cy="3870745"/>
          </a:xfrm>
          <a:prstGeom prst="rect">
            <a:avLst/>
          </a:prstGeom>
        </p:spPr>
      </p:pic>
      <p:pic>
        <p:nvPicPr>
          <p:cNvPr id="14" name="Afbeelding 13" descr="logo-slide-titel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784976" cy="6535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4293096"/>
            <a:ext cx="6984776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941122"/>
            <a:ext cx="6984776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F4F4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482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logo-slid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76200"/>
            <a:ext cx="8869680" cy="6687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49844"/>
          </a:xfrm>
          <a:ln>
            <a:noFill/>
          </a:ln>
        </p:spPr>
        <p:txBody>
          <a:bodyPr>
            <a:normAutofit/>
          </a:bodyPr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040560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38132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405C092-6609-4509-A2A3-FA27B28CC7AC}" type="datetime1">
              <a:rPr lang="nl-BE" smtClean="0"/>
              <a:t>24/05/2021</a:t>
            </a:fld>
            <a:endParaRPr lang="nl-BE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1760" y="6381328"/>
            <a:ext cx="446449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FOSB WG M&amp;S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82916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BBB2625E-E22D-324D-B6D3-F6234E5E9FE9}" type="slidenum">
              <a:rPr lang="nl-BE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64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62C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fbeelding 8" descr="logo-slide-titel-wi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4468"/>
            <a:ext cx="8640960" cy="640267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836712"/>
            <a:ext cx="6984776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err="1"/>
              <a:t>Titel</a:t>
            </a:r>
            <a:r>
              <a:rPr lang="en-US"/>
              <a:t> </a:t>
            </a:r>
            <a:r>
              <a:rPr lang="en-US" err="1"/>
              <a:t>tussenslide</a:t>
            </a:r>
            <a:endParaRPr lang="nl-BE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1484738"/>
            <a:ext cx="6984776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err="1"/>
              <a:t>Ondertitel</a:t>
            </a:r>
            <a:r>
              <a:rPr lang="en-US"/>
              <a:t> </a:t>
            </a:r>
            <a:r>
              <a:rPr lang="en-US" err="1"/>
              <a:t>tussenslide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329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+Inhoud">
  <p:cSld name="Titel+Inhoud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1"/>
          </p:nvPr>
        </p:nvSpPr>
        <p:spPr>
          <a:xfrm>
            <a:off x="1295400" y="1385999"/>
            <a:ext cx="74168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332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foto-1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5"/>
          <a:stretch/>
        </p:blipFill>
        <p:spPr>
          <a:xfrm>
            <a:off x="0" y="2"/>
            <a:ext cx="9144000" cy="3870745"/>
          </a:xfrm>
          <a:prstGeom prst="rect">
            <a:avLst/>
          </a:prstGeom>
        </p:spPr>
      </p:pic>
      <p:pic>
        <p:nvPicPr>
          <p:cNvPr id="14" name="Afbeelding 13" descr="logo-slide-titel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88640"/>
            <a:ext cx="8784976" cy="6535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9" y="4293096"/>
            <a:ext cx="6984776" cy="630982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9" y="4941122"/>
            <a:ext cx="6984776" cy="432048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rgbClr val="4F4F4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logo-slid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76200"/>
            <a:ext cx="8869680" cy="6687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49844"/>
          </a:xfrm>
          <a:ln>
            <a:noFill/>
          </a:ln>
        </p:spPr>
        <p:txBody>
          <a:bodyPr>
            <a:normAutofit/>
          </a:bodyPr>
          <a:lstStyle>
            <a:lvl1pPr algn="l">
              <a:defRPr sz="1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040560"/>
          </a:xfrm>
        </p:spPr>
        <p:txBody>
          <a:bodyPr/>
          <a:lstStyle>
            <a:lvl1pPr>
              <a:buFont typeface="Wingdings" pitchFamily="2" charset="2"/>
              <a:buChar char="§"/>
              <a:defRPr sz="21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18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2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2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38133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559652E-C199-334F-9320-471B095246A8}" type="datetime1">
              <a:rPr lang="nl-BE"/>
              <a:pPr/>
              <a:t>24/05/2021</a:t>
            </a:fld>
            <a:endParaRPr lang="nl-BE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1760" y="6381330"/>
            <a:ext cx="446449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5" y="638291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BBB2625E-E22D-324D-B6D3-F6234E5E9FE9}" type="slidenum">
              <a:rPr lang="nl-BE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600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62C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9" name="Afbeelding 8" descr="logo-slide-titel-wi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4468"/>
            <a:ext cx="8640960" cy="640267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5577" y="836712"/>
            <a:ext cx="6984776" cy="630982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err="1"/>
              <a:t>Titel</a:t>
            </a:r>
            <a:r>
              <a:rPr lang="en-US"/>
              <a:t> </a:t>
            </a:r>
            <a:r>
              <a:rPr lang="en-US" err="1"/>
              <a:t>tussenslide</a:t>
            </a:r>
            <a:endParaRPr lang="nl-BE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7" y="1484738"/>
            <a:ext cx="6984776" cy="432048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err="1"/>
              <a:t>Ondertitel</a:t>
            </a:r>
            <a:r>
              <a:rPr lang="en-US"/>
              <a:t> </a:t>
            </a:r>
            <a:r>
              <a:rPr lang="en-US" err="1"/>
              <a:t>tussenslide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213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+Inhoud">
  <p:cSld name="1_Titel+Inhoud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1"/>
          </p:nvPr>
        </p:nvSpPr>
        <p:spPr>
          <a:xfrm>
            <a:off x="1295400" y="1385999"/>
            <a:ext cx="74168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3E0CABD-D73E-422C-AD44-8C0898CFA2A3}" type="datetime1">
              <a:rPr lang="nl-BE" smtClean="0"/>
              <a:t>24/05/2021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BE"/>
              <a:t>FOSB WG M&amp;S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76D89C-E8B9-AE4E-B6DF-5DF853DAFA02}" type="slidenum">
              <a:rPr lang="nl-BE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2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C988CC6-97EB-4A45-9195-47EF7C52919D}" type="datetime1">
              <a:rPr lang="nl-BE"/>
              <a:pPr/>
              <a:t>24/05/2021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76D89C-E8B9-AE4E-B6DF-5DF853DAFA02}" type="slidenum">
              <a:rPr lang="nl-BE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603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1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../roadmap_aantepassen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25746" y="4293096"/>
            <a:ext cx="8712968" cy="792088"/>
          </a:xfrm>
        </p:spPr>
        <p:txBody>
          <a:bodyPr>
            <a:noAutofit/>
          </a:bodyPr>
          <a:lstStyle/>
          <a:p>
            <a:r>
              <a:rPr lang="en-US" sz="2800"/>
              <a:t>	</a:t>
            </a:r>
            <a:br>
              <a:rPr lang="en-US" sz="2800"/>
            </a:br>
            <a:r>
              <a:rPr lang="en-US" sz="2800"/>
              <a:t>	FOSB WG Metadata &amp; Standardization</a:t>
            </a:r>
            <a:br>
              <a:rPr lang="en-US" sz="2800"/>
            </a:br>
            <a:br>
              <a:rPr lang="en-US" sz="2800"/>
            </a:br>
            <a:endParaRPr lang="nl-NL" sz="2800"/>
          </a:p>
        </p:txBody>
      </p:sp>
      <p:sp>
        <p:nvSpPr>
          <p:cNvPr id="5" name="Subtitel 4"/>
          <p:cNvSpPr>
            <a:spLocks noGrp="1"/>
          </p:cNvSpPr>
          <p:nvPr>
            <p:ph type="subTitle" idx="1"/>
          </p:nvPr>
        </p:nvSpPr>
        <p:spPr>
          <a:xfrm>
            <a:off x="3635896" y="6165304"/>
            <a:ext cx="5616624" cy="432048"/>
          </a:xfrm>
        </p:spPr>
        <p:txBody>
          <a:bodyPr>
            <a:normAutofit/>
          </a:bodyPr>
          <a:lstStyle/>
          <a:p>
            <a:r>
              <a:rPr lang="en-GB" b="1" i="1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</a:rPr>
              <a:t>2021-05-25</a:t>
            </a:r>
            <a:endParaRPr lang="en-US" b="1" i="1">
              <a:solidFill>
                <a:schemeClr val="tx1"/>
              </a:solidFill>
              <a:latin typeface="Verdana" charset="0"/>
              <a:ea typeface="ＭＳ Ｐゴシック" charset="0"/>
              <a:cs typeface="Verdan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60648"/>
            <a:ext cx="2255520" cy="7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87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2D5A-901A-4390-9FF3-A71A0EC3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53" y="350404"/>
            <a:ext cx="8587694" cy="392837"/>
          </a:xfrm>
        </p:spPr>
        <p:txBody>
          <a:bodyPr>
            <a:normAutofit fontScale="90000"/>
          </a:bodyPr>
          <a:lstStyle/>
          <a:p>
            <a:br>
              <a:rPr lang="nl-BE"/>
            </a:br>
            <a:br>
              <a:rPr lang="nl-BE"/>
            </a:br>
            <a:r>
              <a:rPr lang="nl-BE" sz="2200"/>
              <a:t>MEDEDELING AAN DE VLAAMSE REGERING: Open </a:t>
            </a:r>
            <a:r>
              <a:rPr lang="nl-BE" sz="2200" err="1"/>
              <a:t>Science</a:t>
            </a:r>
            <a:r>
              <a:rPr lang="nl-BE" sz="2200"/>
              <a:t> beleid in Vlaanderen: </a:t>
            </a:r>
            <a:r>
              <a:rPr lang="nl-BE" sz="2200" err="1"/>
              <a:t>roadmap</a:t>
            </a:r>
            <a:r>
              <a:rPr lang="nl-BE" sz="2200"/>
              <a:t>, </a:t>
            </a:r>
            <a:r>
              <a:rPr lang="nl-BE" sz="2200" err="1"/>
              <a:t>KPI’s</a:t>
            </a:r>
            <a:r>
              <a:rPr lang="nl-BE" sz="2200"/>
              <a:t> en meerjarenplan p. 15</a:t>
            </a:r>
            <a:br>
              <a:rPr lang="en-GB"/>
            </a:br>
            <a:br>
              <a:rPr lang="en-GB"/>
            </a:b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19D0C-B282-4845-9CBA-829B278A6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6" y="1052736"/>
            <a:ext cx="7904840" cy="48965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AD724C-52F8-4775-BC75-0D95A6D05C7B}"/>
              </a:ext>
            </a:extLst>
          </p:cNvPr>
          <p:cNvSpPr txBox="1"/>
          <p:nvPr/>
        </p:nvSpPr>
        <p:spPr>
          <a:xfrm>
            <a:off x="5126854" y="2595055"/>
            <a:ext cx="792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>
                <a:latin typeface="Calibri"/>
                <a:ea typeface="+mn-ea"/>
                <a:cs typeface="+mn-cs"/>
              </a:rPr>
              <a:t>2021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>
                <a:latin typeface="Calibri"/>
                <a:ea typeface="+mn-ea"/>
                <a:cs typeface="+mn-cs"/>
              </a:rPr>
              <a:t>Q1/Q2</a:t>
            </a:r>
            <a:endParaRPr lang="en-GB" sz="1500"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C6969-135E-4B28-85A4-9EA365D6DABA}"/>
              </a:ext>
            </a:extLst>
          </p:cNvPr>
          <p:cNvSpPr txBox="1"/>
          <p:nvPr/>
        </p:nvSpPr>
        <p:spPr>
          <a:xfrm>
            <a:off x="5919187" y="3833488"/>
            <a:ext cx="725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2021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Q3/Q4</a:t>
            </a:r>
            <a:endParaRPr lang="en-GB" sz="1500" dirty="0"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2CA33-3D6B-4A69-9C2D-E65324D5BBA2}"/>
              </a:ext>
            </a:extLst>
          </p:cNvPr>
          <p:cNvSpPr txBox="1"/>
          <p:nvPr/>
        </p:nvSpPr>
        <p:spPr>
          <a:xfrm>
            <a:off x="6744810" y="4652454"/>
            <a:ext cx="6258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>
                <a:latin typeface="Calibri"/>
                <a:ea typeface="+mn-ea"/>
                <a:cs typeface="+mn-cs"/>
              </a:rPr>
              <a:t>2022</a:t>
            </a:r>
            <a:endParaRPr lang="en-GB" sz="150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89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840C-F138-428F-B9C3-F3264170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782D8F-6114-49D1-BB81-00E2C2DA4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43" y="980728"/>
            <a:ext cx="8233717" cy="468052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3FA3E-438D-4D25-A0E0-990B64FB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C6969-135E-4B28-85A4-9EA365D6DABA}"/>
              </a:ext>
            </a:extLst>
          </p:cNvPr>
          <p:cNvSpPr txBox="1"/>
          <p:nvPr/>
        </p:nvSpPr>
        <p:spPr>
          <a:xfrm>
            <a:off x="8093966" y="1988552"/>
            <a:ext cx="725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C6969-135E-4B28-85A4-9EA365D6DABA}"/>
              </a:ext>
            </a:extLst>
          </p:cNvPr>
          <p:cNvSpPr txBox="1"/>
          <p:nvPr/>
        </p:nvSpPr>
        <p:spPr>
          <a:xfrm>
            <a:off x="7234690" y="1988551"/>
            <a:ext cx="725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2022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C6969-135E-4B28-85A4-9EA365D6DABA}"/>
              </a:ext>
            </a:extLst>
          </p:cNvPr>
          <p:cNvSpPr txBox="1"/>
          <p:nvPr/>
        </p:nvSpPr>
        <p:spPr>
          <a:xfrm>
            <a:off x="6287865" y="1988551"/>
            <a:ext cx="725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2022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Q3/Q4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C6969-135E-4B28-85A4-9EA365D6DABA}"/>
              </a:ext>
            </a:extLst>
          </p:cNvPr>
          <p:cNvSpPr txBox="1"/>
          <p:nvPr/>
        </p:nvSpPr>
        <p:spPr>
          <a:xfrm>
            <a:off x="5384815" y="1988551"/>
            <a:ext cx="725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2022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Q1/Q2</a:t>
            </a:r>
          </a:p>
        </p:txBody>
      </p:sp>
    </p:spTree>
    <p:extLst>
      <p:ext uri="{BB962C8B-B14F-4D97-AF65-F5344CB8AC3E}">
        <p14:creationId xmlns:p14="http://schemas.microsoft.com/office/powerpoint/2010/main" val="212424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FOSB WG Metadata &amp; </a:t>
            </a:r>
            <a:r>
              <a:rPr lang="nl-BE" dirty="0" err="1"/>
              <a:t>standaardisation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Data Management Plan:</a:t>
            </a:r>
          </a:p>
          <a:p>
            <a:pPr lvl="1"/>
            <a:r>
              <a:rPr lang="nl-BE" dirty="0"/>
              <a:t>Development DMP</a:t>
            </a:r>
          </a:p>
          <a:p>
            <a:pPr lvl="2"/>
            <a:r>
              <a:rPr lang="nl-BE" dirty="0"/>
              <a:t>Timing: Q3/Q4 2021</a:t>
            </a:r>
          </a:p>
          <a:p>
            <a:pPr lvl="1"/>
            <a:r>
              <a:rPr lang="nl-BE" dirty="0"/>
              <a:t>Development proces flow</a:t>
            </a:r>
          </a:p>
          <a:p>
            <a:pPr lvl="2"/>
            <a:r>
              <a:rPr lang="nl-BE" dirty="0"/>
              <a:t>Timing: 2022</a:t>
            </a:r>
          </a:p>
          <a:p>
            <a:pPr lvl="1"/>
            <a:r>
              <a:rPr lang="nl-BE" dirty="0"/>
              <a:t>Development </a:t>
            </a:r>
            <a:r>
              <a:rPr lang="nl-BE" dirty="0" err="1"/>
              <a:t>roadmap</a:t>
            </a:r>
            <a:r>
              <a:rPr lang="nl-BE" dirty="0"/>
              <a:t> </a:t>
            </a:r>
            <a:r>
              <a:rPr lang="nl-BE" dirty="0" err="1"/>
              <a:t>MaDMPs</a:t>
            </a:r>
            <a:endParaRPr lang="nl-BE" dirty="0"/>
          </a:p>
          <a:p>
            <a:pPr lvl="2"/>
            <a:r>
              <a:rPr lang="nl-BE" dirty="0"/>
              <a:t>Timing: 2022/2023</a:t>
            </a:r>
          </a:p>
          <a:p>
            <a:pPr lvl="2"/>
            <a:endParaRPr lang="nl-BE" dirty="0"/>
          </a:p>
          <a:p>
            <a:r>
              <a:rPr lang="nl-BE" dirty="0"/>
              <a:t>EOSC Association</a:t>
            </a:r>
          </a:p>
          <a:p>
            <a:pPr lvl="1"/>
            <a:r>
              <a:rPr lang="nl-BE" dirty="0" err="1"/>
              <a:t>Bidirectional</a:t>
            </a:r>
            <a:r>
              <a:rPr lang="nl-BE" dirty="0"/>
              <a:t> monitoring of EU Policy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advices</a:t>
            </a:r>
            <a:endParaRPr lang="nl-BE" dirty="0"/>
          </a:p>
          <a:p>
            <a:pPr lvl="1"/>
            <a:r>
              <a:rPr lang="nl-BE" dirty="0" err="1"/>
              <a:t>Semantic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technical</a:t>
            </a:r>
            <a:r>
              <a:rPr lang="nl-BE" dirty="0"/>
              <a:t> </a:t>
            </a:r>
            <a:r>
              <a:rPr lang="nl-BE" dirty="0" err="1"/>
              <a:t>interoperability</a:t>
            </a:r>
            <a:endParaRPr lang="nl-BE" dirty="0"/>
          </a:p>
          <a:p>
            <a:pPr lvl="2"/>
            <a:r>
              <a:rPr lang="nl-BE" dirty="0"/>
              <a:t>Timing: </a:t>
            </a:r>
            <a:r>
              <a:rPr lang="nl-BE" dirty="0" err="1"/>
              <a:t>continuous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</p:spTree>
    <p:extLst>
      <p:ext uri="{BB962C8B-B14F-4D97-AF65-F5344CB8AC3E}">
        <p14:creationId xmlns:p14="http://schemas.microsoft.com/office/powerpoint/2010/main" val="384115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FOSB WG Metadata &amp; </a:t>
            </a:r>
            <a:r>
              <a:rPr lang="nl-BE" dirty="0" err="1"/>
              <a:t>standardization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892480" cy="5040560"/>
          </a:xfrm>
        </p:spPr>
        <p:txBody>
          <a:bodyPr/>
          <a:lstStyle/>
          <a:p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strategic</a:t>
            </a:r>
            <a:r>
              <a:rPr lang="nl-BE" dirty="0"/>
              <a:t>, </a:t>
            </a:r>
            <a:r>
              <a:rPr lang="nl-BE" dirty="0" err="1"/>
              <a:t>operation</a:t>
            </a:r>
            <a:r>
              <a:rPr lang="nl-BE" dirty="0"/>
              <a:t> goals or actions:</a:t>
            </a:r>
          </a:p>
          <a:p>
            <a:endParaRPr lang="nl-BE" dirty="0"/>
          </a:p>
          <a:p>
            <a:pPr lvl="1"/>
            <a:r>
              <a:rPr lang="nl-BE" dirty="0" err="1"/>
              <a:t>Installing</a:t>
            </a:r>
            <a:r>
              <a:rPr lang="nl-BE" dirty="0"/>
              <a:t> a data </a:t>
            </a:r>
            <a:r>
              <a:rPr lang="nl-BE" dirty="0" err="1"/>
              <a:t>governance</a:t>
            </a:r>
            <a:r>
              <a:rPr lang="nl-BE" dirty="0"/>
              <a:t> </a:t>
            </a:r>
            <a:r>
              <a:rPr lang="nl-BE" dirty="0" err="1"/>
              <a:t>structure</a:t>
            </a:r>
            <a:endParaRPr lang="nl-BE" dirty="0"/>
          </a:p>
          <a:p>
            <a:pPr lvl="1"/>
            <a:r>
              <a:rPr lang="nl-BE" dirty="0" err="1"/>
              <a:t>Ameliorating</a:t>
            </a:r>
            <a:r>
              <a:rPr lang="nl-BE" dirty="0"/>
              <a:t> </a:t>
            </a:r>
            <a:r>
              <a:rPr lang="nl-BE" dirty="0" err="1"/>
              <a:t>outreach</a:t>
            </a:r>
            <a:r>
              <a:rPr lang="nl-BE" dirty="0"/>
              <a:t> </a:t>
            </a:r>
          </a:p>
          <a:p>
            <a:pPr lvl="1"/>
            <a:r>
              <a:rPr lang="nl-BE" dirty="0" err="1"/>
              <a:t>Stimulating</a:t>
            </a:r>
            <a:r>
              <a:rPr lang="nl-BE" dirty="0"/>
              <a:t> </a:t>
            </a:r>
            <a:r>
              <a:rPr lang="nl-BE" dirty="0" err="1"/>
              <a:t>collaboration</a:t>
            </a:r>
            <a:r>
              <a:rPr lang="nl-BE" dirty="0"/>
              <a:t> </a:t>
            </a:r>
            <a:r>
              <a:rPr lang="nl-BE" dirty="0" err="1"/>
              <a:t>efforts</a:t>
            </a:r>
            <a:r>
              <a:rPr lang="nl-BE" dirty="0"/>
              <a:t> </a:t>
            </a:r>
            <a:r>
              <a:rPr lang="nl-BE" dirty="0" err="1"/>
              <a:t>amongs</a:t>
            </a:r>
            <a:r>
              <a:rPr lang="nl-BE" dirty="0"/>
              <a:t> </a:t>
            </a:r>
            <a:r>
              <a:rPr lang="nl-BE" dirty="0" err="1"/>
              <a:t>WGs</a:t>
            </a:r>
            <a:endParaRPr lang="nl-BE" dirty="0"/>
          </a:p>
          <a:p>
            <a:pPr lvl="1"/>
            <a:r>
              <a:rPr lang="nl-BE" dirty="0" err="1"/>
              <a:t>Other</a:t>
            </a:r>
            <a:r>
              <a:rPr lang="nl-BE" dirty="0"/>
              <a:t>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discussions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FOSB </a:t>
            </a:r>
            <a:r>
              <a:rPr lang="nl-BE" dirty="0" err="1"/>
              <a:t>Vision</a:t>
            </a:r>
            <a:r>
              <a:rPr lang="nl-BE" dirty="0"/>
              <a:t>/Mission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</p:spTree>
    <p:extLst>
      <p:ext uri="{BB962C8B-B14F-4D97-AF65-F5344CB8AC3E}">
        <p14:creationId xmlns:p14="http://schemas.microsoft.com/office/powerpoint/2010/main" val="748771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AE14-96A5-46EC-951B-EBA56A78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Agenda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6B38-CEAE-4520-B31F-E03B4EEF8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Update </a:t>
            </a:r>
            <a:r>
              <a:rPr lang="nl-BE" dirty="0" err="1">
                <a:solidFill>
                  <a:schemeClr val="bg1">
                    <a:lumMod val="50000"/>
                  </a:schemeClr>
                </a:solidFill>
              </a:rPr>
              <a:t>Roadmap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l-BE" dirty="0"/>
              <a:t>State of </a:t>
            </a:r>
            <a:r>
              <a:rPr lang="nl-BE" dirty="0" err="1"/>
              <a:t>affairs</a:t>
            </a:r>
            <a:r>
              <a:rPr lang="nl-BE" dirty="0"/>
              <a:t> TF </a:t>
            </a:r>
            <a:r>
              <a:rPr lang="nl-BE" dirty="0" err="1"/>
              <a:t>Metrics</a:t>
            </a:r>
            <a:endParaRPr lang="nl-BE" dirty="0"/>
          </a:p>
          <a:p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State of </a:t>
            </a:r>
            <a:r>
              <a:rPr lang="nl-BE" dirty="0" err="1">
                <a:solidFill>
                  <a:schemeClr val="bg1">
                    <a:lumMod val="50000"/>
                  </a:schemeClr>
                </a:solidFill>
              </a:rPr>
              <a:t>affairs</a:t>
            </a:r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 TF DMP</a:t>
            </a:r>
          </a:p>
          <a:p>
            <a:r>
              <a:rPr lang="nl-BE" dirty="0" err="1">
                <a:solidFill>
                  <a:schemeClr val="bg1">
                    <a:lumMod val="50000"/>
                  </a:schemeClr>
                </a:solidFill>
              </a:rPr>
              <a:t>Questions</a:t>
            </a:r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 on </a:t>
            </a:r>
            <a:r>
              <a:rPr lang="nl-BE" dirty="0" err="1">
                <a:solidFill>
                  <a:schemeClr val="bg1">
                    <a:lumMod val="50000"/>
                  </a:schemeClr>
                </a:solidFill>
              </a:rPr>
              <a:t>implementation</a:t>
            </a:r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 of FOSB metadata model</a:t>
            </a:r>
          </a:p>
          <a:p>
            <a:r>
              <a:rPr lang="nl-BE" dirty="0" err="1">
                <a:solidFill>
                  <a:schemeClr val="bg1">
                    <a:lumMod val="50000"/>
                  </a:schemeClr>
                </a:solidFill>
              </a:rPr>
              <a:t>AoB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394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c76e34173_0_0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8640900" cy="54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400"/>
              <a:t>State of affairs TF Metrics</a:t>
            </a:r>
            <a:endParaRPr/>
          </a:p>
        </p:txBody>
      </p:sp>
      <p:sp>
        <p:nvSpPr>
          <p:cNvPr id="151" name="Google Shape;151;gdc76e34173_0_0"/>
          <p:cNvSpPr txBox="1">
            <a:spLocks noGrp="1"/>
          </p:cNvSpPr>
          <p:nvPr>
            <p:ph type="body" idx="1"/>
          </p:nvPr>
        </p:nvSpPr>
        <p:spPr>
          <a:xfrm>
            <a:off x="251520" y="836712"/>
            <a:ext cx="8640900" cy="504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2800" dirty="0" err="1"/>
              <a:t>Metrics</a:t>
            </a:r>
            <a:r>
              <a:rPr lang="nl-BE" sz="2800" dirty="0"/>
              <a:t> </a:t>
            </a:r>
            <a:r>
              <a:rPr lang="nl-BE" sz="2800" dirty="0" err="1"/>
              <a:t>for</a:t>
            </a:r>
            <a:r>
              <a:rPr lang="nl-BE" sz="2800" dirty="0"/>
              <a:t> Open </a:t>
            </a:r>
            <a:r>
              <a:rPr lang="nl-BE" sz="2800" dirty="0" err="1"/>
              <a:t>Science</a:t>
            </a:r>
            <a:r>
              <a:rPr lang="nl-BE" sz="2800" dirty="0"/>
              <a:t> </a:t>
            </a:r>
            <a:r>
              <a:rPr lang="nl-BE" sz="2800" dirty="0" err="1"/>
              <a:t>KPIs</a:t>
            </a:r>
            <a:endParaRPr sz="2800" dirty="0"/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nl-BE" sz="2400" dirty="0"/>
              <a:t>FAIR data label </a:t>
            </a:r>
            <a:r>
              <a:rPr lang="nl-BE" sz="2400" dirty="0" err="1"/>
              <a:t>for</a:t>
            </a:r>
            <a:r>
              <a:rPr lang="nl-BE" sz="2400" dirty="0"/>
              <a:t> datasets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-BE" sz="2400" dirty="0"/>
              <a:t>Open data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2800" u="sng" dirty="0"/>
              <a:t>Timing</a:t>
            </a:r>
            <a:endParaRPr sz="2800" u="sng" dirty="0"/>
          </a:p>
          <a:p>
            <a:pPr marL="4191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nl-BE" sz="2400" dirty="0">
                <a:solidFill>
                  <a:schemeClr val="dk1"/>
                </a:solidFill>
              </a:rPr>
              <a:t>Q1 2021: </a:t>
            </a:r>
            <a:r>
              <a:rPr lang="nl-BE" sz="2400" dirty="0" err="1">
                <a:solidFill>
                  <a:schemeClr val="dk1"/>
                </a:solidFill>
              </a:rPr>
              <a:t>proposal</a:t>
            </a:r>
            <a:r>
              <a:rPr lang="nl-BE" sz="2400" dirty="0">
                <a:solidFill>
                  <a:schemeClr val="dk1"/>
                </a:solidFill>
              </a:rPr>
              <a:t> FAIR label</a:t>
            </a:r>
          </a:p>
          <a:p>
            <a:pPr marL="4191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nl-BE" sz="2400" dirty="0">
                <a:solidFill>
                  <a:schemeClr val="dk1"/>
                </a:solidFill>
              </a:rPr>
              <a:t>Q3 2021: </a:t>
            </a:r>
            <a:r>
              <a:rPr lang="nl-BE" sz="2400" dirty="0" err="1">
                <a:solidFill>
                  <a:schemeClr val="dk1"/>
                </a:solidFill>
              </a:rPr>
              <a:t>proposal</a:t>
            </a:r>
            <a:r>
              <a:rPr lang="nl-BE" sz="2400" dirty="0">
                <a:solidFill>
                  <a:schemeClr val="dk1"/>
                </a:solidFill>
              </a:rPr>
              <a:t> Open Data label</a:t>
            </a:r>
          </a:p>
          <a:p>
            <a:pPr marL="4191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nl-BE" sz="2400" dirty="0">
                <a:solidFill>
                  <a:schemeClr val="dk1"/>
                </a:solidFill>
              </a:rPr>
              <a:t>Q4 2021: </a:t>
            </a:r>
            <a:r>
              <a:rPr lang="nl-BE" sz="2400" dirty="0" err="1">
                <a:solidFill>
                  <a:schemeClr val="dk1"/>
                </a:solidFill>
              </a:rPr>
              <a:t>rules</a:t>
            </a:r>
            <a:r>
              <a:rPr lang="nl-BE" sz="2400" dirty="0">
                <a:solidFill>
                  <a:schemeClr val="dk1"/>
                </a:solidFill>
              </a:rPr>
              <a:t> FA</a:t>
            </a:r>
          </a:p>
          <a:p>
            <a:pPr marL="4191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nl-BE" sz="2400" dirty="0">
                <a:solidFill>
                  <a:schemeClr val="dk1"/>
                </a:solidFill>
              </a:rPr>
              <a:t>2022: </a:t>
            </a:r>
            <a:r>
              <a:rPr lang="nl-BE" sz="2400" dirty="0" err="1">
                <a:solidFill>
                  <a:schemeClr val="dk1"/>
                </a:solidFill>
              </a:rPr>
              <a:t>rules</a:t>
            </a:r>
            <a:r>
              <a:rPr lang="nl-BE" sz="2400" dirty="0">
                <a:solidFill>
                  <a:schemeClr val="dk1"/>
                </a:solidFill>
              </a:rPr>
              <a:t> FAIR</a:t>
            </a:r>
          </a:p>
          <a:p>
            <a:pPr marL="4191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nl-BE" sz="2400" dirty="0">
                <a:solidFill>
                  <a:schemeClr val="dk1"/>
                </a:solidFill>
              </a:rPr>
              <a:t>2023 </a:t>
            </a:r>
            <a:r>
              <a:rPr lang="nl-BE" sz="2400" dirty="0" err="1">
                <a:solidFill>
                  <a:schemeClr val="dk1"/>
                </a:solidFill>
              </a:rPr>
              <a:t>implementation</a:t>
            </a:r>
            <a:r>
              <a:rPr lang="nl-BE" sz="2400" dirty="0">
                <a:solidFill>
                  <a:schemeClr val="dk1"/>
                </a:solidFill>
              </a:rPr>
              <a:t> FAIR &amp; Open data label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874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title"/>
          </p:nvPr>
        </p:nvSpPr>
        <p:spPr>
          <a:xfrm>
            <a:off x="161537" y="150760"/>
            <a:ext cx="8229600" cy="48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400">
                <a:latin typeface="Verdana"/>
                <a:ea typeface="Verdana"/>
                <a:cs typeface="Verdana"/>
                <a:sym typeface="Verdana"/>
              </a:rPr>
              <a:t>FAIRsFAIR F-UJI</a:t>
            </a:r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body" idx="1"/>
          </p:nvPr>
        </p:nvSpPr>
        <p:spPr>
          <a:xfrm>
            <a:off x="335366" y="4005064"/>
            <a:ext cx="7722624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l-BE"/>
              <a:t>3th party, open source solution </a:t>
            </a:r>
            <a:r>
              <a:rPr lang="nl-BE" sz="1800"/>
              <a:t>(funded till march 2022)</a:t>
            </a:r>
            <a:endParaRPr sz="1800"/>
          </a:p>
          <a:p>
            <a:pPr marL="257175" lvl="0" indent="-2571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l-BE"/>
              <a:t>Search on Persistent identifer</a:t>
            </a:r>
            <a:endParaRPr/>
          </a:p>
          <a:p>
            <a:pPr marL="557213" lvl="1" indent="-214312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nl-BE"/>
              <a:t>With/without OAI-PMH</a:t>
            </a:r>
            <a:endParaRPr/>
          </a:p>
          <a:p>
            <a:pPr marL="557213" lvl="1" indent="-214312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nl-BE"/>
              <a:t>With/without DataCite</a:t>
            </a:r>
            <a:endParaRPr/>
          </a:p>
          <a:p>
            <a:pPr marL="557213" lvl="1" indent="-214312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nl-BE"/>
              <a:t>Example : doi:10.1594/PANGAEA.269656 in the next slides</a:t>
            </a:r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790" y="751500"/>
            <a:ext cx="7579093" cy="3068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 txBox="1"/>
          <p:nvPr/>
        </p:nvSpPr>
        <p:spPr>
          <a:xfrm>
            <a:off x="1547664" y="6453336"/>
            <a:ext cx="51845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https://www.f-uji.net/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410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644950" y="274638"/>
            <a:ext cx="8041850" cy="39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800">
                <a:latin typeface="Verdana"/>
                <a:ea typeface="Verdana"/>
                <a:cs typeface="Verdana"/>
                <a:sym typeface="Verdana"/>
              </a:rPr>
              <a:t>Summary</a:t>
            </a: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20/05/2021</a:t>
            </a:r>
            <a:endParaRPr/>
          </a:p>
        </p:txBody>
      </p:sp>
      <p:graphicFrame>
        <p:nvGraphicFramePr>
          <p:cNvPr id="166" name="Google Shape;166;p17"/>
          <p:cNvGraphicFramePr/>
          <p:nvPr/>
        </p:nvGraphicFramePr>
        <p:xfrm>
          <a:off x="432000" y="722143"/>
          <a:ext cx="8493550" cy="55893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24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350" u="none" strike="noStrike" cap="none"/>
                        <a:t>Advantages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350"/>
                        <a:t>Disadvantages</a:t>
                      </a: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Can be calculated based on Persistent identifier</a:t>
                      </a:r>
                      <a:endParaRPr sz="1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Needs to run somewhere, so infrastructure is needed</a:t>
                      </a:r>
                      <a:endParaRPr sz="1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Supports multiple Persistent identifiers (Doi, handle)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 sure if maintened after march 2022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REST-API provided</a:t>
                      </a:r>
                      <a:endParaRPr sz="1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Score is different depending on the information we can provide to the tool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Objective 3th party tool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Open source: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Char char="-"/>
                      </a:pPr>
                      <a:r>
                        <a:rPr lang="nl-BE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metrics can be adapted</a:t>
                      </a:r>
                      <a:endParaRPr sz="1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Char char="-"/>
                      </a:pPr>
                      <a:r>
                        <a:rPr lang="nl-BE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 development cost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Supported by European project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nl-BE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FAIR label for data and metadata is calculated</a:t>
                      </a:r>
                      <a:endParaRPr sz="1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Performance is ok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nl-BE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Answers to our needs</a:t>
                      </a:r>
                      <a:endParaRPr sz="1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7" name="Google Shape;167;p17"/>
          <p:cNvSpPr txBox="1"/>
          <p:nvPr/>
        </p:nvSpPr>
        <p:spPr>
          <a:xfrm>
            <a:off x="833486" y="6368306"/>
            <a:ext cx="8310514" cy="19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None/>
            </a:pPr>
            <a:r>
              <a:rPr lang="nl-BE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nl-BE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nl-BE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nl-BE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BE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funding</a:t>
            </a:r>
            <a:r>
              <a:rPr lang="nl-BE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BE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continues</a:t>
            </a:r>
            <a:r>
              <a:rPr lang="nl-BE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nl-BE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REST-</a:t>
            </a:r>
            <a:r>
              <a:rPr lang="nl-BE" sz="1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api</a:t>
            </a:r>
            <a:r>
              <a:rPr lang="nl-BE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BE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might</a:t>
            </a:r>
            <a:r>
              <a:rPr lang="nl-BE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BE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nl-BE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BE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provided</a:t>
            </a:r>
            <a:r>
              <a:rPr lang="nl-BE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(1st </a:t>
            </a:r>
            <a:r>
              <a:rPr lang="nl-BE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nl-BE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2nd </a:t>
            </a:r>
            <a:r>
              <a:rPr lang="nl-BE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disadvange</a:t>
            </a:r>
            <a:r>
              <a:rPr lang="nl-BE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nl-BE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nl-BE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BE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nl-BE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BE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r>
              <a:rPr lang="nl-BE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BE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anymore</a:t>
            </a:r>
            <a:r>
              <a:rPr lang="nl-BE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111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AE14-96A5-46EC-951B-EBA56A78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Agenda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6B38-CEAE-4520-B31F-E03B4EEF8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100" dirty="0">
                <a:solidFill>
                  <a:schemeClr val="bg1">
                    <a:lumMod val="50000"/>
                  </a:schemeClr>
                </a:solidFill>
              </a:rPr>
              <a:t>Update </a:t>
            </a:r>
            <a:r>
              <a:rPr lang="nl-BE" sz="2100" dirty="0" err="1">
                <a:solidFill>
                  <a:schemeClr val="bg1">
                    <a:lumMod val="50000"/>
                  </a:schemeClr>
                </a:solidFill>
              </a:rPr>
              <a:t>Roadmap</a:t>
            </a:r>
            <a:endParaRPr lang="nl-BE" sz="2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l-BE" sz="2100" dirty="0">
                <a:solidFill>
                  <a:schemeClr val="bg1">
                    <a:lumMod val="50000"/>
                  </a:schemeClr>
                </a:solidFill>
              </a:rPr>
              <a:t>State of </a:t>
            </a:r>
            <a:r>
              <a:rPr lang="nl-BE" sz="2100" dirty="0" err="1">
                <a:solidFill>
                  <a:schemeClr val="bg1">
                    <a:lumMod val="50000"/>
                  </a:schemeClr>
                </a:solidFill>
              </a:rPr>
              <a:t>affairs</a:t>
            </a:r>
            <a:r>
              <a:rPr lang="nl-BE" sz="2100" dirty="0">
                <a:solidFill>
                  <a:schemeClr val="bg1">
                    <a:lumMod val="50000"/>
                  </a:schemeClr>
                </a:solidFill>
              </a:rPr>
              <a:t> TF </a:t>
            </a:r>
            <a:r>
              <a:rPr lang="nl-BE" sz="2100" dirty="0" err="1">
                <a:solidFill>
                  <a:schemeClr val="bg1">
                    <a:lumMod val="50000"/>
                  </a:schemeClr>
                </a:solidFill>
              </a:rPr>
              <a:t>Metrics</a:t>
            </a:r>
            <a:endParaRPr lang="nl-BE" sz="2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l-BE" sz="2100" dirty="0">
                <a:solidFill>
                  <a:schemeClr val="tx1"/>
                </a:solidFill>
              </a:rPr>
              <a:t>State of </a:t>
            </a:r>
            <a:r>
              <a:rPr lang="nl-BE" sz="2100" dirty="0" err="1">
                <a:solidFill>
                  <a:schemeClr val="tx1"/>
                </a:solidFill>
              </a:rPr>
              <a:t>affairs</a:t>
            </a:r>
            <a:r>
              <a:rPr lang="nl-BE" sz="2100" dirty="0">
                <a:solidFill>
                  <a:schemeClr val="tx1"/>
                </a:solidFill>
              </a:rPr>
              <a:t> TF DMP</a:t>
            </a:r>
          </a:p>
          <a:p>
            <a:r>
              <a:rPr lang="nl-BE" sz="2100" dirty="0" err="1">
                <a:solidFill>
                  <a:schemeClr val="bg1">
                    <a:lumMod val="50000"/>
                  </a:schemeClr>
                </a:solidFill>
              </a:rPr>
              <a:t>Questions</a:t>
            </a:r>
            <a:r>
              <a:rPr lang="nl-BE" sz="2100" dirty="0">
                <a:solidFill>
                  <a:schemeClr val="bg1">
                    <a:lumMod val="50000"/>
                  </a:schemeClr>
                </a:solidFill>
              </a:rPr>
              <a:t> on </a:t>
            </a:r>
            <a:r>
              <a:rPr lang="nl-BE" sz="2100" dirty="0" err="1">
                <a:solidFill>
                  <a:schemeClr val="bg1">
                    <a:lumMod val="50000"/>
                  </a:schemeClr>
                </a:solidFill>
              </a:rPr>
              <a:t>implementation</a:t>
            </a:r>
            <a:r>
              <a:rPr lang="nl-BE" sz="2100" dirty="0">
                <a:solidFill>
                  <a:schemeClr val="bg1">
                    <a:lumMod val="50000"/>
                  </a:schemeClr>
                </a:solidFill>
              </a:rPr>
              <a:t> of FOSB metadata model</a:t>
            </a:r>
          </a:p>
          <a:p>
            <a:r>
              <a:rPr lang="nl-BE" sz="2100" dirty="0" err="1">
                <a:solidFill>
                  <a:schemeClr val="bg1">
                    <a:lumMod val="50000"/>
                  </a:schemeClr>
                </a:solidFill>
              </a:rPr>
              <a:t>AoB</a:t>
            </a:r>
            <a:endParaRPr lang="nl-BE" sz="21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221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c76e34173_0_10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8640900" cy="54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nl-BE" sz="1900"/>
              <a:t>MEDEDELING AAN DE VLAAMSE REGERING: Open Science beleid in Vlaanderen: roadmap, KPI’s en meerjarenplan p. 15</a:t>
            </a:r>
            <a:endParaRPr sz="2360"/>
          </a:p>
        </p:txBody>
      </p:sp>
      <p:pic>
        <p:nvPicPr>
          <p:cNvPr id="180" name="Google Shape;180;gdc76e34173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50" y="727963"/>
            <a:ext cx="8640900" cy="540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dc76e34173_0_10"/>
          <p:cNvSpPr txBox="1"/>
          <p:nvPr/>
        </p:nvSpPr>
        <p:spPr>
          <a:xfrm>
            <a:off x="5502925" y="2379650"/>
            <a:ext cx="8760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Q1/Q2</a:t>
            </a:r>
            <a:endParaRPr sz="1800"/>
          </a:p>
        </p:txBody>
      </p:sp>
      <p:sp>
        <p:nvSpPr>
          <p:cNvPr id="182" name="Google Shape;182;gdc76e34173_0_10"/>
          <p:cNvSpPr txBox="1"/>
          <p:nvPr/>
        </p:nvSpPr>
        <p:spPr>
          <a:xfrm>
            <a:off x="6378925" y="3916500"/>
            <a:ext cx="9582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Q3/Q4</a:t>
            </a:r>
            <a:endParaRPr sz="1700"/>
          </a:p>
        </p:txBody>
      </p:sp>
      <p:sp>
        <p:nvSpPr>
          <p:cNvPr id="183" name="Google Shape;183;gdc76e34173_0_10"/>
          <p:cNvSpPr txBox="1"/>
          <p:nvPr/>
        </p:nvSpPr>
        <p:spPr>
          <a:xfrm>
            <a:off x="7386800" y="5040225"/>
            <a:ext cx="776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2022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7217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AE14-96A5-46EC-951B-EBA56A78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Agenda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6B38-CEAE-4520-B31F-E03B4EEF8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100" dirty="0">
                <a:solidFill>
                  <a:schemeClr val="tx1"/>
                </a:solidFill>
              </a:rPr>
              <a:t>Update </a:t>
            </a:r>
            <a:r>
              <a:rPr lang="nl-BE" sz="2100" dirty="0" err="1">
                <a:solidFill>
                  <a:schemeClr val="tx1"/>
                </a:solidFill>
              </a:rPr>
              <a:t>Roadmap</a:t>
            </a:r>
            <a:endParaRPr lang="nl-BE" sz="2100" dirty="0">
              <a:solidFill>
                <a:schemeClr val="tx1"/>
              </a:solidFill>
            </a:endParaRPr>
          </a:p>
          <a:p>
            <a:r>
              <a:rPr lang="nl-BE" sz="2100" dirty="0">
                <a:solidFill>
                  <a:schemeClr val="bg1">
                    <a:lumMod val="50000"/>
                  </a:schemeClr>
                </a:solidFill>
              </a:rPr>
              <a:t>State of </a:t>
            </a:r>
            <a:r>
              <a:rPr lang="nl-BE" sz="2100" dirty="0" err="1">
                <a:solidFill>
                  <a:schemeClr val="bg1">
                    <a:lumMod val="50000"/>
                  </a:schemeClr>
                </a:solidFill>
              </a:rPr>
              <a:t>affairs</a:t>
            </a:r>
            <a:r>
              <a:rPr lang="nl-BE" sz="2100" dirty="0">
                <a:solidFill>
                  <a:schemeClr val="bg1">
                    <a:lumMod val="50000"/>
                  </a:schemeClr>
                </a:solidFill>
              </a:rPr>
              <a:t> TF </a:t>
            </a:r>
            <a:r>
              <a:rPr lang="nl-BE" sz="2100" dirty="0" err="1">
                <a:solidFill>
                  <a:schemeClr val="bg1">
                    <a:lumMod val="50000"/>
                  </a:schemeClr>
                </a:solidFill>
              </a:rPr>
              <a:t>Metrics</a:t>
            </a:r>
            <a:endParaRPr lang="nl-BE" sz="2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l-BE" sz="2100" dirty="0">
                <a:solidFill>
                  <a:schemeClr val="bg1">
                    <a:lumMod val="50000"/>
                  </a:schemeClr>
                </a:solidFill>
              </a:rPr>
              <a:t>State of </a:t>
            </a:r>
            <a:r>
              <a:rPr lang="nl-BE" sz="2100" dirty="0" err="1">
                <a:solidFill>
                  <a:schemeClr val="bg1">
                    <a:lumMod val="50000"/>
                  </a:schemeClr>
                </a:solidFill>
              </a:rPr>
              <a:t>affairs</a:t>
            </a:r>
            <a:r>
              <a:rPr lang="nl-BE" sz="2100" dirty="0">
                <a:solidFill>
                  <a:schemeClr val="bg1">
                    <a:lumMod val="50000"/>
                  </a:schemeClr>
                </a:solidFill>
              </a:rPr>
              <a:t> TF DMP</a:t>
            </a:r>
          </a:p>
          <a:p>
            <a:r>
              <a:rPr lang="nl-BE" sz="2100" dirty="0" err="1">
                <a:solidFill>
                  <a:schemeClr val="bg1">
                    <a:lumMod val="50000"/>
                  </a:schemeClr>
                </a:solidFill>
              </a:rPr>
              <a:t>Questions</a:t>
            </a:r>
            <a:r>
              <a:rPr lang="nl-BE" sz="2100" dirty="0">
                <a:solidFill>
                  <a:schemeClr val="bg1">
                    <a:lumMod val="50000"/>
                  </a:schemeClr>
                </a:solidFill>
              </a:rPr>
              <a:t> on </a:t>
            </a:r>
            <a:r>
              <a:rPr lang="nl-BE" sz="2100" dirty="0" err="1">
                <a:solidFill>
                  <a:schemeClr val="bg1">
                    <a:lumMod val="50000"/>
                  </a:schemeClr>
                </a:solidFill>
              </a:rPr>
              <a:t>implementation</a:t>
            </a:r>
            <a:r>
              <a:rPr lang="nl-BE" sz="2100" dirty="0">
                <a:solidFill>
                  <a:schemeClr val="bg1">
                    <a:lumMod val="50000"/>
                  </a:schemeClr>
                </a:solidFill>
              </a:rPr>
              <a:t> of FOSB metadata model</a:t>
            </a:r>
          </a:p>
          <a:p>
            <a:r>
              <a:rPr lang="nl-BE" sz="2100" dirty="0" err="1">
                <a:solidFill>
                  <a:schemeClr val="bg1">
                    <a:lumMod val="50000"/>
                  </a:schemeClr>
                </a:solidFill>
              </a:rPr>
              <a:t>AoB</a:t>
            </a:r>
            <a:endParaRPr lang="nl-BE" sz="21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159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8640960" cy="54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State of affairs TF DMP</a:t>
            </a:r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body" idx="1"/>
          </p:nvPr>
        </p:nvSpPr>
        <p:spPr>
          <a:xfrm>
            <a:off x="251520" y="836712"/>
            <a:ext cx="8640960" cy="50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2400" dirty="0">
                <a:solidFill>
                  <a:schemeClr val="dk1"/>
                </a:solidFill>
              </a:rPr>
              <a:t>M1: </a:t>
            </a:r>
            <a:r>
              <a:rPr lang="nl-BE" sz="2400" dirty="0" err="1">
                <a:solidFill>
                  <a:schemeClr val="dk1"/>
                </a:solidFill>
              </a:rPr>
              <a:t>Create</a:t>
            </a:r>
            <a:r>
              <a:rPr lang="nl-BE" sz="2400" dirty="0">
                <a:solidFill>
                  <a:schemeClr val="dk1"/>
                </a:solidFill>
              </a:rPr>
              <a:t> a </a:t>
            </a:r>
            <a:r>
              <a:rPr lang="nl-BE" sz="2400" dirty="0" err="1">
                <a:solidFill>
                  <a:schemeClr val="dk1"/>
                </a:solidFill>
              </a:rPr>
              <a:t>minimal</a:t>
            </a:r>
            <a:r>
              <a:rPr lang="nl-BE" sz="2400" dirty="0">
                <a:solidFill>
                  <a:schemeClr val="dk1"/>
                </a:solidFill>
              </a:rPr>
              <a:t> standard DMP template (</a:t>
            </a:r>
            <a:r>
              <a:rPr lang="nl-BE" sz="2400" dirty="0" err="1">
                <a:solidFill>
                  <a:schemeClr val="dk1"/>
                </a:solidFill>
              </a:rPr>
              <a:t>theme</a:t>
            </a:r>
            <a:r>
              <a:rPr lang="nl-BE" sz="2400" dirty="0">
                <a:solidFill>
                  <a:schemeClr val="dk1"/>
                </a:solidFill>
              </a:rPr>
              <a:t>, </a:t>
            </a:r>
            <a:r>
              <a:rPr lang="nl-BE" sz="2400" dirty="0" err="1">
                <a:solidFill>
                  <a:schemeClr val="dk1"/>
                </a:solidFill>
              </a:rPr>
              <a:t>questions</a:t>
            </a:r>
            <a:r>
              <a:rPr lang="nl-BE" sz="2400" dirty="0">
                <a:solidFill>
                  <a:schemeClr val="dk1"/>
                </a:solidFill>
              </a:rPr>
              <a:t> &amp; </a:t>
            </a:r>
            <a:r>
              <a:rPr lang="nl-BE" sz="2400" dirty="0" err="1">
                <a:solidFill>
                  <a:schemeClr val="dk1"/>
                </a:solidFill>
              </a:rPr>
              <a:t>answers</a:t>
            </a:r>
            <a:r>
              <a:rPr lang="nl-BE" sz="2400" dirty="0">
                <a:solidFill>
                  <a:schemeClr val="dk1"/>
                </a:solidFill>
              </a:rPr>
              <a:t>).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nl-BE" sz="2000" dirty="0">
                <a:solidFill>
                  <a:schemeClr val="dk1"/>
                </a:solidFill>
              </a:rPr>
              <a:t>List of </a:t>
            </a:r>
            <a:r>
              <a:rPr lang="nl-BE" sz="2000" dirty="0" err="1">
                <a:solidFill>
                  <a:schemeClr val="dk1"/>
                </a:solidFill>
              </a:rPr>
              <a:t>Core</a:t>
            </a:r>
            <a:r>
              <a:rPr lang="nl-BE" sz="2000" dirty="0">
                <a:solidFill>
                  <a:schemeClr val="dk1"/>
                </a:solidFill>
              </a:rPr>
              <a:t> (sub)topics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nl-BE" sz="2000" dirty="0">
                <a:solidFill>
                  <a:schemeClr val="dk1"/>
                </a:solidFill>
              </a:rPr>
              <a:t>RDM-stewards: feedback FWO DMP user </a:t>
            </a:r>
            <a:r>
              <a:rPr lang="nl-BE" sz="2000" dirty="0" err="1">
                <a:solidFill>
                  <a:schemeClr val="dk1"/>
                </a:solidFill>
              </a:rPr>
              <a:t>perspective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nl-BE" sz="2000" dirty="0">
                <a:solidFill>
                  <a:schemeClr val="dk1"/>
                </a:solidFill>
              </a:rPr>
              <a:t>Draft </a:t>
            </a:r>
            <a:r>
              <a:rPr lang="nl-BE" sz="2000" dirty="0" err="1">
                <a:solidFill>
                  <a:schemeClr val="dk1"/>
                </a:solidFill>
              </a:rPr>
              <a:t>Flemish</a:t>
            </a:r>
            <a:r>
              <a:rPr lang="nl-BE" sz="2000" dirty="0">
                <a:solidFill>
                  <a:schemeClr val="dk1"/>
                </a:solidFill>
              </a:rPr>
              <a:t> minimum standard DMP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 dirty="0">
                <a:solidFill>
                  <a:schemeClr val="dk1"/>
                </a:solidFill>
              </a:rPr>
              <a:t>Target: Q3 2021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2400" dirty="0">
                <a:solidFill>
                  <a:schemeClr val="dk1"/>
                </a:solidFill>
              </a:rPr>
              <a:t>M2: Map </a:t>
            </a:r>
            <a:r>
              <a:rPr lang="nl-BE" sz="2400" dirty="0" err="1">
                <a:solidFill>
                  <a:schemeClr val="dk1"/>
                </a:solidFill>
              </a:rPr>
              <a:t>modalities</a:t>
            </a:r>
            <a:r>
              <a:rPr lang="nl-BE" sz="2400" dirty="0">
                <a:solidFill>
                  <a:schemeClr val="dk1"/>
                </a:solidFill>
              </a:rPr>
              <a:t> </a:t>
            </a:r>
            <a:r>
              <a:rPr lang="nl-BE" sz="2400" dirty="0" err="1">
                <a:solidFill>
                  <a:schemeClr val="dk1"/>
                </a:solidFill>
              </a:rPr>
              <a:t>for</a:t>
            </a:r>
            <a:r>
              <a:rPr lang="nl-BE" sz="2400" dirty="0">
                <a:solidFill>
                  <a:schemeClr val="dk1"/>
                </a:solidFill>
              </a:rPr>
              <a:t> </a:t>
            </a:r>
            <a:r>
              <a:rPr lang="nl-BE" sz="2400" dirty="0" err="1">
                <a:solidFill>
                  <a:schemeClr val="dk1"/>
                </a:solidFill>
              </a:rPr>
              <a:t>adding</a:t>
            </a:r>
            <a:r>
              <a:rPr lang="nl-BE" sz="2400" dirty="0">
                <a:solidFill>
                  <a:schemeClr val="dk1"/>
                </a:solidFill>
              </a:rPr>
              <a:t> a PID </a:t>
            </a:r>
            <a:r>
              <a:rPr lang="nl-BE" sz="2400" dirty="0" err="1">
                <a:solidFill>
                  <a:schemeClr val="dk1"/>
                </a:solidFill>
              </a:rPr>
              <a:t>to</a:t>
            </a:r>
            <a:r>
              <a:rPr lang="nl-BE" sz="2400" dirty="0">
                <a:solidFill>
                  <a:schemeClr val="dk1"/>
                </a:solidFill>
              </a:rPr>
              <a:t> </a:t>
            </a:r>
            <a:r>
              <a:rPr lang="nl-BE" sz="2400" dirty="0" err="1">
                <a:solidFill>
                  <a:schemeClr val="dk1"/>
                </a:solidFill>
              </a:rPr>
              <a:t>DMPs</a:t>
            </a:r>
            <a:r>
              <a:rPr lang="nl-BE" sz="2400" dirty="0">
                <a:solidFill>
                  <a:schemeClr val="dk1"/>
                </a:solidFill>
              </a:rPr>
              <a:t>, </a:t>
            </a:r>
            <a:r>
              <a:rPr lang="nl-BE" sz="2400" dirty="0" err="1">
                <a:solidFill>
                  <a:schemeClr val="dk1"/>
                </a:solidFill>
              </a:rPr>
              <a:t>preferably</a:t>
            </a:r>
            <a:r>
              <a:rPr lang="nl-BE" sz="2400" dirty="0">
                <a:solidFill>
                  <a:schemeClr val="dk1"/>
                </a:solidFill>
              </a:rPr>
              <a:t> a DOI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2000" dirty="0">
                <a:solidFill>
                  <a:schemeClr val="dk1"/>
                </a:solidFill>
              </a:rPr>
              <a:t>Target: Q2/Q3 2021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2400" dirty="0">
                <a:solidFill>
                  <a:schemeClr val="dk1"/>
                </a:solidFill>
              </a:rPr>
              <a:t>M3:Propose a standard </a:t>
            </a:r>
            <a:r>
              <a:rPr lang="nl-BE" sz="2400" dirty="0" err="1">
                <a:solidFill>
                  <a:schemeClr val="dk1"/>
                </a:solidFill>
              </a:rPr>
              <a:t>for</a:t>
            </a:r>
            <a:r>
              <a:rPr lang="nl-BE" sz="2400" dirty="0">
                <a:solidFill>
                  <a:schemeClr val="dk1"/>
                </a:solidFill>
              </a:rPr>
              <a:t> machine-</a:t>
            </a:r>
            <a:r>
              <a:rPr lang="nl-BE" sz="2400" dirty="0" err="1">
                <a:solidFill>
                  <a:schemeClr val="dk1"/>
                </a:solidFill>
              </a:rPr>
              <a:t>actionable</a:t>
            </a:r>
            <a:r>
              <a:rPr lang="nl-BE" sz="2400" dirty="0">
                <a:solidFill>
                  <a:schemeClr val="dk1"/>
                </a:solidFill>
              </a:rPr>
              <a:t> </a:t>
            </a:r>
            <a:r>
              <a:rPr lang="nl-BE" sz="2400" dirty="0" err="1">
                <a:solidFill>
                  <a:schemeClr val="dk1"/>
                </a:solidFill>
              </a:rPr>
              <a:t>DMPs</a:t>
            </a:r>
            <a:r>
              <a:rPr lang="nl-BE" sz="2400" dirty="0">
                <a:solidFill>
                  <a:schemeClr val="dk1"/>
                </a:solidFill>
              </a:rPr>
              <a:t> in </a:t>
            </a:r>
            <a:r>
              <a:rPr lang="nl-BE" sz="2400" dirty="0" err="1">
                <a:solidFill>
                  <a:schemeClr val="dk1"/>
                </a:solidFill>
              </a:rPr>
              <a:t>the</a:t>
            </a:r>
            <a:r>
              <a:rPr lang="nl-BE" sz="2400" dirty="0">
                <a:solidFill>
                  <a:schemeClr val="dk1"/>
                </a:solidFill>
              </a:rPr>
              <a:t> </a:t>
            </a:r>
            <a:r>
              <a:rPr lang="nl-BE" sz="2400" dirty="0" err="1">
                <a:solidFill>
                  <a:schemeClr val="dk1"/>
                </a:solidFill>
              </a:rPr>
              <a:t>future</a:t>
            </a:r>
            <a:r>
              <a:rPr lang="nl-BE" sz="2400" dirty="0">
                <a:solidFill>
                  <a:schemeClr val="dk1"/>
                </a:solidFill>
              </a:rPr>
              <a:t>.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2000" dirty="0">
                <a:solidFill>
                  <a:schemeClr val="dk1"/>
                </a:solidFill>
              </a:rPr>
              <a:t>Target: 2022</a:t>
            </a:r>
            <a:endParaRPr sz="2000" dirty="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0"/>
          <p:cNvSpPr txBox="1">
            <a:spLocks noGrp="1"/>
          </p:cNvSpPr>
          <p:nvPr>
            <p:ph type="ftr" idx="11"/>
          </p:nvPr>
        </p:nvSpPr>
        <p:spPr>
          <a:xfrm>
            <a:off x="2411760" y="6381328"/>
            <a:ext cx="4464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FOSB WG M&amp;S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8600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AE14-96A5-46EC-951B-EBA56A78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Agenda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6B38-CEAE-4520-B31F-E03B4EEF8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100" dirty="0">
                <a:solidFill>
                  <a:schemeClr val="bg1">
                    <a:lumMod val="50000"/>
                  </a:schemeClr>
                </a:solidFill>
              </a:rPr>
              <a:t>Update </a:t>
            </a:r>
            <a:r>
              <a:rPr lang="nl-BE" sz="2100" dirty="0" err="1">
                <a:solidFill>
                  <a:schemeClr val="bg1">
                    <a:lumMod val="50000"/>
                  </a:schemeClr>
                </a:solidFill>
              </a:rPr>
              <a:t>Roadmap</a:t>
            </a:r>
            <a:endParaRPr lang="nl-BE" sz="2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l-BE" sz="2100" dirty="0">
                <a:solidFill>
                  <a:schemeClr val="bg1">
                    <a:lumMod val="50000"/>
                  </a:schemeClr>
                </a:solidFill>
              </a:rPr>
              <a:t>State of </a:t>
            </a:r>
            <a:r>
              <a:rPr lang="nl-BE" sz="2100" dirty="0" err="1">
                <a:solidFill>
                  <a:schemeClr val="bg1">
                    <a:lumMod val="50000"/>
                  </a:schemeClr>
                </a:solidFill>
              </a:rPr>
              <a:t>affairs</a:t>
            </a:r>
            <a:r>
              <a:rPr lang="nl-BE" sz="2100" dirty="0">
                <a:solidFill>
                  <a:schemeClr val="bg1">
                    <a:lumMod val="50000"/>
                  </a:schemeClr>
                </a:solidFill>
              </a:rPr>
              <a:t> TF </a:t>
            </a:r>
            <a:r>
              <a:rPr lang="nl-BE" sz="2100" dirty="0" err="1">
                <a:solidFill>
                  <a:schemeClr val="bg1">
                    <a:lumMod val="50000"/>
                  </a:schemeClr>
                </a:solidFill>
              </a:rPr>
              <a:t>Metrics</a:t>
            </a:r>
            <a:endParaRPr lang="nl-BE" sz="2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l-BE" sz="2100" dirty="0">
                <a:solidFill>
                  <a:schemeClr val="bg1">
                    <a:lumMod val="50000"/>
                  </a:schemeClr>
                </a:solidFill>
              </a:rPr>
              <a:t>State of </a:t>
            </a:r>
            <a:r>
              <a:rPr lang="nl-BE" sz="2100" dirty="0" err="1">
                <a:solidFill>
                  <a:schemeClr val="bg1">
                    <a:lumMod val="50000"/>
                  </a:schemeClr>
                </a:solidFill>
              </a:rPr>
              <a:t>affairs</a:t>
            </a:r>
            <a:r>
              <a:rPr lang="nl-BE" sz="2100" dirty="0">
                <a:solidFill>
                  <a:schemeClr val="bg1">
                    <a:lumMod val="50000"/>
                  </a:schemeClr>
                </a:solidFill>
              </a:rPr>
              <a:t> TF DMP</a:t>
            </a:r>
          </a:p>
          <a:p>
            <a:r>
              <a:rPr lang="nl-BE" sz="2100" dirty="0" err="1">
                <a:solidFill>
                  <a:schemeClr val="tx1"/>
                </a:solidFill>
              </a:rPr>
              <a:t>Questions</a:t>
            </a:r>
            <a:r>
              <a:rPr lang="nl-BE" sz="2100" dirty="0">
                <a:solidFill>
                  <a:schemeClr val="tx1"/>
                </a:solidFill>
              </a:rPr>
              <a:t> on </a:t>
            </a:r>
            <a:r>
              <a:rPr lang="nl-BE" sz="2100" dirty="0" err="1">
                <a:solidFill>
                  <a:schemeClr val="tx1"/>
                </a:solidFill>
              </a:rPr>
              <a:t>implementation</a:t>
            </a:r>
            <a:r>
              <a:rPr lang="nl-BE" sz="2100" dirty="0">
                <a:solidFill>
                  <a:schemeClr val="tx1"/>
                </a:solidFill>
              </a:rPr>
              <a:t> of FOSB metadata model</a:t>
            </a:r>
          </a:p>
          <a:p>
            <a:r>
              <a:rPr lang="nl-BE" sz="2100" dirty="0" err="1">
                <a:solidFill>
                  <a:schemeClr val="bg1">
                    <a:lumMod val="50000"/>
                  </a:schemeClr>
                </a:solidFill>
              </a:rPr>
              <a:t>AoB</a:t>
            </a:r>
            <a:endParaRPr lang="nl-BE" sz="21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89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366F-0263-45A5-BE9F-9B24C764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2800" dirty="0" err="1"/>
              <a:t>Questions</a:t>
            </a:r>
            <a:r>
              <a:rPr lang="nl-BE" sz="2800" dirty="0"/>
              <a:t> </a:t>
            </a:r>
            <a:r>
              <a:rPr lang="nl-BE" sz="2800" dirty="0" err="1"/>
              <a:t>upon</a:t>
            </a:r>
            <a:r>
              <a:rPr lang="nl-BE" sz="2800" dirty="0"/>
              <a:t> </a:t>
            </a:r>
            <a:r>
              <a:rPr lang="nl-BE" sz="2800" dirty="0" err="1"/>
              <a:t>metadatamodel</a:t>
            </a:r>
            <a:r>
              <a:rPr lang="nl-BE" sz="2800" dirty="0"/>
              <a:t> </a:t>
            </a:r>
            <a:r>
              <a:rPr lang="nl-BE" sz="2800" dirty="0" err="1"/>
              <a:t>implementation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D5B3-1AB0-4B79-9C05-120301BE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400600"/>
          </a:xfrm>
        </p:spPr>
        <p:txBody>
          <a:bodyPr/>
          <a:lstStyle/>
          <a:p>
            <a:r>
              <a:rPr lang="nl-BE" sz="2000" dirty="0"/>
              <a:t>Version 2020-11-20_FOSB_metadatamodel_V1.7ter</a:t>
            </a:r>
          </a:p>
          <a:p>
            <a:r>
              <a:rPr lang="nl-BE" sz="2000" dirty="0" err="1"/>
              <a:t>Implementation</a:t>
            </a:r>
            <a:r>
              <a:rPr lang="nl-BE" sz="2000" dirty="0"/>
              <a:t> in FRIS is </a:t>
            </a:r>
            <a:r>
              <a:rPr lang="nl-BE" sz="2000" dirty="0" err="1"/>
              <a:t>ongoing</a:t>
            </a:r>
            <a:r>
              <a:rPr lang="nl-BE" sz="2000" dirty="0"/>
              <a:t>: a few </a:t>
            </a:r>
            <a:r>
              <a:rPr lang="nl-BE" sz="2000" dirty="0" err="1"/>
              <a:t>concretisations</a:t>
            </a:r>
            <a:r>
              <a:rPr lang="nl-BE" sz="2000" dirty="0"/>
              <a:t> are </a:t>
            </a:r>
            <a:r>
              <a:rPr lang="nl-BE" sz="2000" dirty="0" err="1"/>
              <a:t>proposed</a:t>
            </a:r>
            <a:endParaRPr lang="nl-BE" sz="2000" dirty="0"/>
          </a:p>
          <a:p>
            <a:endParaRPr lang="nl-BE" sz="2000" dirty="0"/>
          </a:p>
          <a:p>
            <a:pPr marL="0" indent="0">
              <a:buNone/>
            </a:pPr>
            <a:r>
              <a:rPr lang="nl-BE" sz="2000" dirty="0" err="1"/>
              <a:t>Concretisations</a:t>
            </a:r>
            <a:r>
              <a:rPr lang="nl-BE" sz="2000" dirty="0"/>
              <a:t>:</a:t>
            </a:r>
          </a:p>
          <a:p>
            <a:r>
              <a:rPr lang="nl-BE" sz="2000" dirty="0"/>
              <a:t>Column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nl-BE" sz="2000" dirty="0" err="1"/>
              <a:t>multiplicity</a:t>
            </a:r>
            <a:r>
              <a:rPr lang="nl-BE" sz="2000" dirty="0"/>
              <a:t> (1-n relations)</a:t>
            </a:r>
          </a:p>
          <a:p>
            <a:r>
              <a:rPr lang="nl-BE" sz="2000" dirty="0" err="1"/>
              <a:t>Identifiers</a:t>
            </a:r>
            <a:r>
              <a:rPr lang="nl-BE" sz="2000" dirty="0"/>
              <a:t>:</a:t>
            </a:r>
          </a:p>
          <a:p>
            <a:pPr lvl="1"/>
            <a:r>
              <a:rPr lang="nl-BE" sz="1600" dirty="0" err="1"/>
              <a:t>Multiplicity</a:t>
            </a:r>
            <a:r>
              <a:rPr lang="nl-BE" sz="1600" dirty="0"/>
              <a:t>: max 1 DOI; </a:t>
            </a:r>
            <a:r>
              <a:rPr lang="nl-BE" sz="1600" dirty="0" err="1"/>
              <a:t>other</a:t>
            </a:r>
            <a:r>
              <a:rPr lang="nl-BE" sz="1600" dirty="0"/>
              <a:t> </a:t>
            </a:r>
            <a:r>
              <a:rPr lang="nl-BE" sz="1600" dirty="0" err="1"/>
              <a:t>identifier</a:t>
            </a:r>
            <a:r>
              <a:rPr lang="nl-BE" sz="1600" dirty="0"/>
              <a:t> types?</a:t>
            </a:r>
          </a:p>
          <a:p>
            <a:pPr lvl="1"/>
            <a:r>
              <a:rPr lang="nl-BE" sz="1600" dirty="0"/>
              <a:t>URL:</a:t>
            </a:r>
          </a:p>
          <a:p>
            <a:pPr lvl="2"/>
            <a:r>
              <a:rPr lang="nl-BE" sz="1600" dirty="0" err="1"/>
              <a:t>Specific</a:t>
            </a:r>
            <a:r>
              <a:rPr lang="nl-BE" sz="1600" dirty="0"/>
              <a:t> </a:t>
            </a:r>
            <a:r>
              <a:rPr lang="nl-BE" sz="1600" dirty="0" err="1"/>
              <a:t>enough</a:t>
            </a:r>
            <a:r>
              <a:rPr lang="nl-BE" sz="1600" dirty="0"/>
              <a:t> </a:t>
            </a:r>
            <a:r>
              <a:rPr lang="nl-BE" sz="1600" dirty="0" err="1"/>
              <a:t>to</a:t>
            </a:r>
            <a:r>
              <a:rPr lang="nl-BE" sz="1600" dirty="0"/>
              <a:t> </a:t>
            </a:r>
            <a:r>
              <a:rPr lang="nl-BE" sz="1600" dirty="0" err="1"/>
              <a:t>identify</a:t>
            </a:r>
            <a:r>
              <a:rPr lang="nl-BE" sz="1600" dirty="0"/>
              <a:t> a dataset?</a:t>
            </a:r>
          </a:p>
          <a:p>
            <a:pPr lvl="2"/>
            <a:r>
              <a:rPr lang="nl-BE" sz="1600" dirty="0" err="1"/>
              <a:t>Can</a:t>
            </a:r>
            <a:r>
              <a:rPr lang="nl-BE" sz="1600" dirty="0"/>
              <a:t> </a:t>
            </a:r>
            <a:r>
              <a:rPr lang="nl-BE" sz="1600" dirty="0" err="1"/>
              <a:t>the</a:t>
            </a:r>
            <a:r>
              <a:rPr lang="nl-BE" sz="1600" dirty="0"/>
              <a:t> </a:t>
            </a:r>
            <a:r>
              <a:rPr lang="nl-BE" sz="1600" dirty="0" err="1"/>
              <a:t>identifier</a:t>
            </a:r>
            <a:r>
              <a:rPr lang="nl-BE" sz="1600" dirty="0"/>
              <a:t> type in FRIS “</a:t>
            </a:r>
            <a:r>
              <a:rPr lang="nl-BE" sz="1600" dirty="0" err="1"/>
              <a:t>Institional</a:t>
            </a:r>
            <a:r>
              <a:rPr lang="nl-BE" sz="1600" dirty="0"/>
              <a:t> </a:t>
            </a:r>
            <a:r>
              <a:rPr lang="nl-BE" sz="1600" dirty="0" err="1"/>
              <a:t>Repository</a:t>
            </a:r>
            <a:r>
              <a:rPr lang="nl-BE" sz="1600" dirty="0"/>
              <a:t> URL” </a:t>
            </a:r>
            <a:r>
              <a:rPr lang="nl-BE" sz="1600" dirty="0" err="1"/>
              <a:t>be</a:t>
            </a:r>
            <a:r>
              <a:rPr lang="nl-BE" sz="1600" dirty="0"/>
              <a:t> </a:t>
            </a:r>
            <a:r>
              <a:rPr lang="nl-BE" sz="1600" dirty="0" err="1"/>
              <a:t>used</a:t>
            </a:r>
            <a:r>
              <a:rPr lang="nl-BE" sz="1600" dirty="0"/>
              <a:t> </a:t>
            </a:r>
            <a:r>
              <a:rPr lang="nl-BE" sz="1600" dirty="0" err="1"/>
              <a:t>for</a:t>
            </a:r>
            <a:r>
              <a:rPr lang="nl-BE" sz="1600" dirty="0"/>
              <a:t> URL?</a:t>
            </a:r>
          </a:p>
          <a:p>
            <a:pPr lvl="2"/>
            <a:r>
              <a:rPr lang="nl-BE" sz="1600" dirty="0" err="1"/>
              <a:t>Should</a:t>
            </a:r>
            <a:r>
              <a:rPr lang="nl-BE" sz="1600" dirty="0"/>
              <a:t> URL </a:t>
            </a:r>
            <a:r>
              <a:rPr lang="nl-BE" sz="1600" dirty="0" err="1"/>
              <a:t>be</a:t>
            </a:r>
            <a:r>
              <a:rPr lang="nl-BE" sz="1600" dirty="0"/>
              <a:t> </a:t>
            </a:r>
            <a:r>
              <a:rPr lang="nl-BE" sz="1600" dirty="0" err="1"/>
              <a:t>excluded</a:t>
            </a:r>
            <a:r>
              <a:rPr lang="nl-BE" sz="1600" dirty="0"/>
              <a:t> </a:t>
            </a:r>
            <a:r>
              <a:rPr lang="nl-BE" sz="1600" dirty="0" err="1"/>
              <a:t>from</a:t>
            </a:r>
            <a:r>
              <a:rPr lang="nl-BE" sz="1600" dirty="0"/>
              <a:t> </a:t>
            </a:r>
            <a:r>
              <a:rPr lang="nl-BE" sz="1600" dirty="0" err="1"/>
              <a:t>the</a:t>
            </a:r>
            <a:r>
              <a:rPr lang="nl-BE" sz="1600" dirty="0"/>
              <a:t> </a:t>
            </a:r>
            <a:r>
              <a:rPr lang="nl-BE" sz="1600" dirty="0" err="1"/>
              <a:t>aliasing</a:t>
            </a:r>
            <a:r>
              <a:rPr lang="nl-BE" sz="1600" dirty="0"/>
              <a:t> of </a:t>
            </a:r>
            <a:r>
              <a:rPr lang="nl-BE" sz="1600" dirty="0" err="1"/>
              <a:t>identifiers</a:t>
            </a:r>
            <a:r>
              <a:rPr lang="nl-BE" sz="1600" dirty="0"/>
              <a:t> in FRIS?</a:t>
            </a:r>
          </a:p>
          <a:p>
            <a:pPr lvl="2"/>
            <a:endParaRPr lang="nl-BE" sz="1200" dirty="0"/>
          </a:p>
          <a:p>
            <a:pPr lvl="1"/>
            <a:r>
              <a:rPr lang="nl-BE" sz="1600" dirty="0" err="1"/>
              <a:t>Main</a:t>
            </a:r>
            <a:r>
              <a:rPr lang="nl-BE" sz="1600" dirty="0"/>
              <a:t> </a:t>
            </a:r>
            <a:r>
              <a:rPr lang="nl-BE" sz="1600" dirty="0" err="1"/>
              <a:t>identifier</a:t>
            </a:r>
            <a:r>
              <a:rPr lang="nl-BE" sz="1600" dirty="0"/>
              <a:t>: </a:t>
            </a:r>
            <a:r>
              <a:rPr lang="nl-BE" sz="1600" dirty="0" err="1"/>
              <a:t>will</a:t>
            </a:r>
            <a:r>
              <a:rPr lang="nl-BE" sz="1600" dirty="0"/>
              <a:t> </a:t>
            </a:r>
            <a:r>
              <a:rPr lang="nl-BE" sz="1600" dirty="0" err="1"/>
              <a:t>be</a:t>
            </a:r>
            <a:r>
              <a:rPr lang="nl-BE" sz="1600" dirty="0"/>
              <a:t> </a:t>
            </a:r>
            <a:r>
              <a:rPr lang="nl-BE" sz="1600" dirty="0" err="1"/>
              <a:t>the</a:t>
            </a:r>
            <a:r>
              <a:rPr lang="nl-BE" sz="1600" dirty="0"/>
              <a:t> first of </a:t>
            </a:r>
            <a:r>
              <a:rPr lang="nl-BE" sz="1600" dirty="0" err="1"/>
              <a:t>the</a:t>
            </a:r>
            <a:r>
              <a:rPr lang="nl-BE" sz="1600" dirty="0"/>
              <a:t> </a:t>
            </a:r>
            <a:r>
              <a:rPr lang="nl-BE" sz="1600" dirty="0" err="1"/>
              <a:t>identifiers</a:t>
            </a:r>
            <a:r>
              <a:rPr lang="nl-BE" sz="1600" dirty="0"/>
              <a:t> in </a:t>
            </a:r>
            <a:r>
              <a:rPr lang="nl-BE" sz="1600" dirty="0" err="1"/>
              <a:t>the</a:t>
            </a:r>
            <a:r>
              <a:rPr lang="nl-BE" sz="1600" dirty="0"/>
              <a:t> </a:t>
            </a:r>
            <a:r>
              <a:rPr lang="nl-BE" sz="1600" dirty="0" err="1"/>
              <a:t>following</a:t>
            </a:r>
            <a:r>
              <a:rPr lang="nl-BE" sz="1600" dirty="0"/>
              <a:t> order:</a:t>
            </a:r>
          </a:p>
          <a:p>
            <a:pPr marL="457200" lvl="1" indent="0">
              <a:buNone/>
            </a:pPr>
            <a:r>
              <a:rPr lang="nl-BE" sz="1600" dirty="0"/>
              <a:t>	DOI&gt;Handle&gt;ARK&gt;PURL&gt;(</a:t>
            </a:r>
            <a:r>
              <a:rPr lang="nl-BE" sz="1600" dirty="0" err="1"/>
              <a:t>Instititutional</a:t>
            </a:r>
            <a:r>
              <a:rPr lang="nl-BE" sz="1600" dirty="0"/>
              <a:t> </a:t>
            </a:r>
            <a:r>
              <a:rPr lang="nl-BE" sz="1600" dirty="0" err="1"/>
              <a:t>Repository</a:t>
            </a:r>
            <a:r>
              <a:rPr lang="nl-BE" sz="1600" dirty="0"/>
              <a:t>) URL&gt;URN</a:t>
            </a:r>
          </a:p>
          <a:p>
            <a:pPr lvl="1"/>
            <a:endParaRPr lang="nl-BE" sz="1600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5C06A-172D-4E89-9271-3099CD86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</p:spTree>
    <p:extLst>
      <p:ext uri="{BB962C8B-B14F-4D97-AF65-F5344CB8AC3E}">
        <p14:creationId xmlns:p14="http://schemas.microsoft.com/office/powerpoint/2010/main" val="2592690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FA18-5540-4AA0-9DEA-7974531F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048672"/>
          </a:xfrm>
        </p:spPr>
        <p:txBody>
          <a:bodyPr/>
          <a:lstStyle/>
          <a:p>
            <a:pPr marL="0" indent="0">
              <a:buNone/>
            </a:pPr>
            <a:endParaRPr lang="nl-BE" sz="2000" dirty="0"/>
          </a:p>
          <a:p>
            <a:r>
              <a:rPr lang="nl-BE" sz="2000" dirty="0"/>
              <a:t>Priority rank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determining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Main</a:t>
            </a:r>
            <a:r>
              <a:rPr lang="nl-BE" sz="2000" dirty="0"/>
              <a:t> </a:t>
            </a:r>
            <a:r>
              <a:rPr lang="nl-BE" sz="2000" dirty="0" err="1"/>
              <a:t>Identifier</a:t>
            </a:r>
            <a:r>
              <a:rPr lang="nl-BE" sz="2000" dirty="0"/>
              <a:t>: </a:t>
            </a:r>
            <a:br>
              <a:rPr lang="nl-BE" sz="2000" dirty="0"/>
            </a:br>
            <a:br>
              <a:rPr lang="nl-BE" sz="2000" dirty="0"/>
            </a:b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FCA-38F3-4032-9059-4E22C2CB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  <p:graphicFrame>
        <p:nvGraphicFramePr>
          <p:cNvPr id="2" name="Tabel 7">
            <a:extLst>
              <a:ext uri="{FF2B5EF4-FFF2-40B4-BE49-F238E27FC236}">
                <a16:creationId xmlns:a16="http://schemas.microsoft.com/office/drawing/2014/main" id="{5050E061-C996-46EE-9CE8-43266BE1F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48356"/>
              </p:ext>
            </p:extLst>
          </p:nvPr>
        </p:nvGraphicFramePr>
        <p:xfrm>
          <a:off x="1266548" y="1371579"/>
          <a:ext cx="6439270" cy="411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343">
                  <a:extLst>
                    <a:ext uri="{9D8B030D-6E8A-4147-A177-3AD203B41FA5}">
                      <a16:colId xmlns:a16="http://schemas.microsoft.com/office/drawing/2014/main" val="797230824"/>
                    </a:ext>
                  </a:extLst>
                </a:gridCol>
                <a:gridCol w="3618041">
                  <a:extLst>
                    <a:ext uri="{9D8B030D-6E8A-4147-A177-3AD203B41FA5}">
                      <a16:colId xmlns:a16="http://schemas.microsoft.com/office/drawing/2014/main" val="2256939303"/>
                    </a:ext>
                  </a:extLst>
                </a:gridCol>
                <a:gridCol w="2112886">
                  <a:extLst>
                    <a:ext uri="{9D8B030D-6E8A-4147-A177-3AD203B41FA5}">
                      <a16:colId xmlns:a16="http://schemas.microsoft.com/office/drawing/2014/main" val="911452769"/>
                    </a:ext>
                  </a:extLst>
                </a:gridCol>
              </a:tblGrid>
              <a:tr h="579127">
                <a:tc>
                  <a:txBody>
                    <a:bodyPr/>
                    <a:lstStyle/>
                    <a:p>
                      <a:r>
                        <a:rPr lang="nl-BE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Allowed more than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82057"/>
                  </a:ext>
                </a:extLst>
              </a:tr>
              <a:tr h="579127">
                <a:tc>
                  <a:txBody>
                    <a:bodyPr/>
                    <a:lstStyle/>
                    <a:p>
                      <a:r>
                        <a:rPr lang="nl-B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DOI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22209"/>
                  </a:ext>
                </a:extLst>
              </a:tr>
              <a:tr h="579127">
                <a:tc>
                  <a:txBody>
                    <a:bodyPr/>
                    <a:lstStyle/>
                    <a:p>
                      <a:r>
                        <a:rPr lang="nl-BE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Yes?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16736"/>
                  </a:ext>
                </a:extLst>
              </a:tr>
              <a:tr h="579127">
                <a:tc>
                  <a:txBody>
                    <a:bodyPr/>
                    <a:lstStyle/>
                    <a:p>
                      <a:r>
                        <a:rPr lang="nl-B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04518"/>
                  </a:ext>
                </a:extLst>
              </a:tr>
              <a:tr h="579127">
                <a:tc>
                  <a:txBody>
                    <a:bodyPr/>
                    <a:lstStyle/>
                    <a:p>
                      <a:r>
                        <a:rPr lang="nl-BE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PURL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85790"/>
                  </a:ext>
                </a:extLst>
              </a:tr>
              <a:tr h="579127">
                <a:tc>
                  <a:txBody>
                    <a:bodyPr/>
                    <a:lstStyle/>
                    <a:p>
                      <a:r>
                        <a:rPr lang="nl-BE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(Institutional Repository)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99444"/>
                  </a:ext>
                </a:extLst>
              </a:tr>
              <a:tr h="579127">
                <a:tc>
                  <a:txBody>
                    <a:bodyPr/>
                    <a:lstStyle/>
                    <a:p>
                      <a:r>
                        <a:rPr lang="nl-BE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39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392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D5B3-1AB0-4B79-9C05-120301BE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400600"/>
          </a:xfrm>
        </p:spPr>
        <p:txBody>
          <a:bodyPr/>
          <a:lstStyle/>
          <a:p>
            <a:r>
              <a:rPr lang="nl-BE" sz="2000" dirty="0"/>
              <a:t>Abstract &amp; </a:t>
            </a:r>
            <a:r>
              <a:rPr lang="nl-BE" sz="2000" dirty="0" err="1"/>
              <a:t>Description</a:t>
            </a:r>
            <a:endParaRPr lang="nl-BE" sz="2000" dirty="0"/>
          </a:p>
          <a:p>
            <a:pPr lvl="1"/>
            <a:r>
              <a:rPr lang="nl-BE" sz="1600" dirty="0" err="1"/>
              <a:t>Multilanguage</a:t>
            </a:r>
            <a:r>
              <a:rPr lang="nl-BE" sz="1600" dirty="0"/>
              <a:t> field?</a:t>
            </a:r>
          </a:p>
          <a:p>
            <a:pPr lvl="1"/>
            <a:r>
              <a:rPr lang="nl-BE" sz="1600" dirty="0" err="1"/>
              <a:t>Descriptiontypes</a:t>
            </a:r>
            <a:r>
              <a:rPr lang="nl-BE" sz="1600" dirty="0"/>
              <a:t> </a:t>
            </a:r>
            <a:r>
              <a:rPr lang="nl-BE" sz="1600" dirty="0" err="1"/>
              <a:t>not</a:t>
            </a:r>
            <a:r>
              <a:rPr lang="nl-BE" sz="1600" dirty="0"/>
              <a:t> </a:t>
            </a:r>
            <a:r>
              <a:rPr lang="nl-BE" sz="1600" dirty="0" err="1"/>
              <a:t>to</a:t>
            </a:r>
            <a:r>
              <a:rPr lang="nl-BE" sz="1600" dirty="0"/>
              <a:t> </a:t>
            </a:r>
            <a:r>
              <a:rPr lang="nl-BE" sz="1600" dirty="0" err="1"/>
              <a:t>be</a:t>
            </a:r>
            <a:r>
              <a:rPr lang="nl-BE" sz="1600" dirty="0"/>
              <a:t> </a:t>
            </a:r>
            <a:r>
              <a:rPr lang="nl-BE" sz="1600" dirty="0" err="1"/>
              <a:t>passed</a:t>
            </a:r>
            <a:r>
              <a:rPr lang="nl-BE" sz="1600" dirty="0"/>
              <a:t> on </a:t>
            </a:r>
            <a:r>
              <a:rPr lang="nl-BE" sz="1600" dirty="0" err="1"/>
              <a:t>separately</a:t>
            </a:r>
            <a:endParaRPr lang="nl-BE" sz="1600" dirty="0"/>
          </a:p>
          <a:p>
            <a:r>
              <a:rPr lang="nl-BE" sz="2000" dirty="0" err="1"/>
              <a:t>Title</a:t>
            </a:r>
            <a:endParaRPr lang="nl-BE" sz="2000" dirty="0"/>
          </a:p>
          <a:p>
            <a:pPr lvl="1"/>
            <a:r>
              <a:rPr lang="nl-BE" sz="1600" dirty="0" err="1"/>
              <a:t>Multilanguage</a:t>
            </a:r>
            <a:r>
              <a:rPr lang="nl-BE" sz="1600" dirty="0"/>
              <a:t> field?</a:t>
            </a:r>
          </a:p>
          <a:p>
            <a:r>
              <a:rPr lang="nl-BE" sz="2000" dirty="0"/>
              <a:t>Publisher</a:t>
            </a:r>
          </a:p>
          <a:p>
            <a:pPr lvl="1"/>
            <a:r>
              <a:rPr lang="nl-BE" sz="1600" dirty="0" err="1"/>
              <a:t>Mandatory</a:t>
            </a:r>
            <a:r>
              <a:rPr lang="nl-BE" sz="1600" dirty="0"/>
              <a:t> in </a:t>
            </a:r>
            <a:r>
              <a:rPr lang="nl-BE" sz="1600" dirty="0" err="1"/>
              <a:t>OpenAIRE</a:t>
            </a:r>
            <a:r>
              <a:rPr lang="nl-BE" sz="1600" dirty="0"/>
              <a:t>. </a:t>
            </a:r>
            <a:r>
              <a:rPr lang="nl-BE" sz="1600" dirty="0" err="1"/>
              <a:t>Also</a:t>
            </a:r>
            <a:r>
              <a:rPr lang="nl-BE" sz="1600" dirty="0"/>
              <a:t> in </a:t>
            </a:r>
            <a:r>
              <a:rPr lang="nl-BE" sz="1600" dirty="0" err="1"/>
              <a:t>Flanders</a:t>
            </a:r>
            <a:r>
              <a:rPr lang="nl-BE" sz="1600" dirty="0"/>
              <a:t>?</a:t>
            </a:r>
          </a:p>
          <a:p>
            <a:r>
              <a:rPr lang="nl-BE" sz="2000" dirty="0" err="1"/>
              <a:t>PublicationYear</a:t>
            </a:r>
            <a:endParaRPr lang="nl-BE" sz="2000" dirty="0"/>
          </a:p>
          <a:p>
            <a:pPr lvl="1"/>
            <a:r>
              <a:rPr lang="nl-BE" sz="1600" dirty="0"/>
              <a:t>Date </a:t>
            </a:r>
            <a:r>
              <a:rPr lang="nl-BE" sz="1600" dirty="0" err="1"/>
              <a:t>possible</a:t>
            </a:r>
            <a:r>
              <a:rPr lang="nl-BE" sz="1600" dirty="0"/>
              <a:t>?</a:t>
            </a:r>
          </a:p>
          <a:p>
            <a:pPr lvl="1"/>
            <a:r>
              <a:rPr lang="nl-BE" sz="1600" dirty="0"/>
              <a:t>In case of embargo =&gt; </a:t>
            </a:r>
            <a:r>
              <a:rPr lang="nl-BE" sz="1600" dirty="0" err="1"/>
              <a:t>PublicationYear</a:t>
            </a:r>
            <a:r>
              <a:rPr lang="nl-BE" sz="1600" dirty="0"/>
              <a:t> = </a:t>
            </a:r>
            <a:r>
              <a:rPr lang="nl-BE" sz="1600" dirty="0" err="1"/>
              <a:t>EmbargoYear</a:t>
            </a:r>
            <a:endParaRPr lang="nl-BE" sz="1600" dirty="0"/>
          </a:p>
          <a:p>
            <a:r>
              <a:rPr lang="nl-BE" sz="2000" dirty="0"/>
              <a:t>Format</a:t>
            </a:r>
          </a:p>
          <a:p>
            <a:pPr lvl="1"/>
            <a:r>
              <a:rPr lang="nl-BE" sz="1600" dirty="0"/>
              <a:t>Free tekst, multiple </a:t>
            </a:r>
            <a:r>
              <a:rPr lang="nl-BE" sz="1600" dirty="0" err="1"/>
              <a:t>values</a:t>
            </a:r>
            <a:r>
              <a:rPr lang="nl-BE" sz="1600" dirty="0"/>
              <a:t> </a:t>
            </a:r>
            <a:r>
              <a:rPr lang="nl-BE" sz="1600" dirty="0" err="1"/>
              <a:t>possible</a:t>
            </a:r>
            <a:endParaRPr lang="nl-BE" sz="1600" dirty="0"/>
          </a:p>
          <a:p>
            <a:pPr lvl="1"/>
            <a:r>
              <a:rPr lang="nl-BE" sz="1600" dirty="0" err="1"/>
              <a:t>Lowercase</a:t>
            </a:r>
            <a:r>
              <a:rPr lang="nl-BE" sz="1600" dirty="0"/>
              <a:t> without </a:t>
            </a:r>
            <a:r>
              <a:rPr lang="nl-BE" sz="1600" dirty="0" err="1"/>
              <a:t>punctuation</a:t>
            </a:r>
            <a:r>
              <a:rPr lang="nl-BE" sz="1600" dirty="0"/>
              <a:t> </a:t>
            </a:r>
            <a:r>
              <a:rPr lang="nl-BE" sz="1600" dirty="0" err="1"/>
              <a:t>marks</a:t>
            </a:r>
            <a:endParaRPr lang="nl-BE" sz="1600" dirty="0"/>
          </a:p>
          <a:p>
            <a:r>
              <a:rPr lang="nl-BE" sz="2000" dirty="0"/>
              <a:t>Open format </a:t>
            </a:r>
            <a:r>
              <a:rPr lang="nl-BE" sz="2000" dirty="0" err="1"/>
              <a:t>toggle</a:t>
            </a:r>
            <a:endParaRPr lang="nl-BE" sz="2000" dirty="0"/>
          </a:p>
          <a:p>
            <a:pPr lvl="1"/>
            <a:r>
              <a:rPr lang="nl-BE" sz="1600" dirty="0" err="1"/>
              <a:t>Derived</a:t>
            </a:r>
            <a:r>
              <a:rPr lang="nl-BE" sz="1600" dirty="0"/>
              <a:t> </a:t>
            </a:r>
            <a:r>
              <a:rPr lang="nl-BE" sz="1600" dirty="0" err="1"/>
              <a:t>from</a:t>
            </a:r>
            <a:r>
              <a:rPr lang="nl-BE" sz="1600" dirty="0"/>
              <a:t> list formats &amp; open/</a:t>
            </a:r>
            <a:r>
              <a:rPr lang="nl-BE" sz="1600" dirty="0" err="1"/>
              <a:t>closed</a:t>
            </a:r>
            <a:r>
              <a:rPr lang="nl-BE" sz="1600" dirty="0"/>
              <a:t>, </a:t>
            </a:r>
            <a:r>
              <a:rPr lang="nl-BE" sz="1600" dirty="0" err="1"/>
              <a:t>delivered</a:t>
            </a:r>
            <a:r>
              <a:rPr lang="nl-BE" sz="1600" dirty="0"/>
              <a:t> </a:t>
            </a:r>
            <a:r>
              <a:rPr lang="nl-BE" sz="1600" dirty="0" err="1"/>
              <a:t>by</a:t>
            </a:r>
            <a:r>
              <a:rPr lang="nl-BE" sz="1600" dirty="0"/>
              <a:t> ECOOM </a:t>
            </a:r>
            <a:r>
              <a:rPr lang="nl-BE" sz="1600" dirty="0" err="1"/>
              <a:t>after</a:t>
            </a:r>
            <a:r>
              <a:rPr lang="nl-BE" sz="1600" dirty="0"/>
              <a:t> </a:t>
            </a:r>
            <a:r>
              <a:rPr lang="nl-BE" sz="1600" dirty="0" err="1"/>
              <a:t>formal</a:t>
            </a:r>
            <a:r>
              <a:rPr lang="nl-BE" sz="1600" dirty="0"/>
              <a:t> agreement in FOSB WG Metadata &amp; </a:t>
            </a:r>
            <a:r>
              <a:rPr lang="nl-BE" sz="1600" dirty="0" err="1"/>
              <a:t>Standardization</a:t>
            </a:r>
            <a:endParaRPr lang="nl-BE" sz="1600" dirty="0"/>
          </a:p>
          <a:p>
            <a:pPr lvl="1"/>
            <a:r>
              <a:rPr lang="nl-BE" sz="1600" dirty="0" err="1"/>
              <a:t>Not</a:t>
            </a:r>
            <a:r>
              <a:rPr lang="nl-BE" sz="1600" dirty="0"/>
              <a:t> </a:t>
            </a:r>
            <a:r>
              <a:rPr lang="nl-BE" sz="1600" dirty="0" err="1"/>
              <a:t>to</a:t>
            </a:r>
            <a:r>
              <a:rPr lang="nl-BE" sz="1600" dirty="0"/>
              <a:t> </a:t>
            </a:r>
            <a:r>
              <a:rPr lang="nl-BE" sz="1600" dirty="0" err="1"/>
              <a:t>be</a:t>
            </a:r>
            <a:r>
              <a:rPr lang="nl-BE" sz="1600" dirty="0"/>
              <a:t> </a:t>
            </a:r>
            <a:r>
              <a:rPr lang="nl-BE" sz="1600" dirty="0" err="1"/>
              <a:t>provided</a:t>
            </a:r>
            <a:r>
              <a:rPr lang="nl-BE" sz="1600" dirty="0"/>
              <a:t> </a:t>
            </a:r>
            <a:r>
              <a:rPr lang="nl-BE" sz="1600" dirty="0" err="1"/>
              <a:t>by</a:t>
            </a:r>
            <a:r>
              <a:rPr lang="nl-BE" sz="1600" dirty="0"/>
              <a:t> </a:t>
            </a:r>
            <a:r>
              <a:rPr lang="nl-BE" sz="1600" dirty="0" err="1"/>
              <a:t>the</a:t>
            </a:r>
            <a:r>
              <a:rPr lang="nl-BE" sz="1600" dirty="0"/>
              <a:t> </a:t>
            </a:r>
            <a:r>
              <a:rPr lang="nl-BE" sz="1600" dirty="0" err="1"/>
              <a:t>institutions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5C06A-172D-4E89-9271-3099CD86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A894B9C-7EF1-46C7-B106-EB3121FE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Questions</a:t>
            </a:r>
            <a:r>
              <a:rPr lang="nl-BE" dirty="0"/>
              <a:t> </a:t>
            </a:r>
            <a:r>
              <a:rPr lang="nl-BE" dirty="0" err="1"/>
              <a:t>upon</a:t>
            </a:r>
            <a:r>
              <a:rPr lang="nl-BE" dirty="0"/>
              <a:t> </a:t>
            </a:r>
            <a:r>
              <a:rPr lang="nl-BE" dirty="0" err="1"/>
              <a:t>metadatamodel</a:t>
            </a:r>
            <a:r>
              <a:rPr lang="nl-BE" dirty="0"/>
              <a:t> </a:t>
            </a:r>
            <a:r>
              <a:rPr lang="nl-BE" dirty="0" err="1"/>
              <a:t>implementation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4718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D5B3-1AB0-4B79-9C05-120301BE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400600"/>
          </a:xfrm>
        </p:spPr>
        <p:txBody>
          <a:bodyPr/>
          <a:lstStyle/>
          <a:p>
            <a:r>
              <a:rPr lang="nl-BE" sz="2000" dirty="0" err="1"/>
              <a:t>Licenses</a:t>
            </a:r>
            <a:endParaRPr lang="nl-BE" sz="2000" dirty="0"/>
          </a:p>
          <a:p>
            <a:pPr lvl="1"/>
            <a:r>
              <a:rPr lang="nl-BE" sz="1600" dirty="0"/>
              <a:t>&gt; 1 </a:t>
            </a:r>
            <a:r>
              <a:rPr lang="nl-BE" sz="1600" dirty="0" err="1"/>
              <a:t>license</a:t>
            </a:r>
            <a:r>
              <a:rPr lang="nl-BE" sz="1600" dirty="0"/>
              <a:t> </a:t>
            </a:r>
            <a:r>
              <a:rPr lang="nl-BE" sz="1600" dirty="0" err="1"/>
              <a:t>possible</a:t>
            </a:r>
            <a:r>
              <a:rPr lang="nl-BE" sz="1600" dirty="0"/>
              <a:t>?</a:t>
            </a:r>
          </a:p>
          <a:p>
            <a:r>
              <a:rPr lang="nl-BE" sz="2000" dirty="0" err="1"/>
              <a:t>Legitimate</a:t>
            </a:r>
            <a:r>
              <a:rPr lang="nl-BE" sz="2000" dirty="0"/>
              <a:t> </a:t>
            </a:r>
            <a:r>
              <a:rPr lang="nl-BE" sz="2000" dirty="0" err="1"/>
              <a:t>opt</a:t>
            </a:r>
            <a:r>
              <a:rPr lang="nl-BE" sz="2000" dirty="0"/>
              <a:t>-out </a:t>
            </a:r>
            <a:r>
              <a:rPr lang="nl-BE" sz="2000" dirty="0" err="1"/>
              <a:t>clarification</a:t>
            </a:r>
            <a:endParaRPr lang="nl-BE" sz="2000" dirty="0"/>
          </a:p>
          <a:p>
            <a:pPr lvl="1"/>
            <a:r>
              <a:rPr lang="nl-BE" sz="1600" dirty="0"/>
              <a:t>1 per </a:t>
            </a:r>
            <a:r>
              <a:rPr lang="nl-BE" sz="1600" dirty="0" err="1"/>
              <a:t>opt</a:t>
            </a:r>
            <a:r>
              <a:rPr lang="nl-BE" sz="1600" dirty="0"/>
              <a:t>-out or 1 per dataset?</a:t>
            </a:r>
          </a:p>
          <a:p>
            <a:r>
              <a:rPr lang="nl-BE" sz="2000" dirty="0"/>
              <a:t>Link </a:t>
            </a:r>
            <a:r>
              <a:rPr lang="nl-BE" sz="2000" dirty="0" err="1"/>
              <a:t>to</a:t>
            </a:r>
            <a:r>
              <a:rPr lang="nl-BE" sz="2000" dirty="0"/>
              <a:t> Project(s)</a:t>
            </a:r>
          </a:p>
          <a:p>
            <a:pPr lvl="1"/>
            <a:r>
              <a:rPr lang="nl-BE" sz="1600" dirty="0" err="1"/>
              <a:t>Classifications</a:t>
            </a:r>
            <a:endParaRPr lang="nl-BE" sz="1600" dirty="0"/>
          </a:p>
          <a:p>
            <a:r>
              <a:rPr lang="nl-BE" sz="2000" dirty="0"/>
              <a:t>Link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Publication</a:t>
            </a:r>
            <a:endParaRPr lang="nl-BE" sz="2000" dirty="0"/>
          </a:p>
          <a:p>
            <a:pPr lvl="1"/>
            <a:r>
              <a:rPr lang="nl-BE" sz="1600" dirty="0" err="1"/>
              <a:t>Classifications</a:t>
            </a:r>
            <a:endParaRPr lang="nl-BE" sz="1600" dirty="0"/>
          </a:p>
          <a:p>
            <a:r>
              <a:rPr lang="nl-BE" sz="2000" dirty="0"/>
              <a:t>Link </a:t>
            </a:r>
            <a:r>
              <a:rPr lang="nl-BE" sz="2000" dirty="0" err="1"/>
              <a:t>between</a:t>
            </a:r>
            <a:r>
              <a:rPr lang="nl-BE" sz="2000" dirty="0"/>
              <a:t> datasets</a:t>
            </a:r>
          </a:p>
          <a:p>
            <a:pPr lvl="1"/>
            <a:r>
              <a:rPr lang="nl-BE" sz="1600" dirty="0" err="1"/>
              <a:t>Added</a:t>
            </a:r>
            <a:endParaRPr lang="nl-BE" sz="1600" dirty="0"/>
          </a:p>
          <a:p>
            <a:pPr lvl="1"/>
            <a:r>
              <a:rPr lang="nl-BE" sz="1600" dirty="0" err="1"/>
              <a:t>Classifications</a:t>
            </a:r>
            <a:endParaRPr lang="nl-BE" sz="1600" dirty="0"/>
          </a:p>
          <a:p>
            <a:r>
              <a:rPr lang="nl-BE" sz="2000" dirty="0"/>
              <a:t>Link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Infrastructure</a:t>
            </a:r>
            <a:endParaRPr lang="nl-BE" sz="2000" dirty="0"/>
          </a:p>
          <a:p>
            <a:pPr lvl="1"/>
            <a:r>
              <a:rPr lang="nl-BE" sz="1600" dirty="0" err="1"/>
              <a:t>Added</a:t>
            </a:r>
            <a:endParaRPr lang="nl-BE" sz="1600" dirty="0"/>
          </a:p>
          <a:p>
            <a:pPr lvl="1"/>
            <a:r>
              <a:rPr lang="nl-BE" sz="1600" dirty="0" err="1"/>
              <a:t>Classifications</a:t>
            </a:r>
            <a:endParaRPr lang="nl-BE" sz="1600" dirty="0"/>
          </a:p>
          <a:p>
            <a:endParaRPr lang="nl-BE" sz="1600" dirty="0"/>
          </a:p>
          <a:p>
            <a:endParaRPr lang="nl-BE" sz="2000" dirty="0"/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5C06A-172D-4E89-9271-3099CD86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A894B9C-7EF1-46C7-B106-EB3121FE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Questions</a:t>
            </a:r>
            <a:r>
              <a:rPr lang="nl-BE" dirty="0"/>
              <a:t> </a:t>
            </a:r>
            <a:r>
              <a:rPr lang="nl-BE" dirty="0" err="1"/>
              <a:t>upon</a:t>
            </a:r>
            <a:r>
              <a:rPr lang="nl-BE" dirty="0"/>
              <a:t> </a:t>
            </a:r>
            <a:r>
              <a:rPr lang="nl-BE" dirty="0" err="1"/>
              <a:t>metadatamodel</a:t>
            </a:r>
            <a:r>
              <a:rPr lang="nl-BE" dirty="0"/>
              <a:t> </a:t>
            </a:r>
            <a:r>
              <a:rPr lang="nl-BE" dirty="0" err="1"/>
              <a:t>implementation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7086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Relation</a:t>
            </a:r>
            <a:r>
              <a:rPr lang="nl-BE" dirty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390352"/>
          </a:xfrm>
        </p:spPr>
        <p:txBody>
          <a:bodyPr/>
          <a:lstStyle/>
          <a:p>
            <a:r>
              <a:rPr lang="nl-BE" sz="1800" dirty="0"/>
              <a:t>Is </a:t>
            </a:r>
            <a:r>
              <a:rPr lang="nl-BE" sz="1800" dirty="0" err="1"/>
              <a:t>cited</a:t>
            </a:r>
            <a:r>
              <a:rPr lang="nl-BE" sz="1800" dirty="0"/>
              <a:t> </a:t>
            </a:r>
            <a:r>
              <a:rPr lang="nl-BE" sz="1800" dirty="0" err="1"/>
              <a:t>by</a:t>
            </a:r>
            <a:r>
              <a:rPr lang="nl-BE" sz="1800" dirty="0"/>
              <a:t> / </a:t>
            </a:r>
            <a:r>
              <a:rPr lang="nl-BE" sz="1800" dirty="0" err="1"/>
              <a:t>cites</a:t>
            </a:r>
            <a:r>
              <a:rPr lang="nl-BE" sz="1800" dirty="0"/>
              <a:t>				</a:t>
            </a:r>
            <a:r>
              <a:rPr lang="nl-BE" sz="1800" dirty="0" err="1"/>
              <a:t>Publication</a:t>
            </a:r>
            <a:r>
              <a:rPr lang="nl-BE" sz="1800" dirty="0"/>
              <a:t>, Project</a:t>
            </a:r>
          </a:p>
          <a:p>
            <a:r>
              <a:rPr lang="nl-BE" sz="1800" dirty="0"/>
              <a:t>Is supplement </a:t>
            </a:r>
            <a:r>
              <a:rPr lang="nl-BE" sz="1800" dirty="0" err="1"/>
              <a:t>to</a:t>
            </a:r>
            <a:r>
              <a:rPr lang="nl-BE" sz="1800" dirty="0"/>
              <a:t> / is </a:t>
            </a:r>
            <a:r>
              <a:rPr lang="nl-BE" sz="1800" dirty="0" err="1"/>
              <a:t>supplemented</a:t>
            </a:r>
            <a:r>
              <a:rPr lang="nl-BE" sz="1800" dirty="0"/>
              <a:t> </a:t>
            </a:r>
            <a:r>
              <a:rPr lang="nl-BE" sz="1800" dirty="0" err="1"/>
              <a:t>by</a:t>
            </a:r>
            <a:r>
              <a:rPr lang="nl-BE" sz="1800" dirty="0"/>
              <a:t> 	</a:t>
            </a:r>
            <a:r>
              <a:rPr lang="nl-BE" sz="1800" dirty="0" err="1"/>
              <a:t>Publication</a:t>
            </a:r>
            <a:r>
              <a:rPr lang="nl-BE" sz="1800" dirty="0"/>
              <a:t>, Project</a:t>
            </a:r>
          </a:p>
          <a:p>
            <a:r>
              <a:rPr lang="nl-BE" sz="1800" dirty="0"/>
              <a:t>Is </a:t>
            </a:r>
            <a:r>
              <a:rPr lang="nl-BE" sz="1800" dirty="0" err="1"/>
              <a:t>continued</a:t>
            </a:r>
            <a:r>
              <a:rPr lang="nl-BE" sz="1800" dirty="0"/>
              <a:t> </a:t>
            </a:r>
            <a:r>
              <a:rPr lang="nl-BE" sz="1800" dirty="0" err="1"/>
              <a:t>by</a:t>
            </a:r>
            <a:r>
              <a:rPr lang="nl-BE" sz="1800" dirty="0"/>
              <a:t> / </a:t>
            </a:r>
            <a:r>
              <a:rPr lang="nl-BE" sz="1800" dirty="0" err="1"/>
              <a:t>continues</a:t>
            </a:r>
            <a:r>
              <a:rPr lang="nl-BE" sz="1800" dirty="0"/>
              <a:t>			Dataset</a:t>
            </a:r>
          </a:p>
          <a:p>
            <a:r>
              <a:rPr lang="nl-BE" sz="1800" dirty="0"/>
              <a:t>Is </a:t>
            </a:r>
            <a:r>
              <a:rPr lang="nl-BE" sz="1800" dirty="0" err="1"/>
              <a:t>described</a:t>
            </a:r>
            <a:r>
              <a:rPr lang="nl-BE" sz="1800" dirty="0"/>
              <a:t> </a:t>
            </a:r>
            <a:r>
              <a:rPr lang="nl-BE" sz="1800" dirty="0" err="1"/>
              <a:t>by</a:t>
            </a:r>
            <a:r>
              <a:rPr lang="nl-BE" sz="1800" dirty="0"/>
              <a:t> / </a:t>
            </a:r>
            <a:r>
              <a:rPr lang="nl-BE" sz="1800" dirty="0" err="1"/>
              <a:t>describes</a:t>
            </a:r>
            <a:endParaRPr lang="nl-BE" sz="1800" dirty="0"/>
          </a:p>
          <a:p>
            <a:r>
              <a:rPr lang="nl-BE" sz="1800" dirty="0"/>
              <a:t>Has Metadata / is metadata </a:t>
            </a:r>
            <a:r>
              <a:rPr lang="nl-BE" sz="1800" dirty="0" err="1"/>
              <a:t>for</a:t>
            </a:r>
            <a:endParaRPr lang="nl-BE" sz="1800" dirty="0"/>
          </a:p>
          <a:p>
            <a:r>
              <a:rPr lang="nl-BE" sz="1800" dirty="0"/>
              <a:t>Has </a:t>
            </a:r>
            <a:r>
              <a:rPr lang="nl-BE" sz="1800" dirty="0" err="1"/>
              <a:t>version</a:t>
            </a:r>
            <a:r>
              <a:rPr lang="nl-BE" sz="1800" dirty="0"/>
              <a:t> / is </a:t>
            </a:r>
            <a:r>
              <a:rPr lang="nl-BE" sz="1800" dirty="0" err="1"/>
              <a:t>version</a:t>
            </a:r>
            <a:r>
              <a:rPr lang="nl-BE" sz="1800" dirty="0"/>
              <a:t> of			(Dataset)</a:t>
            </a:r>
          </a:p>
          <a:p>
            <a:r>
              <a:rPr lang="nl-BE" sz="1800" dirty="0"/>
              <a:t>Is new </a:t>
            </a:r>
            <a:r>
              <a:rPr lang="nl-BE" sz="1800" dirty="0" err="1"/>
              <a:t>version</a:t>
            </a:r>
            <a:r>
              <a:rPr lang="nl-BE" sz="1800" dirty="0"/>
              <a:t> of / is </a:t>
            </a:r>
            <a:r>
              <a:rPr lang="nl-BE" sz="1800" dirty="0" err="1"/>
              <a:t>previous</a:t>
            </a:r>
            <a:r>
              <a:rPr lang="nl-BE" sz="1800" dirty="0"/>
              <a:t> </a:t>
            </a:r>
            <a:r>
              <a:rPr lang="nl-BE" sz="1800" dirty="0" err="1"/>
              <a:t>version</a:t>
            </a:r>
            <a:r>
              <a:rPr lang="nl-BE" sz="1800" dirty="0"/>
              <a:t> of	(Dataset)</a:t>
            </a:r>
          </a:p>
          <a:p>
            <a:r>
              <a:rPr lang="nl-BE" sz="1800" dirty="0"/>
              <a:t>Is part of / has part				Dataset</a:t>
            </a:r>
          </a:p>
          <a:p>
            <a:r>
              <a:rPr lang="nl-BE" sz="1800" dirty="0"/>
              <a:t>Is </a:t>
            </a:r>
            <a:r>
              <a:rPr lang="nl-BE" sz="1800" dirty="0" err="1"/>
              <a:t>referenced</a:t>
            </a:r>
            <a:r>
              <a:rPr lang="nl-BE" sz="1800" dirty="0"/>
              <a:t> </a:t>
            </a:r>
            <a:r>
              <a:rPr lang="nl-BE" sz="1800" dirty="0" err="1"/>
              <a:t>by</a:t>
            </a:r>
            <a:r>
              <a:rPr lang="nl-BE" sz="1800" dirty="0"/>
              <a:t> / </a:t>
            </a:r>
            <a:r>
              <a:rPr lang="nl-BE" sz="1800" dirty="0" err="1"/>
              <a:t>references</a:t>
            </a:r>
            <a:r>
              <a:rPr lang="nl-BE" sz="1800" dirty="0"/>
              <a:t>		</a:t>
            </a:r>
            <a:r>
              <a:rPr lang="nl-BE" sz="1800" dirty="0" err="1"/>
              <a:t>Publication</a:t>
            </a:r>
            <a:r>
              <a:rPr lang="nl-BE" sz="1800" dirty="0"/>
              <a:t>, Project</a:t>
            </a:r>
          </a:p>
          <a:p>
            <a:r>
              <a:rPr lang="nl-BE" sz="1800" dirty="0"/>
              <a:t>Is </a:t>
            </a:r>
            <a:r>
              <a:rPr lang="nl-BE" sz="1800" dirty="0" err="1"/>
              <a:t>documented</a:t>
            </a:r>
            <a:r>
              <a:rPr lang="nl-BE" sz="1800" dirty="0"/>
              <a:t> </a:t>
            </a:r>
            <a:r>
              <a:rPr lang="nl-BE" sz="1800" dirty="0" err="1"/>
              <a:t>by</a:t>
            </a:r>
            <a:r>
              <a:rPr lang="nl-BE" sz="1800" dirty="0"/>
              <a:t> / </a:t>
            </a:r>
            <a:r>
              <a:rPr lang="nl-BE" sz="1800" dirty="0" err="1"/>
              <a:t>documents</a:t>
            </a:r>
            <a:endParaRPr lang="nl-BE" sz="1800" dirty="0"/>
          </a:p>
          <a:p>
            <a:r>
              <a:rPr lang="nl-BE" sz="1800" dirty="0"/>
              <a:t>Is </a:t>
            </a:r>
            <a:r>
              <a:rPr lang="nl-BE" sz="1800" dirty="0" err="1"/>
              <a:t>compiled</a:t>
            </a:r>
            <a:r>
              <a:rPr lang="nl-BE" sz="1800" dirty="0"/>
              <a:t> </a:t>
            </a:r>
            <a:r>
              <a:rPr lang="nl-BE" sz="1800" dirty="0" err="1"/>
              <a:t>by</a:t>
            </a:r>
            <a:r>
              <a:rPr lang="nl-BE" sz="1800" dirty="0"/>
              <a:t> / </a:t>
            </a:r>
            <a:r>
              <a:rPr lang="nl-BE" sz="1800" dirty="0" err="1"/>
              <a:t>compiles</a:t>
            </a:r>
            <a:r>
              <a:rPr lang="nl-BE" sz="1800" dirty="0"/>
              <a:t>			</a:t>
            </a:r>
            <a:r>
              <a:rPr lang="nl-BE" sz="1800" dirty="0" err="1"/>
              <a:t>Infrastructure</a:t>
            </a:r>
            <a:endParaRPr lang="nl-BE" sz="1800" dirty="0"/>
          </a:p>
          <a:p>
            <a:r>
              <a:rPr lang="nl-BE" sz="1800" dirty="0"/>
              <a:t>Is variant form of / is </a:t>
            </a:r>
            <a:r>
              <a:rPr lang="nl-BE" sz="1800" dirty="0" err="1"/>
              <a:t>original</a:t>
            </a:r>
            <a:r>
              <a:rPr lang="nl-BE" sz="1800" dirty="0"/>
              <a:t> form of / Is </a:t>
            </a:r>
            <a:r>
              <a:rPr lang="nl-BE" sz="1800" dirty="0" err="1"/>
              <a:t>identical</a:t>
            </a:r>
            <a:r>
              <a:rPr lang="nl-BE" sz="1800" dirty="0"/>
              <a:t> </a:t>
            </a:r>
            <a:r>
              <a:rPr lang="nl-BE" sz="1800" dirty="0" err="1"/>
              <a:t>to</a:t>
            </a:r>
            <a:r>
              <a:rPr lang="nl-BE" sz="1800" dirty="0"/>
              <a:t> </a:t>
            </a:r>
          </a:p>
          <a:p>
            <a:r>
              <a:rPr lang="nl-BE" sz="1800" dirty="0"/>
              <a:t>Is </a:t>
            </a:r>
            <a:r>
              <a:rPr lang="nl-BE" sz="1800" dirty="0" err="1"/>
              <a:t>reviewed</a:t>
            </a:r>
            <a:r>
              <a:rPr lang="nl-BE" sz="1800" dirty="0"/>
              <a:t> </a:t>
            </a:r>
            <a:r>
              <a:rPr lang="nl-BE" sz="1800" dirty="0" err="1"/>
              <a:t>by</a:t>
            </a:r>
            <a:r>
              <a:rPr lang="nl-BE" sz="1800" dirty="0"/>
              <a:t> / reviews</a:t>
            </a:r>
          </a:p>
          <a:p>
            <a:r>
              <a:rPr lang="nl-BE" sz="1800" dirty="0"/>
              <a:t>Is </a:t>
            </a:r>
            <a:r>
              <a:rPr lang="nl-BE" sz="1800" dirty="0" err="1"/>
              <a:t>derived</a:t>
            </a:r>
            <a:r>
              <a:rPr lang="nl-BE" sz="1800" dirty="0"/>
              <a:t> </a:t>
            </a:r>
            <a:r>
              <a:rPr lang="nl-BE" sz="1800" dirty="0" err="1"/>
              <a:t>from</a:t>
            </a:r>
            <a:r>
              <a:rPr lang="nl-BE" sz="1800" dirty="0"/>
              <a:t> / is source of 		Dataset</a:t>
            </a:r>
          </a:p>
          <a:p>
            <a:r>
              <a:rPr lang="nl-BE" sz="1800" dirty="0"/>
              <a:t>Is </a:t>
            </a:r>
            <a:r>
              <a:rPr lang="nl-BE" sz="1800" dirty="0" err="1"/>
              <a:t>required</a:t>
            </a:r>
            <a:r>
              <a:rPr lang="nl-BE" sz="1800" dirty="0"/>
              <a:t> </a:t>
            </a:r>
            <a:r>
              <a:rPr lang="nl-BE" sz="1800" dirty="0" err="1"/>
              <a:t>by</a:t>
            </a:r>
            <a:r>
              <a:rPr lang="nl-BE" sz="1800" dirty="0"/>
              <a:t> / </a:t>
            </a:r>
            <a:r>
              <a:rPr lang="nl-BE" sz="1800" dirty="0" err="1"/>
              <a:t>requires</a:t>
            </a:r>
            <a:endParaRPr lang="nl-BE" sz="1800" dirty="0"/>
          </a:p>
          <a:p>
            <a:r>
              <a:rPr lang="nl-BE" sz="1800" dirty="0" err="1"/>
              <a:t>Obsoletes</a:t>
            </a:r>
            <a:r>
              <a:rPr lang="nl-BE" sz="1800" dirty="0"/>
              <a:t> / is </a:t>
            </a:r>
            <a:r>
              <a:rPr lang="nl-BE" sz="1800" dirty="0" err="1"/>
              <a:t>obsoleted</a:t>
            </a:r>
            <a:r>
              <a:rPr lang="nl-BE" sz="1800" dirty="0"/>
              <a:t> </a:t>
            </a:r>
            <a:r>
              <a:rPr lang="nl-BE" sz="1800" dirty="0" err="1"/>
              <a:t>by</a:t>
            </a:r>
            <a:endParaRPr lang="nl-B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</p:spTree>
    <p:extLst>
      <p:ext uri="{BB962C8B-B14F-4D97-AF65-F5344CB8AC3E}">
        <p14:creationId xmlns:p14="http://schemas.microsoft.com/office/powerpoint/2010/main" val="2601941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202784" y="4380645"/>
            <a:ext cx="8712968" cy="792088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Questions? Suggestions?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ECOOM@uhasselt.be</a:t>
            </a:r>
            <a:br>
              <a:rPr lang="en-US" sz="1800" dirty="0"/>
            </a:br>
            <a:endParaRPr lang="nl-NL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60648"/>
            <a:ext cx="2255520" cy="7162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63622" y="5953328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Sadia </a:t>
            </a:r>
            <a:r>
              <a:rPr lang="nl-BE" dirty="0" err="1"/>
              <a:t>Vancauwenbergh</a:t>
            </a:r>
            <a:r>
              <a:rPr lang="nl-BE" dirty="0"/>
              <a:t>, Evy Neyens</a:t>
            </a:r>
          </a:p>
          <a:p>
            <a:r>
              <a:rPr lang="nl-BE" dirty="0" err="1"/>
              <a:t>Ils</a:t>
            </a:r>
            <a:r>
              <a:rPr lang="nl-BE" dirty="0"/>
              <a:t> De Bal, </a:t>
            </a:r>
            <a:r>
              <a:rPr lang="nl-BE" dirty="0" err="1"/>
              <a:t>Pascale</a:t>
            </a:r>
            <a:r>
              <a:rPr lang="nl-BE" dirty="0"/>
              <a:t> </a:t>
            </a:r>
            <a:r>
              <a:rPr lang="nl-BE" dirty="0" err="1"/>
              <a:t>Dengis</a:t>
            </a:r>
            <a:r>
              <a:rPr lang="nl-BE" dirty="0"/>
              <a:t>, Jochen </a:t>
            </a:r>
            <a:r>
              <a:rPr lang="nl-BE" dirty="0" err="1"/>
              <a:t>Deferme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3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179512" y="171217"/>
            <a:ext cx="8229600" cy="52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800">
                <a:latin typeface="Verdana"/>
                <a:ea typeface="Verdana"/>
                <a:cs typeface="Verdana"/>
                <a:sym typeface="Verdana"/>
              </a:rPr>
              <a:t>Example: search on DOI</a:t>
            </a:r>
            <a:endParaRPr/>
          </a:p>
        </p:txBody>
      </p:sp>
      <p:pic>
        <p:nvPicPr>
          <p:cNvPr id="246" name="Google Shape;24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905624"/>
            <a:ext cx="8229600" cy="5343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585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>
            <a:spLocks noGrp="1"/>
          </p:cNvSpPr>
          <p:nvPr>
            <p:ph type="title"/>
          </p:nvPr>
        </p:nvSpPr>
        <p:spPr>
          <a:xfrm>
            <a:off x="107504" y="136523"/>
            <a:ext cx="80752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800">
                <a:latin typeface="Verdana"/>
                <a:ea typeface="Verdana"/>
                <a:cs typeface="Verdana"/>
                <a:sym typeface="Verdana"/>
              </a:rPr>
              <a:t>Example: search on DOI + OAI-PMH</a:t>
            </a:r>
            <a:endParaRPr/>
          </a:p>
        </p:txBody>
      </p:sp>
      <p:pic>
        <p:nvPicPr>
          <p:cNvPr id="252" name="Google Shape;25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762425"/>
            <a:ext cx="8568952" cy="5333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889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DB43-CD86-421C-B8D8-41C642DE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2800" dirty="0"/>
              <a:t>FOSB WG Metadata &amp; </a:t>
            </a:r>
            <a:r>
              <a:rPr lang="nl-BE" sz="2800" dirty="0" err="1"/>
              <a:t>Standardization</a:t>
            </a:r>
            <a:r>
              <a:rPr lang="nl-BE" sz="2800" dirty="0"/>
              <a:t> </a:t>
            </a:r>
            <a:r>
              <a:rPr lang="nl-BE" sz="2800" dirty="0" err="1"/>
              <a:t>roadmap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23F1-8878-476C-A01C-510ECBD7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60" y="856167"/>
            <a:ext cx="8892480" cy="5040560"/>
          </a:xfrm>
        </p:spPr>
        <p:txBody>
          <a:bodyPr/>
          <a:lstStyle/>
          <a:p>
            <a:endParaRPr lang="en-GB" dirty="0">
              <a:hlinkClick r:id="rId2" action="ppaction://hlinkfile"/>
            </a:endParaRPr>
          </a:p>
          <a:p>
            <a:endParaRPr lang="en-GB" dirty="0">
              <a:hlinkClick r:id="rId2" action="ppaction://hlinkfile"/>
            </a:endParaRPr>
          </a:p>
          <a:p>
            <a:r>
              <a:rPr lang="en-GB" dirty="0">
                <a:hlinkClick r:id="rId2" action="ppaction://hlinkfile"/>
              </a:rPr>
              <a:t>..\..\roadmap_aantepassen.pdf</a:t>
            </a:r>
            <a:endParaRPr lang="en-GB" dirty="0"/>
          </a:p>
          <a:p>
            <a:r>
              <a:rPr lang="nl-BE" dirty="0"/>
              <a:t>R</a:t>
            </a:r>
            <a:r>
              <a:rPr lang="en-GB" dirty="0" err="1"/>
              <a:t>oadmap</a:t>
            </a:r>
            <a:r>
              <a:rPr lang="en-GB" dirty="0"/>
              <a:t> WG RDM &amp; OS p. 6-7</a:t>
            </a:r>
          </a:p>
          <a:p>
            <a:r>
              <a:rPr lang="nl-BE" dirty="0"/>
              <a:t>R</a:t>
            </a:r>
            <a:r>
              <a:rPr lang="en-GB" dirty="0" err="1"/>
              <a:t>oadmap</a:t>
            </a:r>
            <a:r>
              <a:rPr lang="en-GB" dirty="0"/>
              <a:t> WG Architecture p. 9-10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Updated roadmap - Deadline: June 15</a:t>
            </a:r>
            <a:r>
              <a:rPr lang="en-GB" baseline="30000" dirty="0"/>
              <a:t>th</a:t>
            </a:r>
            <a:r>
              <a:rPr lang="en-GB" dirty="0"/>
              <a:t>, 2021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424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179512" y="274638"/>
            <a:ext cx="8507288" cy="454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800">
                <a:latin typeface="Verdana"/>
                <a:ea typeface="Verdana"/>
                <a:cs typeface="Verdana"/>
                <a:sym typeface="Verdana"/>
              </a:rPr>
              <a:t>Example: search on DOI + Datacite (+ OAI-PMH)</a:t>
            </a:r>
            <a:endParaRPr/>
          </a:p>
        </p:txBody>
      </p:sp>
      <p:pic>
        <p:nvPicPr>
          <p:cNvPr id="258" name="Google Shape;25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908720"/>
            <a:ext cx="8507288" cy="5544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08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CF8F-6B35-4891-AE9A-64CE439E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58" y="293323"/>
            <a:ext cx="8452432" cy="214268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Generic</a:t>
            </a:r>
            <a:r>
              <a:rPr lang="nl-BE" dirty="0"/>
              <a:t> </a:t>
            </a:r>
            <a:r>
              <a:rPr lang="nl-BE" dirty="0" err="1"/>
              <a:t>metadatamodel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E874CB-5798-4A19-B1BF-1BD1A89F3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2" y="1412776"/>
            <a:ext cx="8764834" cy="522058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9359EC-075A-41DA-AD8A-A7A6C55BA8B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7" y="620688"/>
            <a:ext cx="8764833" cy="866307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27FA9E9-AE4F-44B8-BBDD-22A04098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</p:spTree>
    <p:extLst>
      <p:ext uri="{BB962C8B-B14F-4D97-AF65-F5344CB8AC3E}">
        <p14:creationId xmlns:p14="http://schemas.microsoft.com/office/powerpoint/2010/main" val="182738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C9A7E3A-0254-4CC2-A6E6-7B2010019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5219"/>
            <a:ext cx="8727753" cy="427519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C9E318-026F-434C-B25C-3BD24412DD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6" y="4391822"/>
            <a:ext cx="8727753" cy="2300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C6969-135E-4B28-85A4-9EA365D6DABA}"/>
              </a:ext>
            </a:extLst>
          </p:cNvPr>
          <p:cNvSpPr txBox="1"/>
          <p:nvPr/>
        </p:nvSpPr>
        <p:spPr>
          <a:xfrm>
            <a:off x="4693502" y="2001522"/>
            <a:ext cx="725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2020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Q4</a:t>
            </a:r>
            <a:endParaRPr lang="en-GB" sz="1500" dirty="0"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C6969-135E-4B28-85A4-9EA365D6DABA}"/>
              </a:ext>
            </a:extLst>
          </p:cNvPr>
          <p:cNvSpPr txBox="1"/>
          <p:nvPr/>
        </p:nvSpPr>
        <p:spPr>
          <a:xfrm>
            <a:off x="8181515" y="3506067"/>
            <a:ext cx="725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C6969-135E-4B28-85A4-9EA365D6DABA}"/>
              </a:ext>
            </a:extLst>
          </p:cNvPr>
          <p:cNvSpPr txBox="1"/>
          <p:nvPr/>
        </p:nvSpPr>
        <p:spPr>
          <a:xfrm>
            <a:off x="7322239" y="3506066"/>
            <a:ext cx="725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C6969-135E-4B28-85A4-9EA365D6DABA}"/>
              </a:ext>
            </a:extLst>
          </p:cNvPr>
          <p:cNvSpPr txBox="1"/>
          <p:nvPr/>
        </p:nvSpPr>
        <p:spPr>
          <a:xfrm>
            <a:off x="6375414" y="3506066"/>
            <a:ext cx="725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2022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Q3/Q4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C6969-135E-4B28-85A4-9EA365D6DABA}"/>
              </a:ext>
            </a:extLst>
          </p:cNvPr>
          <p:cNvSpPr txBox="1"/>
          <p:nvPr/>
        </p:nvSpPr>
        <p:spPr>
          <a:xfrm>
            <a:off x="5472364" y="3506066"/>
            <a:ext cx="725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2022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Q1/Q2</a:t>
            </a:r>
          </a:p>
        </p:txBody>
      </p:sp>
    </p:spTree>
    <p:extLst>
      <p:ext uri="{BB962C8B-B14F-4D97-AF65-F5344CB8AC3E}">
        <p14:creationId xmlns:p14="http://schemas.microsoft.com/office/powerpoint/2010/main" val="412634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FOSB WG Metadata &amp; </a:t>
            </a:r>
            <a:r>
              <a:rPr lang="nl-BE" dirty="0" err="1"/>
              <a:t>standaardisation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Generic</a:t>
            </a:r>
            <a:r>
              <a:rPr lang="nl-BE" dirty="0"/>
              <a:t> </a:t>
            </a:r>
            <a:r>
              <a:rPr lang="nl-BE" dirty="0" err="1"/>
              <a:t>metadatamodel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1.1 Development </a:t>
            </a:r>
          </a:p>
          <a:p>
            <a:pPr lvl="2"/>
            <a:r>
              <a:rPr lang="en-US" dirty="0"/>
              <a:t>Incorporation of metadata fields that make it possible to monitor the KPIs formulated by the FOSB-WG "RDM &amp; Open Science</a:t>
            </a:r>
          </a:p>
          <a:p>
            <a:pPr lvl="2"/>
            <a:r>
              <a:rPr lang="en-US" dirty="0"/>
              <a:t>Further development of metrics within the framework of the FAIR label</a:t>
            </a:r>
          </a:p>
          <a:p>
            <a:pPr lvl="2"/>
            <a:r>
              <a:rPr lang="nl-BE" dirty="0"/>
              <a:t>Timing:Q3/Q4 2021</a:t>
            </a:r>
          </a:p>
          <a:p>
            <a:pPr lvl="1"/>
            <a:r>
              <a:rPr lang="nl-BE" dirty="0"/>
              <a:t>1.2 Support </a:t>
            </a:r>
            <a:r>
              <a:rPr lang="nl-BE" dirty="0" err="1"/>
              <a:t>upon</a:t>
            </a:r>
            <a:r>
              <a:rPr lang="nl-BE" dirty="0"/>
              <a:t> </a:t>
            </a:r>
            <a:r>
              <a:rPr lang="nl-BE" dirty="0" err="1"/>
              <a:t>implementation</a:t>
            </a:r>
            <a:endParaRPr lang="nl-BE" dirty="0"/>
          </a:p>
          <a:p>
            <a:pPr lvl="2"/>
            <a:r>
              <a:rPr lang="en-US" dirty="0"/>
              <a:t>Supporting the implementation of the generic metadata model in FRIS and in all Flemish information-providing institutions (in accordance with the pace and maturity of each institution with regard to RDM)</a:t>
            </a:r>
          </a:p>
          <a:p>
            <a:pPr lvl="2"/>
            <a:r>
              <a:rPr lang="en-US" dirty="0"/>
              <a:t>Monitoring and follow-up of the generic metadata model</a:t>
            </a:r>
          </a:p>
          <a:p>
            <a:pPr lvl="2"/>
            <a:r>
              <a:rPr lang="nl-BE" dirty="0"/>
              <a:t>Timing: Q3/Q4 2021, 2022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</p:spTree>
    <p:extLst>
      <p:ext uri="{BB962C8B-B14F-4D97-AF65-F5344CB8AC3E}">
        <p14:creationId xmlns:p14="http://schemas.microsoft.com/office/powerpoint/2010/main" val="85401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6EEB-3B9C-4DE1-942E-A5EEA002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Disciplinary </a:t>
            </a:r>
            <a:r>
              <a:rPr lang="en-GB" dirty="0" err="1"/>
              <a:t>metadatamodel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6E613A-CA86-4010-8C96-02C5BE6AA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844"/>
            <a:ext cx="8208912" cy="532846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7E037-9019-4614-8A8F-6D447876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C6969-135E-4B28-85A4-9EA365D6DABA}"/>
              </a:ext>
            </a:extLst>
          </p:cNvPr>
          <p:cNvSpPr txBox="1"/>
          <p:nvPr/>
        </p:nvSpPr>
        <p:spPr>
          <a:xfrm>
            <a:off x="7948051" y="2153923"/>
            <a:ext cx="725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C6969-135E-4B28-85A4-9EA365D6DABA}"/>
              </a:ext>
            </a:extLst>
          </p:cNvPr>
          <p:cNvSpPr txBox="1"/>
          <p:nvPr/>
        </p:nvSpPr>
        <p:spPr>
          <a:xfrm>
            <a:off x="7088775" y="2153922"/>
            <a:ext cx="725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2022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C6969-135E-4B28-85A4-9EA365D6DABA}"/>
              </a:ext>
            </a:extLst>
          </p:cNvPr>
          <p:cNvSpPr txBox="1"/>
          <p:nvPr/>
        </p:nvSpPr>
        <p:spPr>
          <a:xfrm>
            <a:off x="6141950" y="2153922"/>
            <a:ext cx="725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2022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Q3/Q4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C6969-135E-4B28-85A4-9EA365D6DABA}"/>
              </a:ext>
            </a:extLst>
          </p:cNvPr>
          <p:cNvSpPr txBox="1"/>
          <p:nvPr/>
        </p:nvSpPr>
        <p:spPr>
          <a:xfrm>
            <a:off x="5238900" y="2153922"/>
            <a:ext cx="725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2022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Q1/Q2</a:t>
            </a:r>
          </a:p>
        </p:txBody>
      </p:sp>
    </p:spTree>
    <p:extLst>
      <p:ext uri="{BB962C8B-B14F-4D97-AF65-F5344CB8AC3E}">
        <p14:creationId xmlns:p14="http://schemas.microsoft.com/office/powerpoint/2010/main" val="80910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A1F66-0FB9-42CD-B453-0C75DB4C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8254283" cy="49684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AEB5BA-40FF-45F6-90F7-AFC666FE883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9" y="5239059"/>
            <a:ext cx="8182275" cy="132599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D5C06-64AC-464C-938D-5E066AD8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C6969-135E-4B28-85A4-9EA365D6DABA}"/>
              </a:ext>
            </a:extLst>
          </p:cNvPr>
          <p:cNvSpPr txBox="1"/>
          <p:nvPr/>
        </p:nvSpPr>
        <p:spPr>
          <a:xfrm>
            <a:off x="7956607" y="937965"/>
            <a:ext cx="725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C6969-135E-4B28-85A4-9EA365D6DABA}"/>
              </a:ext>
            </a:extLst>
          </p:cNvPr>
          <p:cNvSpPr txBox="1"/>
          <p:nvPr/>
        </p:nvSpPr>
        <p:spPr>
          <a:xfrm>
            <a:off x="7097331" y="937964"/>
            <a:ext cx="725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2022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C6969-135E-4B28-85A4-9EA365D6DABA}"/>
              </a:ext>
            </a:extLst>
          </p:cNvPr>
          <p:cNvSpPr txBox="1"/>
          <p:nvPr/>
        </p:nvSpPr>
        <p:spPr>
          <a:xfrm>
            <a:off x="6150506" y="937964"/>
            <a:ext cx="725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2022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Q3/Q4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C6969-135E-4B28-85A4-9EA365D6DABA}"/>
              </a:ext>
            </a:extLst>
          </p:cNvPr>
          <p:cNvSpPr txBox="1"/>
          <p:nvPr/>
        </p:nvSpPr>
        <p:spPr>
          <a:xfrm>
            <a:off x="5247456" y="937964"/>
            <a:ext cx="725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2022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nl-BE" sz="1500" dirty="0">
                <a:latin typeface="Calibri"/>
                <a:ea typeface="+mn-ea"/>
                <a:cs typeface="+mn-cs"/>
              </a:rPr>
              <a:t>Q1/Q2</a:t>
            </a:r>
          </a:p>
        </p:txBody>
      </p:sp>
    </p:spTree>
    <p:extLst>
      <p:ext uri="{BB962C8B-B14F-4D97-AF65-F5344CB8AC3E}">
        <p14:creationId xmlns:p14="http://schemas.microsoft.com/office/powerpoint/2010/main" val="102345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FOSB WG Metadata &amp; </a:t>
            </a:r>
            <a:r>
              <a:rPr lang="nl-BE" dirty="0" err="1"/>
              <a:t>standaardisation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Disciplinary</a:t>
            </a:r>
            <a:r>
              <a:rPr lang="nl-BE" dirty="0"/>
              <a:t> </a:t>
            </a:r>
            <a:r>
              <a:rPr lang="nl-BE" dirty="0" err="1"/>
              <a:t>metadatamodel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Development</a:t>
            </a:r>
          </a:p>
          <a:p>
            <a:pPr lvl="2"/>
            <a:r>
              <a:rPr lang="nl-BE" dirty="0"/>
              <a:t>Timing: Q3/Q4 2021 en 2022</a:t>
            </a:r>
          </a:p>
          <a:p>
            <a:pPr lvl="2"/>
            <a:endParaRPr lang="nl-BE" dirty="0"/>
          </a:p>
          <a:p>
            <a:pPr lvl="1"/>
            <a:r>
              <a:rPr lang="nl-BE" dirty="0" err="1"/>
              <a:t>Implementation</a:t>
            </a:r>
            <a:endParaRPr lang="nl-BE" dirty="0"/>
          </a:p>
          <a:p>
            <a:pPr lvl="2"/>
            <a:r>
              <a:rPr lang="nl-BE" dirty="0"/>
              <a:t>Timing: 2023</a:t>
            </a:r>
          </a:p>
          <a:p>
            <a:pPr lvl="2"/>
            <a:endParaRPr lang="nl-BE" dirty="0"/>
          </a:p>
          <a:p>
            <a:pPr lvl="2"/>
            <a:endParaRPr lang="nl-BE" dirty="0"/>
          </a:p>
          <a:p>
            <a:pPr marL="0" indent="0">
              <a:buNone/>
            </a:pPr>
            <a:r>
              <a:rPr lang="nl-BE" sz="2400" dirty="0">
                <a:sym typeface="Wingdings" panose="05000000000000000000" pitchFamily="2" charset="2"/>
              </a:rPr>
              <a:t> </a:t>
            </a:r>
            <a:r>
              <a:rPr lang="nl-BE" sz="2400" dirty="0" err="1">
                <a:sym typeface="Wingdings" panose="05000000000000000000" pitchFamily="2" charset="2"/>
              </a:rPr>
              <a:t>Broader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description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based</a:t>
            </a:r>
            <a:r>
              <a:rPr lang="nl-BE" sz="2400" dirty="0">
                <a:sym typeface="Wingdings" panose="05000000000000000000" pitchFamily="2" charset="2"/>
              </a:rPr>
              <a:t> on </a:t>
            </a:r>
            <a:r>
              <a:rPr lang="nl-BE" sz="2400" dirty="0" err="1">
                <a:sym typeface="Wingdings" panose="05000000000000000000" pitchFamily="2" charset="2"/>
              </a:rPr>
              <a:t>Vision</a:t>
            </a:r>
            <a:r>
              <a:rPr lang="nl-BE" sz="2400" dirty="0">
                <a:sym typeface="Wingdings" panose="05000000000000000000" pitchFamily="2" charset="2"/>
              </a:rPr>
              <a:t>/Mission?</a:t>
            </a:r>
            <a:endParaRPr lang="nl-BE" sz="2400" dirty="0"/>
          </a:p>
          <a:p>
            <a:pPr lvl="2"/>
            <a:endParaRPr lang="nl-BE" dirty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FOSB WG M&amp;S</a:t>
            </a:r>
          </a:p>
        </p:txBody>
      </p:sp>
    </p:spTree>
    <p:extLst>
      <p:ext uri="{BB962C8B-B14F-4D97-AF65-F5344CB8AC3E}">
        <p14:creationId xmlns:p14="http://schemas.microsoft.com/office/powerpoint/2010/main" val="15048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9a2b6ce-e006-4317-9955-6b053a02687a">
      <UserInfo>
        <DisplayName>Deferme Jochen</DisplayName>
        <AccountId>1957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E35D57ABAA14BB8F2B915A7235821" ma:contentTypeVersion="13" ma:contentTypeDescription="Een nieuw document maken." ma:contentTypeScope="" ma:versionID="00c67aeb3a7502b075eada72ba2eb5cf">
  <xsd:schema xmlns:xsd="http://www.w3.org/2001/XMLSchema" xmlns:xs="http://www.w3.org/2001/XMLSchema" xmlns:p="http://schemas.microsoft.com/office/2006/metadata/properties" xmlns:ns2="7021ba34-2e06-490b-926c-5b1c081f01fe" xmlns:ns3="69a2b6ce-e006-4317-9955-6b053a02687a" targetNamespace="http://schemas.microsoft.com/office/2006/metadata/properties" ma:root="true" ma:fieldsID="e223a687d3a540ada43872a1341e6156" ns2:_="" ns3:_="">
    <xsd:import namespace="7021ba34-2e06-490b-926c-5b1c081f01fe"/>
    <xsd:import namespace="69a2b6ce-e006-4317-9955-6b053a0268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21ba34-2e06-490b-926c-5b1c081f01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a2b6ce-e006-4317-9955-6b053a02687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4AB461-06AA-4E96-8ECF-E52B238CD3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321D78-6542-4ADE-A6AF-6EE29B7B35E2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021ba34-2e06-490b-926c-5b1c081f01fe"/>
    <ds:schemaRef ds:uri="http://purl.org/dc/elements/1.1/"/>
    <ds:schemaRef ds:uri="http://schemas.microsoft.com/office/2006/metadata/properties"/>
    <ds:schemaRef ds:uri="http://purl.org/dc/terms/"/>
    <ds:schemaRef ds:uri="69a2b6ce-e006-4317-9955-6b053a02687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27020E-5124-4E39-9605-B5505ED607AA}">
  <ds:schemaRefs>
    <ds:schemaRef ds:uri="69a2b6ce-e006-4317-9955-6b053a02687a"/>
    <ds:schemaRef ds:uri="7021ba34-2e06-490b-926c-5b1c081f01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1281</Words>
  <Application>Microsoft Office PowerPoint</Application>
  <PresentationFormat>On-screen Show (4:3)</PresentationFormat>
  <Paragraphs>279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Calibri</vt:lpstr>
      <vt:lpstr>Verdana</vt:lpstr>
      <vt:lpstr>Wingdings</vt:lpstr>
      <vt:lpstr>Office Theme</vt:lpstr>
      <vt:lpstr>1_Office Theme</vt:lpstr>
      <vt:lpstr>   FOSB WG Metadata &amp; Standardization  </vt:lpstr>
      <vt:lpstr>Agenda</vt:lpstr>
      <vt:lpstr>FOSB WG Metadata &amp; Standardization roadmap</vt:lpstr>
      <vt:lpstr>Generic metadatamodel</vt:lpstr>
      <vt:lpstr>PowerPoint Presentation</vt:lpstr>
      <vt:lpstr>FOSB WG Metadata &amp; standaardisation</vt:lpstr>
      <vt:lpstr>Disciplinary metadatamodel</vt:lpstr>
      <vt:lpstr>PowerPoint Presentation</vt:lpstr>
      <vt:lpstr>FOSB WG Metadata &amp; standaardisation</vt:lpstr>
      <vt:lpstr>  MEDEDELING AAN DE VLAAMSE REGERING: Open Science beleid in Vlaanderen: roadmap, KPI’s en meerjarenplan p. 15  </vt:lpstr>
      <vt:lpstr>PowerPoint Presentation</vt:lpstr>
      <vt:lpstr>FOSB WG Metadata &amp; standaardisation</vt:lpstr>
      <vt:lpstr>FOSB WG Metadata &amp; standardization</vt:lpstr>
      <vt:lpstr>Agenda</vt:lpstr>
      <vt:lpstr>State of affairs TF Metrics</vt:lpstr>
      <vt:lpstr>FAIRsFAIR F-UJI</vt:lpstr>
      <vt:lpstr>Summary</vt:lpstr>
      <vt:lpstr>Agenda</vt:lpstr>
      <vt:lpstr>MEDEDELING AAN DE VLAAMSE REGERING: Open Science beleid in Vlaanderen: roadmap, KPI’s en meerjarenplan p. 15</vt:lpstr>
      <vt:lpstr>State of affairs TF DMP</vt:lpstr>
      <vt:lpstr>Agenda</vt:lpstr>
      <vt:lpstr>Questions upon metadatamodel implementation</vt:lpstr>
      <vt:lpstr>PowerPoint Presentation</vt:lpstr>
      <vt:lpstr>Questions upon metadatamodel implementation</vt:lpstr>
      <vt:lpstr>Questions upon metadatamodel implementation</vt:lpstr>
      <vt:lpstr>Relation type</vt:lpstr>
      <vt:lpstr>Questions? Suggestions?  ECOOM@uhasselt.be </vt:lpstr>
      <vt:lpstr>Example: search on DOI</vt:lpstr>
      <vt:lpstr>Example: search on DOI + OAI-PMH</vt:lpstr>
      <vt:lpstr>Example: search on DOI + Datacite (+ OAI-PMH)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lambr</dc:creator>
  <cp:lastModifiedBy>NEYENS Evy</cp:lastModifiedBy>
  <cp:revision>38</cp:revision>
  <cp:lastPrinted>2020-02-20T13:22:54Z</cp:lastPrinted>
  <dcterms:created xsi:type="dcterms:W3CDTF">2009-12-01T15:52:26Z</dcterms:created>
  <dcterms:modified xsi:type="dcterms:W3CDTF">2021-05-24T18:28:15Z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0x0101003C0E35D57ABAA14BB8F2B915A7235821</vt:lpwstr>
  </property>
</Properties>
</file>