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26" r:id="rId5"/>
    <p:sldId id="562" r:id="rId6"/>
    <p:sldId id="569" r:id="rId7"/>
    <p:sldId id="568" r:id="rId8"/>
    <p:sldId id="566" r:id="rId9"/>
    <p:sldId id="570" r:id="rId10"/>
    <p:sldId id="571" r:id="rId11"/>
    <p:sldId id="574" r:id="rId12"/>
    <p:sldId id="577" r:id="rId13"/>
    <p:sldId id="578" r:id="rId14"/>
    <p:sldId id="563" r:id="rId15"/>
    <p:sldId id="564" r:id="rId16"/>
    <p:sldId id="579" r:id="rId17"/>
    <p:sldId id="580" r:id="rId18"/>
    <p:sldId id="553" r:id="rId19"/>
  </p:sldIdLst>
  <p:sldSz cx="9144000" cy="6858000" type="screen4x3"/>
  <p:notesSz cx="6669088" cy="9926638"/>
  <p:defaultTextStyle>
    <a:defPPr>
      <a:defRPr lang="nl-BE"/>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Campe Leen" initials="VCL" lastIdx="1" clrIdx="0">
    <p:extLst>
      <p:ext uri="{19B8F6BF-5375-455C-9EA6-DF929625EA0E}">
        <p15:presenceInfo xmlns:p15="http://schemas.microsoft.com/office/powerpoint/2012/main" userId="Van Campe Leen" providerId="None"/>
      </p:ext>
    </p:extLst>
  </p:cmAuthor>
  <p:cmAuthor id="2" name="Dengis Pascale" initials="DP" lastIdx="2" clrIdx="1">
    <p:extLst>
      <p:ext uri="{19B8F6BF-5375-455C-9EA6-DF929625EA0E}">
        <p15:presenceInfo xmlns:p15="http://schemas.microsoft.com/office/powerpoint/2012/main" userId="S::pascale.dengis@ewi.vlaanderen.be::3d85c390-b3cb-47eb-84d6-31a6309cd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811A20"/>
    <a:srgbClr val="474746"/>
    <a:srgbClr val="631D1D"/>
    <a:srgbClr val="0F6408"/>
    <a:srgbClr val="4F4F4F"/>
    <a:srgbClr val="141313"/>
    <a:srgbClr val="323030"/>
    <a:srgbClr val="18233A"/>
    <a:srgbClr val="62616E"/>
    <a:srgbClr val="053C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D25295D3-A8A0-4E50-989C-F23569E18B8C}" type="datetimeFigureOut">
              <a:rPr lang="nl-BE" smtClean="0"/>
              <a:t>13/11/2020</a:t>
            </a:fld>
            <a:endParaRPr lang="nl-BE"/>
          </a:p>
        </p:txBody>
      </p:sp>
      <p:sp>
        <p:nvSpPr>
          <p:cNvPr id="4" name="Footer Placeholder 3"/>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1A95C451-B7D6-42A9-8A0B-695739F3C5CC}" type="slidenum">
              <a:rPr lang="nl-BE" smtClean="0"/>
              <a:t>‹#›</a:t>
            </a:fld>
            <a:endParaRPr lang="nl-BE"/>
          </a:p>
        </p:txBody>
      </p:sp>
    </p:spTree>
    <p:extLst>
      <p:ext uri="{BB962C8B-B14F-4D97-AF65-F5344CB8AC3E}">
        <p14:creationId xmlns:p14="http://schemas.microsoft.com/office/powerpoint/2010/main" val="621003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534D8A6-E91F-2349-9524-29B4C5A5DC24}" type="datetimeFigureOut">
              <a:rPr lang="nl-NL" smtClean="0"/>
              <a:t>13-11-2020</a:t>
            </a:fld>
            <a:endParaRPr lang="nl-NL"/>
          </a:p>
        </p:txBody>
      </p:sp>
      <p:sp>
        <p:nvSpPr>
          <p:cNvPr id="4" name="Tijdelijke aanduiding voor dia-afbeelding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02621A2C-3C7C-D545-A329-5793AF5DBC8F}" type="slidenum">
              <a:rPr lang="nl-NL" smtClean="0"/>
              <a:t>‹#›</a:t>
            </a:fld>
            <a:endParaRPr lang="nl-NL"/>
          </a:p>
        </p:txBody>
      </p:sp>
    </p:spTree>
    <p:extLst>
      <p:ext uri="{BB962C8B-B14F-4D97-AF65-F5344CB8AC3E}">
        <p14:creationId xmlns:p14="http://schemas.microsoft.com/office/powerpoint/2010/main" val="10686278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21A2C-3C7C-D545-A329-5793AF5DBC8F}" type="slidenum">
              <a:rPr lang="nl-NL" smtClean="0"/>
              <a:t>1</a:t>
            </a:fld>
            <a:endParaRPr lang="nl-NL"/>
          </a:p>
        </p:txBody>
      </p:sp>
    </p:spTree>
    <p:extLst>
      <p:ext uri="{BB962C8B-B14F-4D97-AF65-F5344CB8AC3E}">
        <p14:creationId xmlns:p14="http://schemas.microsoft.com/office/powerpoint/2010/main" val="65780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21A2C-3C7C-D545-A329-5793AF5DBC8F}" type="slidenum">
              <a:rPr lang="nl-NL" smtClean="0"/>
              <a:t>15</a:t>
            </a:fld>
            <a:endParaRPr lang="nl-NL"/>
          </a:p>
        </p:txBody>
      </p:sp>
    </p:spTree>
    <p:extLst>
      <p:ext uri="{BB962C8B-B14F-4D97-AF65-F5344CB8AC3E}">
        <p14:creationId xmlns:p14="http://schemas.microsoft.com/office/powerpoint/2010/main" val="2458989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Afbeelding 11" descr="foto-1.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7535"/>
          <a:stretch/>
        </p:blipFill>
        <p:spPr>
          <a:xfrm>
            <a:off x="0" y="0"/>
            <a:ext cx="9144000" cy="3870745"/>
          </a:xfrm>
          <a:prstGeom prst="rect">
            <a:avLst/>
          </a:prstGeom>
        </p:spPr>
      </p:pic>
      <p:pic>
        <p:nvPicPr>
          <p:cNvPr id="14" name="Afbeelding 13" descr="logo-slide-titel.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9512" y="188640"/>
            <a:ext cx="8784976" cy="6535682"/>
          </a:xfrm>
          <a:prstGeom prst="rect">
            <a:avLst/>
          </a:prstGeom>
        </p:spPr>
      </p:pic>
      <p:sp>
        <p:nvSpPr>
          <p:cNvPr id="2" name="Title 1"/>
          <p:cNvSpPr>
            <a:spLocks noGrp="1"/>
          </p:cNvSpPr>
          <p:nvPr>
            <p:ph type="ctrTitle"/>
          </p:nvPr>
        </p:nvSpPr>
        <p:spPr>
          <a:xfrm>
            <a:off x="1403648" y="4293096"/>
            <a:ext cx="6984776" cy="630982"/>
          </a:xfrm>
        </p:spPr>
        <p:txBody>
          <a:bodyPr>
            <a:normAutofit/>
          </a:bodyPr>
          <a:lstStyle>
            <a:lvl1pPr algn="l">
              <a:defRPr sz="3200" b="1">
                <a:solidFill>
                  <a:schemeClr val="tx1"/>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Subtitle 2"/>
          <p:cNvSpPr>
            <a:spLocks noGrp="1"/>
          </p:cNvSpPr>
          <p:nvPr>
            <p:ph type="subTitle" idx="1"/>
          </p:nvPr>
        </p:nvSpPr>
        <p:spPr>
          <a:xfrm>
            <a:off x="1403648" y="4941122"/>
            <a:ext cx="6984776" cy="432048"/>
          </a:xfrm>
        </p:spPr>
        <p:txBody>
          <a:bodyPr>
            <a:normAutofit/>
          </a:bodyPr>
          <a:lstStyle>
            <a:lvl1pPr marL="0" indent="0" algn="l">
              <a:buNone/>
              <a:defRPr sz="2000">
                <a:solidFill>
                  <a:srgbClr val="4F4F4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l-BE" dirty="0"/>
          </a:p>
        </p:txBody>
      </p:sp>
    </p:spTree>
    <p:extLst>
      <p:ext uri="{BB962C8B-B14F-4D97-AF65-F5344CB8AC3E}">
        <p14:creationId xmlns:p14="http://schemas.microsoft.com/office/powerpoint/2010/main" val="121482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Afbeelding 6" descr="logo-slid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27000" y="76200"/>
            <a:ext cx="8869680" cy="6687312"/>
          </a:xfrm>
          <a:prstGeom prst="rect">
            <a:avLst/>
          </a:prstGeom>
        </p:spPr>
      </p:pic>
      <p:sp>
        <p:nvSpPr>
          <p:cNvPr id="2" name="Title 1"/>
          <p:cNvSpPr>
            <a:spLocks noGrp="1"/>
          </p:cNvSpPr>
          <p:nvPr>
            <p:ph type="title"/>
          </p:nvPr>
        </p:nvSpPr>
        <p:spPr>
          <a:xfrm>
            <a:off x="251520" y="188640"/>
            <a:ext cx="8640960" cy="549844"/>
          </a:xfrm>
          <a:ln>
            <a:noFill/>
          </a:ln>
        </p:spPr>
        <p:txBody>
          <a:bodyPr>
            <a:normAutofit/>
          </a:bodyPr>
          <a:lstStyle>
            <a:lvl1pPr algn="l">
              <a:defRPr sz="2400">
                <a:solidFill>
                  <a:schemeClr val="tx1"/>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Content Placeholder 2"/>
          <p:cNvSpPr>
            <a:spLocks noGrp="1"/>
          </p:cNvSpPr>
          <p:nvPr>
            <p:ph idx="1"/>
          </p:nvPr>
        </p:nvSpPr>
        <p:spPr>
          <a:xfrm>
            <a:off x="251520" y="836712"/>
            <a:ext cx="8640960" cy="5040560"/>
          </a:xfrm>
        </p:spPr>
        <p:txBody>
          <a:bodyPr/>
          <a:lstStyle>
            <a:lvl1pPr>
              <a:buFont typeface="Wingdings" pitchFamily="2" charset="2"/>
              <a:buChar char="§"/>
              <a:defRPr sz="2800">
                <a:solidFill>
                  <a:srgbClr val="474746"/>
                </a:solidFill>
                <a:latin typeface="Verdana" pitchFamily="34" charset="0"/>
                <a:ea typeface="Verdana" pitchFamily="34" charset="0"/>
                <a:cs typeface="Verdana" pitchFamily="34" charset="0"/>
              </a:defRPr>
            </a:lvl1pPr>
            <a:lvl2pPr>
              <a:buFont typeface="Wingdings" pitchFamily="2" charset="2"/>
              <a:buChar char="§"/>
              <a:defRPr sz="2400">
                <a:solidFill>
                  <a:srgbClr val="474746"/>
                </a:solidFill>
                <a:latin typeface="Verdana" pitchFamily="34" charset="0"/>
                <a:ea typeface="Verdana" pitchFamily="34" charset="0"/>
                <a:cs typeface="Verdana" pitchFamily="34" charset="0"/>
              </a:defRPr>
            </a:lvl2pPr>
            <a:lvl3pPr>
              <a:buFont typeface="Wingdings" pitchFamily="2" charset="2"/>
              <a:buChar char="§"/>
              <a:defRPr sz="2000">
                <a:solidFill>
                  <a:srgbClr val="474746"/>
                </a:solidFill>
                <a:latin typeface="Verdana" pitchFamily="34" charset="0"/>
                <a:ea typeface="Verdana" pitchFamily="34" charset="0"/>
                <a:cs typeface="Verdana" pitchFamily="34" charset="0"/>
              </a:defRPr>
            </a:lvl3pPr>
            <a:lvl4pPr>
              <a:buFont typeface="Wingdings" pitchFamily="2" charset="2"/>
              <a:buChar char="§"/>
              <a:defRPr sz="1600">
                <a:solidFill>
                  <a:srgbClr val="474746"/>
                </a:solidFill>
                <a:latin typeface="Verdana" pitchFamily="34" charset="0"/>
                <a:ea typeface="Verdana" pitchFamily="34" charset="0"/>
                <a:cs typeface="Verdana" pitchFamily="34" charset="0"/>
              </a:defRPr>
            </a:lvl4pPr>
            <a:lvl5pPr>
              <a:buFont typeface="Wingdings" pitchFamily="2" charset="2"/>
              <a:buChar char="§"/>
              <a:defRPr sz="1600">
                <a:solidFill>
                  <a:srgbClr val="474746"/>
                </a:solidFill>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6" name="Date Placeholder 3"/>
          <p:cNvSpPr>
            <a:spLocks noGrp="1"/>
          </p:cNvSpPr>
          <p:nvPr>
            <p:ph type="dt" sz="half" idx="10"/>
          </p:nvPr>
        </p:nvSpPr>
        <p:spPr>
          <a:xfrm>
            <a:off x="179512" y="6381328"/>
            <a:ext cx="2133600" cy="365125"/>
          </a:xfrm>
        </p:spPr>
        <p:txBody>
          <a:bodyPr/>
          <a:lstStyle>
            <a:lvl1pPr>
              <a:defRPr/>
            </a:lvl1pPr>
          </a:lstStyle>
          <a:p>
            <a:fld id="{6559652E-C199-334F-9320-471B095246A8}" type="datetime1">
              <a:rPr lang="nl-BE"/>
              <a:pPr/>
              <a:t>13/11/2020</a:t>
            </a:fld>
            <a:endParaRPr lang="nl-BE" dirty="0"/>
          </a:p>
        </p:txBody>
      </p:sp>
      <p:sp>
        <p:nvSpPr>
          <p:cNvPr id="17" name="Footer Placeholder 4"/>
          <p:cNvSpPr>
            <a:spLocks noGrp="1"/>
          </p:cNvSpPr>
          <p:nvPr>
            <p:ph type="ftr" sz="quarter" idx="11"/>
          </p:nvPr>
        </p:nvSpPr>
        <p:spPr>
          <a:xfrm>
            <a:off x="2411760" y="6381328"/>
            <a:ext cx="4464496" cy="365125"/>
          </a:xfrm>
        </p:spPr>
        <p:txBody>
          <a:bodyPr/>
          <a:lstStyle>
            <a:lvl1pPr>
              <a:defRPr/>
            </a:lvl1pPr>
          </a:lstStyle>
          <a:p>
            <a:pPr>
              <a:defRPr/>
            </a:pPr>
            <a:endParaRPr lang="nl-BE" dirty="0"/>
          </a:p>
        </p:txBody>
      </p:sp>
      <p:sp>
        <p:nvSpPr>
          <p:cNvPr id="18" name="Slide Number Placeholder 5"/>
          <p:cNvSpPr>
            <a:spLocks noGrp="1"/>
          </p:cNvSpPr>
          <p:nvPr>
            <p:ph type="sldNum" sz="quarter" idx="12"/>
          </p:nvPr>
        </p:nvSpPr>
        <p:spPr>
          <a:xfrm>
            <a:off x="6948264" y="6382916"/>
            <a:ext cx="752475" cy="365125"/>
          </a:xfrm>
        </p:spPr>
        <p:txBody>
          <a:bodyPr/>
          <a:lstStyle>
            <a:lvl1pPr>
              <a:defRPr/>
            </a:lvl1pPr>
          </a:lstStyle>
          <a:p>
            <a:fld id="{BBB2625E-E22D-324D-B6D3-F6234E5E9FE9}" type="slidenum">
              <a:rPr lang="nl-BE"/>
              <a:pPr/>
              <a:t>‹#›</a:t>
            </a:fld>
            <a:endParaRPr lang="nl-BE"/>
          </a:p>
        </p:txBody>
      </p:sp>
    </p:spTree>
    <p:extLst>
      <p:ext uri="{BB962C8B-B14F-4D97-AF65-F5344CB8AC3E}">
        <p14:creationId xmlns:p14="http://schemas.microsoft.com/office/powerpoint/2010/main" val="147664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hthoek 7"/>
          <p:cNvSpPr/>
          <p:nvPr userDrawn="1"/>
        </p:nvSpPr>
        <p:spPr>
          <a:xfrm>
            <a:off x="0" y="0"/>
            <a:ext cx="9144000" cy="6858000"/>
          </a:xfrm>
          <a:prstGeom prst="rect">
            <a:avLst/>
          </a:prstGeom>
          <a:solidFill>
            <a:srgbClr val="C62C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Afbeelding 8" descr="logo-slide-titel-wit.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51520" y="224468"/>
            <a:ext cx="8640960" cy="6402670"/>
          </a:xfrm>
          <a:prstGeom prst="rect">
            <a:avLst/>
          </a:prstGeom>
        </p:spPr>
      </p:pic>
      <p:sp>
        <p:nvSpPr>
          <p:cNvPr id="10" name="Title 1"/>
          <p:cNvSpPr>
            <a:spLocks noGrp="1"/>
          </p:cNvSpPr>
          <p:nvPr>
            <p:ph type="ctrTitle" hasCustomPrompt="1"/>
          </p:nvPr>
        </p:nvSpPr>
        <p:spPr>
          <a:xfrm>
            <a:off x="755576" y="836712"/>
            <a:ext cx="6984776" cy="630982"/>
          </a:xfrm>
        </p:spPr>
        <p:txBody>
          <a:bodyPr>
            <a:normAutofit/>
          </a:bodyPr>
          <a:lstStyle>
            <a:lvl1pPr algn="l">
              <a:defRPr sz="3200" b="1">
                <a:solidFill>
                  <a:schemeClr val="bg1"/>
                </a:solidFill>
                <a:latin typeface="Verdana" pitchFamily="34" charset="0"/>
                <a:ea typeface="Verdana" pitchFamily="34" charset="0"/>
                <a:cs typeface="Verdana" pitchFamily="34" charset="0"/>
              </a:defRPr>
            </a:lvl1pPr>
          </a:lstStyle>
          <a:p>
            <a:r>
              <a:rPr lang="en-US" dirty="0" err="1"/>
              <a:t>Titel</a:t>
            </a:r>
            <a:r>
              <a:rPr lang="en-US" dirty="0"/>
              <a:t> </a:t>
            </a:r>
            <a:r>
              <a:rPr lang="en-US" dirty="0" err="1"/>
              <a:t>tussenslide</a:t>
            </a:r>
            <a:endParaRPr lang="nl-BE" dirty="0"/>
          </a:p>
        </p:txBody>
      </p:sp>
      <p:sp>
        <p:nvSpPr>
          <p:cNvPr id="11" name="Subtitle 2"/>
          <p:cNvSpPr>
            <a:spLocks noGrp="1"/>
          </p:cNvSpPr>
          <p:nvPr>
            <p:ph type="subTitle" idx="1" hasCustomPrompt="1"/>
          </p:nvPr>
        </p:nvSpPr>
        <p:spPr>
          <a:xfrm>
            <a:off x="755576" y="1484738"/>
            <a:ext cx="6984776" cy="432048"/>
          </a:xfrm>
        </p:spPr>
        <p:txBody>
          <a:bodyPr>
            <a:normAutofit/>
          </a:bodyPr>
          <a:lstStyle>
            <a:lvl1pPr marL="0" indent="0" algn="l">
              <a:buNone/>
              <a:defRPr sz="20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Ondertitel</a:t>
            </a:r>
            <a:r>
              <a:rPr lang="en-US" dirty="0"/>
              <a:t> </a:t>
            </a:r>
            <a:r>
              <a:rPr lang="en-US" dirty="0" err="1"/>
              <a:t>tussenslide</a:t>
            </a:r>
            <a:endParaRPr lang="nl-BE" dirty="0"/>
          </a:p>
        </p:txBody>
      </p:sp>
    </p:spTree>
    <p:extLst>
      <p:ext uri="{BB962C8B-B14F-4D97-AF65-F5344CB8AC3E}">
        <p14:creationId xmlns:p14="http://schemas.microsoft.com/office/powerpoint/2010/main" val="38632961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nl-BE"/>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C988CC6-97EB-4A45-9195-47EF7C52919D}" type="datetime1">
              <a:rPr lang="nl-BE"/>
              <a:pPr/>
              <a:t>13/11/2020</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76D89C-E8B9-AE4E-B6DF-5DF853DAFA02}" type="slidenum">
              <a:rPr lang="nl-BE"/>
              <a:pPr/>
              <a:t>‹#›</a:t>
            </a:fld>
            <a:endParaRPr lang="nl-BE"/>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5stardata.info/en/" TargetMode="External"/><Relationship Id="rId7" Type="http://schemas.openxmlformats.org/officeDocument/2006/relationships/image" Target="../media/image15.png"/><Relationship Id="rId2" Type="http://schemas.openxmlformats.org/officeDocument/2006/relationships/hyperlink" Target="https://www.opendatamonitor.eu/"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hyperlink" Target="https://opendefinition.org/licenses/odc-odbl" TargetMode="External"/><Relationship Id="rId3" Type="http://schemas.openxmlformats.org/officeDocument/2006/relationships/hyperlink" Target="https://opendefinition.org/licenses/cc-zero" TargetMode="External"/><Relationship Id="rId7" Type="http://schemas.openxmlformats.org/officeDocument/2006/relationships/hyperlink" Target="https://opendefinition.org/licenses/cc-by-sa"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opendefinition.org/licenses/odc-by" TargetMode="External"/><Relationship Id="rId5" Type="http://schemas.openxmlformats.org/officeDocument/2006/relationships/hyperlink" Target="https://opendefinition.org/licenses/cc-by" TargetMode="External"/><Relationship Id="rId4" Type="http://schemas.openxmlformats.org/officeDocument/2006/relationships/hyperlink" Target="https://opendefinition.org/licenses/odc-pdd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5746" y="4293096"/>
            <a:ext cx="8712968" cy="792088"/>
          </a:xfrm>
        </p:spPr>
        <p:txBody>
          <a:bodyPr>
            <a:noAutofit/>
          </a:bodyPr>
          <a:lstStyle/>
          <a:p>
            <a:r>
              <a:rPr lang="en-US" sz="2800" dirty="0"/>
              <a:t>	</a:t>
            </a:r>
            <a:br>
              <a:rPr lang="en-US" sz="2800" dirty="0"/>
            </a:br>
            <a:r>
              <a:rPr lang="en-US" sz="2800" dirty="0"/>
              <a:t>	FOSB WG Metadata &amp; Standardization</a:t>
            </a:r>
            <a:br>
              <a:rPr lang="en-US" sz="2800" dirty="0"/>
            </a:br>
            <a:br>
              <a:rPr lang="en-US" sz="2800" dirty="0"/>
            </a:br>
            <a:endParaRPr lang="nl-NL" sz="2800" dirty="0"/>
          </a:p>
        </p:txBody>
      </p:sp>
      <p:sp>
        <p:nvSpPr>
          <p:cNvPr id="5" name="Subtitel 4"/>
          <p:cNvSpPr>
            <a:spLocks noGrp="1"/>
          </p:cNvSpPr>
          <p:nvPr>
            <p:ph type="subTitle" idx="1"/>
          </p:nvPr>
        </p:nvSpPr>
        <p:spPr>
          <a:xfrm>
            <a:off x="3635896" y="6165304"/>
            <a:ext cx="5616624" cy="432048"/>
          </a:xfrm>
        </p:spPr>
        <p:txBody>
          <a:bodyPr>
            <a:normAutofit/>
          </a:bodyPr>
          <a:lstStyle/>
          <a:p>
            <a:r>
              <a:rPr lang="en-GB" b="1" i="1" dirty="0">
                <a:solidFill>
                  <a:schemeClr val="tx1"/>
                </a:solidFill>
                <a:latin typeface="Verdana" charset="0"/>
                <a:ea typeface="ＭＳ Ｐゴシック" charset="0"/>
                <a:cs typeface="Verdana" charset="0"/>
              </a:rPr>
              <a:t>Sadia </a:t>
            </a:r>
            <a:r>
              <a:rPr lang="en-GB" b="1" i="1" dirty="0" err="1">
                <a:solidFill>
                  <a:schemeClr val="tx1"/>
                </a:solidFill>
                <a:latin typeface="Verdana" charset="0"/>
                <a:ea typeface="ＭＳ Ｐゴシック" charset="0"/>
                <a:cs typeface="Verdana" charset="0"/>
              </a:rPr>
              <a:t>Vancauwenbergh</a:t>
            </a:r>
            <a:r>
              <a:rPr lang="en-GB" b="1" i="1" dirty="0">
                <a:solidFill>
                  <a:schemeClr val="tx1"/>
                </a:solidFill>
                <a:latin typeface="Verdana" charset="0"/>
                <a:ea typeface="ＭＳ Ｐゴシック" charset="0"/>
                <a:cs typeface="Verdana" charset="0"/>
              </a:rPr>
              <a:t>, 2020-10-26</a:t>
            </a:r>
            <a:endParaRPr lang="en-US" b="1" i="1" dirty="0">
              <a:solidFill>
                <a:schemeClr val="tx1"/>
              </a:solidFill>
              <a:latin typeface="Verdana" charset="0"/>
              <a:ea typeface="ＭＳ Ｐゴシック" charset="0"/>
              <a:cs typeface="Verdana"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60232" y="260648"/>
            <a:ext cx="2255520" cy="716280"/>
          </a:xfrm>
          <a:prstGeom prst="rect">
            <a:avLst/>
          </a:prstGeom>
        </p:spPr>
      </p:pic>
    </p:spTree>
    <p:extLst>
      <p:ext uri="{BB962C8B-B14F-4D97-AF65-F5344CB8AC3E}">
        <p14:creationId xmlns:p14="http://schemas.microsoft.com/office/powerpoint/2010/main" val="322428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55E2-1177-477C-A8D3-2A9D5C5F59E3}"/>
              </a:ext>
            </a:extLst>
          </p:cNvPr>
          <p:cNvSpPr>
            <a:spLocks noGrp="1"/>
          </p:cNvSpPr>
          <p:nvPr>
            <p:ph type="title"/>
          </p:nvPr>
        </p:nvSpPr>
        <p:spPr/>
        <p:txBody>
          <a:bodyPr/>
          <a:lstStyle/>
          <a:p>
            <a:r>
              <a:rPr lang="nl-BE" dirty="0"/>
              <a:t>Open Data </a:t>
            </a:r>
            <a:r>
              <a:rPr lang="nl-BE" dirty="0" err="1"/>
              <a:t>Metrics</a:t>
            </a:r>
            <a:endParaRPr lang="en-GB" dirty="0"/>
          </a:p>
        </p:txBody>
      </p:sp>
      <p:sp>
        <p:nvSpPr>
          <p:cNvPr id="5" name="Footer Placeholder 4">
            <a:extLst>
              <a:ext uri="{FF2B5EF4-FFF2-40B4-BE49-F238E27FC236}">
                <a16:creationId xmlns:a16="http://schemas.microsoft.com/office/drawing/2014/main" id="{E536317E-CBA0-4EAE-83D4-16DD80500F2E}"/>
              </a:ext>
            </a:extLst>
          </p:cNvPr>
          <p:cNvSpPr>
            <a:spLocks noGrp="1"/>
          </p:cNvSpPr>
          <p:nvPr>
            <p:ph type="ftr" sz="quarter" idx="11"/>
          </p:nvPr>
        </p:nvSpPr>
        <p:spPr>
          <a:xfrm>
            <a:off x="1691680" y="6381328"/>
            <a:ext cx="5904656" cy="365125"/>
          </a:xfrm>
        </p:spPr>
        <p:txBody>
          <a:bodyPr/>
          <a:lstStyle/>
          <a:p>
            <a:pPr>
              <a:defRPr/>
            </a:pPr>
            <a:r>
              <a:rPr lang="nl-BE" dirty="0">
                <a:hlinkClick r:id="rId2"/>
              </a:rPr>
              <a:t>https://www.opendatamonitor.eu</a:t>
            </a:r>
            <a:r>
              <a:rPr lang="nl-BE" dirty="0"/>
              <a:t>; https://theodi.org/ ; </a:t>
            </a:r>
            <a:r>
              <a:rPr lang="nl-BE" dirty="0">
                <a:hlinkClick r:id="rId3"/>
              </a:rPr>
              <a:t>https://5stardata.info/en/</a:t>
            </a:r>
            <a:r>
              <a:rPr lang="nl-BE" dirty="0"/>
              <a:t>; Source: </a:t>
            </a:r>
            <a:r>
              <a:rPr lang="nl-BE" dirty="0" err="1"/>
              <a:t>FAIRsFAIR</a:t>
            </a:r>
            <a:r>
              <a:rPr lang="nl-BE" dirty="0"/>
              <a:t> Data Assessment </a:t>
            </a:r>
            <a:r>
              <a:rPr lang="nl-BE" dirty="0" err="1"/>
              <a:t>Metrics</a:t>
            </a:r>
            <a:r>
              <a:rPr lang="nl-BE" dirty="0"/>
              <a:t> report</a:t>
            </a:r>
          </a:p>
        </p:txBody>
      </p:sp>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pic>
        <p:nvPicPr>
          <p:cNvPr id="7" name="Picture 6"/>
          <p:cNvPicPr>
            <a:picLocks noChangeAspect="1"/>
          </p:cNvPicPr>
          <p:nvPr/>
        </p:nvPicPr>
        <p:blipFill>
          <a:blip r:embed="rId5"/>
          <a:stretch>
            <a:fillRect/>
          </a:stretch>
        </p:blipFill>
        <p:spPr>
          <a:xfrm>
            <a:off x="5194470" y="3071296"/>
            <a:ext cx="2496041" cy="1213895"/>
          </a:xfrm>
          <a:prstGeom prst="rect">
            <a:avLst/>
          </a:prstGeom>
        </p:spPr>
      </p:pic>
      <p:pic>
        <p:nvPicPr>
          <p:cNvPr id="8" name="Picture 7"/>
          <p:cNvPicPr>
            <a:picLocks noChangeAspect="1"/>
          </p:cNvPicPr>
          <p:nvPr/>
        </p:nvPicPr>
        <p:blipFill>
          <a:blip r:embed="rId6"/>
          <a:stretch>
            <a:fillRect/>
          </a:stretch>
        </p:blipFill>
        <p:spPr>
          <a:xfrm>
            <a:off x="4283968" y="355761"/>
            <a:ext cx="4317047" cy="2504877"/>
          </a:xfrm>
          <a:prstGeom prst="rect">
            <a:avLst/>
          </a:prstGeom>
        </p:spPr>
      </p:pic>
      <p:sp>
        <p:nvSpPr>
          <p:cNvPr id="9" name="Content Placeholder 8"/>
          <p:cNvSpPr>
            <a:spLocks noGrp="1"/>
          </p:cNvSpPr>
          <p:nvPr>
            <p:ph idx="1"/>
          </p:nvPr>
        </p:nvSpPr>
        <p:spPr>
          <a:xfrm>
            <a:off x="251520" y="836713"/>
            <a:ext cx="8640960" cy="1008112"/>
          </a:xfrm>
        </p:spPr>
        <p:txBody>
          <a:bodyPr/>
          <a:lstStyle/>
          <a:p>
            <a:r>
              <a:rPr lang="nl-BE" sz="2000" dirty="0"/>
              <a:t>The Open Data Monitor</a:t>
            </a:r>
          </a:p>
          <a:p>
            <a:pPr marL="685800" lvl="1">
              <a:lnSpc>
                <a:spcPct val="150000"/>
              </a:lnSpc>
            </a:pPr>
            <a:r>
              <a:rPr lang="nl-BE" sz="1600" b="1" dirty="0"/>
              <a:t>Availability</a:t>
            </a:r>
          </a:p>
          <a:p>
            <a:pPr marL="685800" lvl="1">
              <a:lnSpc>
                <a:spcPct val="150000"/>
              </a:lnSpc>
            </a:pPr>
            <a:r>
              <a:rPr lang="nl-BE" sz="1600" b="1" dirty="0"/>
              <a:t>Open </a:t>
            </a:r>
            <a:r>
              <a:rPr lang="nl-BE" sz="1600" b="1" dirty="0" err="1"/>
              <a:t>license</a:t>
            </a:r>
            <a:endParaRPr lang="nl-BE" sz="1600" b="1" dirty="0"/>
          </a:p>
          <a:p>
            <a:pPr marL="685800" lvl="1">
              <a:lnSpc>
                <a:spcPct val="150000"/>
              </a:lnSpc>
            </a:pPr>
            <a:r>
              <a:rPr lang="nl-BE" sz="1600" dirty="0"/>
              <a:t>Open formats</a:t>
            </a:r>
          </a:p>
          <a:p>
            <a:pPr marL="685800" lvl="1">
              <a:lnSpc>
                <a:spcPct val="150000"/>
              </a:lnSpc>
            </a:pPr>
            <a:r>
              <a:rPr lang="nl-BE" sz="1600" b="1" dirty="0"/>
              <a:t>Machine-</a:t>
            </a:r>
          </a:p>
          <a:p>
            <a:pPr marL="685800" lvl="1">
              <a:lnSpc>
                <a:spcPct val="150000"/>
              </a:lnSpc>
            </a:pPr>
            <a:r>
              <a:rPr lang="nl-BE" sz="1600" b="1" dirty="0"/>
              <a:t>Metadata </a:t>
            </a:r>
            <a:r>
              <a:rPr lang="nl-BE" sz="1600" b="1" dirty="0" err="1"/>
              <a:t>completeness</a:t>
            </a:r>
            <a:endParaRPr lang="nl-BE" sz="1600" b="1" dirty="0"/>
          </a:p>
          <a:p>
            <a:pPr marL="685800" lvl="1">
              <a:lnSpc>
                <a:spcPct val="150000"/>
              </a:lnSpc>
            </a:pPr>
            <a:r>
              <a:rPr lang="nl-BE" sz="1600" dirty="0" err="1"/>
              <a:t>Discoverability</a:t>
            </a:r>
            <a:endParaRPr lang="nl-BE" sz="1600" dirty="0"/>
          </a:p>
          <a:p>
            <a:pPr marL="685800" lvl="1">
              <a:lnSpc>
                <a:spcPct val="150000"/>
              </a:lnSpc>
            </a:pPr>
            <a:r>
              <a:rPr lang="nl-BE" sz="1600" dirty="0"/>
              <a:t>Overall </a:t>
            </a:r>
            <a:r>
              <a:rPr lang="nl-BE" sz="1600" dirty="0" err="1"/>
              <a:t>Quality</a:t>
            </a:r>
            <a:endParaRPr lang="nl-BE" sz="1600" dirty="0"/>
          </a:p>
          <a:p>
            <a:pPr marL="285750">
              <a:lnSpc>
                <a:spcPct val="150000"/>
              </a:lnSpc>
            </a:pPr>
            <a:r>
              <a:rPr lang="nl-BE" sz="2000" dirty="0"/>
              <a:t>The Open Data </a:t>
            </a:r>
            <a:r>
              <a:rPr lang="nl-BE" sz="2000" dirty="0" err="1"/>
              <a:t>Institute</a:t>
            </a:r>
            <a:endParaRPr lang="nl-BE" sz="2000" dirty="0"/>
          </a:p>
          <a:p>
            <a:pPr marL="685800" lvl="1">
              <a:lnSpc>
                <a:spcPct val="150000"/>
              </a:lnSpc>
            </a:pPr>
            <a:r>
              <a:rPr lang="nl-BE" sz="1600" dirty="0"/>
              <a:t>5 stars of </a:t>
            </a:r>
            <a:r>
              <a:rPr lang="nl-BE" sz="1600" dirty="0" err="1"/>
              <a:t>Linked</a:t>
            </a:r>
            <a:r>
              <a:rPr lang="nl-BE" sz="1600" dirty="0"/>
              <a:t> Open Data</a:t>
            </a:r>
          </a:p>
          <a:p>
            <a:pPr marL="685800" lvl="1">
              <a:lnSpc>
                <a:spcPct val="150000"/>
              </a:lnSpc>
            </a:pPr>
            <a:r>
              <a:rPr lang="nl-BE" sz="1600" dirty="0" err="1"/>
              <a:t>Certificates</a:t>
            </a:r>
            <a:endParaRPr lang="nl-BE" sz="1600" dirty="0"/>
          </a:p>
          <a:p>
            <a:pPr marL="285750">
              <a:lnSpc>
                <a:spcPct val="150000"/>
              </a:lnSpc>
            </a:pPr>
            <a:r>
              <a:rPr lang="nl-BE" sz="2000" dirty="0"/>
              <a:t>Open Knowledge Foundation</a:t>
            </a:r>
          </a:p>
          <a:p>
            <a:pPr marL="685800" lvl="1">
              <a:lnSpc>
                <a:spcPct val="150000"/>
              </a:lnSpc>
            </a:pPr>
            <a:r>
              <a:rPr lang="nl-BE" sz="1600" dirty="0"/>
              <a:t>Yes/No </a:t>
            </a:r>
            <a:r>
              <a:rPr lang="nl-BE" sz="1600" dirty="0" err="1"/>
              <a:t>vs</a:t>
            </a:r>
            <a:r>
              <a:rPr lang="nl-BE" sz="1600" dirty="0"/>
              <a:t> </a:t>
            </a:r>
            <a:r>
              <a:rPr lang="nl-BE" sz="1600" dirty="0" err="1"/>
              <a:t>Degree</a:t>
            </a:r>
            <a:r>
              <a:rPr lang="nl-BE" sz="1600" dirty="0"/>
              <a:t> of </a:t>
            </a:r>
            <a:r>
              <a:rPr lang="nl-BE" sz="1600" dirty="0" err="1"/>
              <a:t>Openness</a:t>
            </a:r>
            <a:r>
              <a:rPr lang="nl-BE" sz="1600" dirty="0"/>
              <a:t> (stars)</a:t>
            </a:r>
            <a:endParaRPr lang="en-GB" sz="1600" dirty="0"/>
          </a:p>
          <a:p>
            <a:endParaRPr lang="nl-BE" dirty="0"/>
          </a:p>
          <a:p>
            <a:endParaRPr lang="en-US" dirty="0"/>
          </a:p>
        </p:txBody>
      </p:sp>
      <p:pic>
        <p:nvPicPr>
          <p:cNvPr id="10" name="Picture 9">
            <a:extLst>
              <a:ext uri="{FF2B5EF4-FFF2-40B4-BE49-F238E27FC236}">
                <a16:creationId xmlns:a16="http://schemas.microsoft.com/office/drawing/2014/main" id="{749949D6-D030-4B1F-AC92-5248B963786A}"/>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404108" y="4056675"/>
            <a:ext cx="3196907" cy="1800200"/>
          </a:xfrm>
          <a:prstGeom prst="rect">
            <a:avLst/>
          </a:prstGeom>
        </p:spPr>
      </p:pic>
      <p:pic>
        <p:nvPicPr>
          <p:cNvPr id="11" name="Picture 10">
            <a:extLst>
              <a:ext uri="{FF2B5EF4-FFF2-40B4-BE49-F238E27FC236}">
                <a16:creationId xmlns:a16="http://schemas.microsoft.com/office/drawing/2014/main" id="{0378D902-22A2-4227-B153-8CB4C0595F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8380" y="5899880"/>
            <a:ext cx="1968219" cy="369041"/>
          </a:xfrm>
          <a:prstGeom prst="rect">
            <a:avLst/>
          </a:prstGeom>
        </p:spPr>
      </p:pic>
    </p:spTree>
    <p:extLst>
      <p:ext uri="{BB962C8B-B14F-4D97-AF65-F5344CB8AC3E}">
        <p14:creationId xmlns:p14="http://schemas.microsoft.com/office/powerpoint/2010/main" val="135974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 – </a:t>
            </a:r>
            <a:r>
              <a:rPr lang="nl-BE" dirty="0" err="1"/>
              <a:t>Disciplinary</a:t>
            </a:r>
            <a:r>
              <a:rPr lang="nl-BE" dirty="0"/>
              <a:t> </a:t>
            </a:r>
            <a:r>
              <a:rPr lang="nl-BE" dirty="0" err="1"/>
              <a:t>standards</a:t>
            </a:r>
            <a:endParaRPr lang="en-US" dirty="0"/>
          </a:p>
        </p:txBody>
      </p:sp>
      <p:sp>
        <p:nvSpPr>
          <p:cNvPr id="3" name="Content Placeholder 2"/>
          <p:cNvSpPr>
            <a:spLocks noGrp="1"/>
          </p:cNvSpPr>
          <p:nvPr>
            <p:ph idx="1"/>
          </p:nvPr>
        </p:nvSpPr>
        <p:spPr/>
        <p:txBody>
          <a:bodyPr/>
          <a:lstStyle/>
          <a:p>
            <a:r>
              <a:rPr lang="nl-BE" sz="2000" dirty="0"/>
              <a:t>Disciplinaire standaarden – </a:t>
            </a:r>
            <a:r>
              <a:rPr lang="nl-BE" sz="2000" dirty="0" err="1"/>
              <a:t>task</a:t>
            </a:r>
            <a:r>
              <a:rPr lang="nl-BE" sz="2000" dirty="0"/>
              <a:t> force</a:t>
            </a:r>
          </a:p>
          <a:p>
            <a:endParaRPr lang="nl-BE" sz="2000" dirty="0"/>
          </a:p>
          <a:p>
            <a:r>
              <a:rPr lang="nl-BE" sz="2000" dirty="0" err="1"/>
              <a:t>Task</a:t>
            </a:r>
            <a:r>
              <a:rPr lang="nl-BE" sz="2000" dirty="0"/>
              <a:t> force: </a:t>
            </a:r>
          </a:p>
          <a:p>
            <a:pPr lvl="1"/>
            <a:r>
              <a:rPr lang="nl-BE" sz="1600" dirty="0"/>
              <a:t>Geclusterd rond disciplinaire onderzoeksthema’s</a:t>
            </a:r>
          </a:p>
          <a:p>
            <a:pPr lvl="1"/>
            <a:r>
              <a:rPr lang="nl-BE" sz="1600" dirty="0"/>
              <a:t>Rekening houdend met de beschikbare praktijken aanwezig in </a:t>
            </a:r>
            <a:r>
              <a:rPr lang="nl-BE" sz="1600" dirty="0" err="1"/>
              <a:t>ondermeer</a:t>
            </a:r>
            <a:r>
              <a:rPr lang="nl-BE" sz="1600" dirty="0"/>
              <a:t> de </a:t>
            </a:r>
            <a:r>
              <a:rPr lang="nl-BE" sz="1600" dirty="0" err="1"/>
              <a:t>ESFRI’s</a:t>
            </a:r>
            <a:endParaRPr lang="nl-BE" sz="1600" dirty="0"/>
          </a:p>
          <a:p>
            <a:pPr lvl="1"/>
            <a:r>
              <a:rPr lang="nl-BE" sz="1600" dirty="0"/>
              <a:t>Gebaseerd op internationale standaarden, bv. fairsharing.org</a:t>
            </a:r>
          </a:p>
          <a:p>
            <a:pPr lvl="1"/>
            <a:r>
              <a:rPr lang="nl-BE" sz="1600" dirty="0"/>
              <a:t>Rekening houdend met werk in ISA², DCAT-AP</a:t>
            </a:r>
          </a:p>
          <a:p>
            <a:pPr lvl="1"/>
            <a:endParaRPr lang="nl-BE" sz="1600" dirty="0"/>
          </a:p>
          <a:p>
            <a:pPr lvl="1"/>
            <a:r>
              <a:rPr lang="nl-BE" sz="1600" dirty="0"/>
              <a:t>Ontwikkeling/inclusie van een standaard, geharmoniseerd proces en protocol voor disciplines (</a:t>
            </a:r>
            <a:r>
              <a:rPr lang="nl-BE" sz="1600" dirty="0" err="1"/>
              <a:t>cfr</a:t>
            </a:r>
            <a:r>
              <a:rPr lang="nl-BE" sz="1600" dirty="0"/>
              <a:t>. Doelstellingen generisch datamodel)</a:t>
            </a:r>
          </a:p>
          <a:p>
            <a:pPr lvl="1"/>
            <a:endParaRPr lang="nl-BE" sz="1600" dirty="0"/>
          </a:p>
          <a:p>
            <a:pPr lvl="1"/>
            <a:r>
              <a:rPr lang="nl-BE" sz="1600" dirty="0"/>
              <a:t>Timing:</a:t>
            </a:r>
          </a:p>
          <a:p>
            <a:pPr lvl="2"/>
            <a:r>
              <a:rPr lang="nl-BE" sz="1200" dirty="0"/>
              <a:t>Q4 2020 – Q4 2021</a:t>
            </a:r>
          </a:p>
          <a:p>
            <a:pPr lvl="1"/>
            <a:endParaRPr lang="nl-BE" sz="16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175916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 – Data management plan</a:t>
            </a:r>
            <a:endParaRPr lang="en-US" dirty="0"/>
          </a:p>
        </p:txBody>
      </p:sp>
      <p:sp>
        <p:nvSpPr>
          <p:cNvPr id="3" name="Content Placeholder 2"/>
          <p:cNvSpPr>
            <a:spLocks noGrp="1"/>
          </p:cNvSpPr>
          <p:nvPr>
            <p:ph idx="1"/>
          </p:nvPr>
        </p:nvSpPr>
        <p:spPr/>
        <p:txBody>
          <a:bodyPr/>
          <a:lstStyle/>
          <a:p>
            <a:r>
              <a:rPr lang="nl-BE" sz="2000" dirty="0"/>
              <a:t>Data management plan – </a:t>
            </a:r>
            <a:r>
              <a:rPr lang="nl-BE" sz="2000" dirty="0" err="1"/>
              <a:t>task</a:t>
            </a:r>
            <a:r>
              <a:rPr lang="nl-BE" sz="2000" dirty="0"/>
              <a:t> force</a:t>
            </a:r>
          </a:p>
          <a:p>
            <a:endParaRPr lang="nl-BE" sz="2000" dirty="0"/>
          </a:p>
          <a:p>
            <a:pPr lvl="1"/>
            <a:r>
              <a:rPr lang="nl-BE" sz="1600" dirty="0"/>
              <a:t>Bepaling van een geharmoniseerde DMP-template vragen </a:t>
            </a:r>
            <a:r>
              <a:rPr lang="nl-BE" sz="1600" dirty="0" err="1"/>
              <a:t>ism</a:t>
            </a:r>
            <a:r>
              <a:rPr lang="nl-BE" sz="1600" dirty="0"/>
              <a:t> FOSB WG RDM &amp; OS (Q1 2021)</a:t>
            </a:r>
          </a:p>
          <a:p>
            <a:pPr lvl="1"/>
            <a:r>
              <a:rPr lang="nl-BE" sz="1600" dirty="0"/>
              <a:t>Definiëren van procesflow voor efficiënt samenwerken op 1 DMP</a:t>
            </a:r>
          </a:p>
          <a:p>
            <a:pPr lvl="1"/>
            <a:r>
              <a:rPr lang="nl-BE" sz="1600" dirty="0"/>
              <a:t>Ontwikkelen van standaard voor machine </a:t>
            </a:r>
            <a:r>
              <a:rPr lang="nl-BE" sz="1600" dirty="0" err="1"/>
              <a:t>actionable</a:t>
            </a:r>
            <a:r>
              <a:rPr lang="nl-BE" sz="1600" dirty="0"/>
              <a:t> </a:t>
            </a:r>
            <a:r>
              <a:rPr lang="nl-BE" sz="1600" dirty="0" err="1"/>
              <a:t>DMPs</a:t>
            </a:r>
            <a:r>
              <a:rPr lang="nl-BE" sz="1600" dirty="0"/>
              <a:t>:</a:t>
            </a:r>
          </a:p>
          <a:p>
            <a:pPr lvl="2"/>
            <a:r>
              <a:rPr lang="nl-BE" sz="1200" dirty="0"/>
              <a:t>Informatie uitwisseling tussen systemen namens de stakeholders betrokken in de research data life </a:t>
            </a:r>
            <a:r>
              <a:rPr lang="nl-BE" sz="1200" dirty="0" err="1"/>
              <a:t>cycle</a:t>
            </a:r>
            <a:r>
              <a:rPr lang="nl-BE" sz="1200" dirty="0"/>
              <a:t> (onderzoekers, RDM-stewards, ICT, …)</a:t>
            </a:r>
          </a:p>
          <a:p>
            <a:pPr lvl="2"/>
            <a:r>
              <a:rPr lang="nl-BE" sz="1200" dirty="0"/>
              <a:t>Faciliteert automatische uitwisseling, integratie en validatie van de informatie in DMPS en reduceert hierdoor </a:t>
            </a:r>
            <a:r>
              <a:rPr lang="nl-BE" sz="1200" dirty="0" err="1"/>
              <a:t>workload</a:t>
            </a:r>
            <a:r>
              <a:rPr lang="nl-BE" sz="1200" dirty="0"/>
              <a:t> voor de stakeholders</a:t>
            </a:r>
          </a:p>
          <a:p>
            <a:pPr lvl="2"/>
            <a:r>
              <a:rPr lang="nl-BE" sz="1200" dirty="0"/>
              <a:t>Rekening houdend met:</a:t>
            </a:r>
          </a:p>
          <a:p>
            <a:pPr lvl="3"/>
            <a:r>
              <a:rPr lang="nl-BE" sz="1200" dirty="0"/>
              <a:t>DMP </a:t>
            </a:r>
            <a:r>
              <a:rPr lang="nl-BE" sz="1200" dirty="0" err="1"/>
              <a:t>workflows</a:t>
            </a:r>
            <a:r>
              <a:rPr lang="nl-BE" sz="1200" dirty="0"/>
              <a:t> </a:t>
            </a:r>
          </a:p>
          <a:p>
            <a:pPr lvl="3"/>
            <a:r>
              <a:rPr lang="nl-BE" sz="1200" dirty="0"/>
              <a:t>Gebruik van </a:t>
            </a:r>
            <a:r>
              <a:rPr lang="nl-BE" sz="1200" dirty="0" err="1"/>
              <a:t>PIDs</a:t>
            </a:r>
            <a:r>
              <a:rPr lang="nl-BE" sz="1200" dirty="0"/>
              <a:t> en </a:t>
            </a:r>
            <a:r>
              <a:rPr lang="nl-BE" sz="1200" dirty="0" err="1"/>
              <a:t>controlled</a:t>
            </a:r>
            <a:r>
              <a:rPr lang="nl-BE" sz="1200" dirty="0"/>
              <a:t> </a:t>
            </a:r>
            <a:r>
              <a:rPr lang="nl-BE" sz="1200" dirty="0" err="1"/>
              <a:t>vocabularies</a:t>
            </a:r>
            <a:endParaRPr lang="nl-BE" sz="1200" dirty="0"/>
          </a:p>
          <a:p>
            <a:pPr lvl="3"/>
            <a:r>
              <a:rPr lang="nl-BE" sz="1200" dirty="0"/>
              <a:t>Standaard data model voor </a:t>
            </a:r>
            <a:r>
              <a:rPr lang="nl-BE" sz="1200" dirty="0" err="1"/>
              <a:t>DMPs</a:t>
            </a:r>
            <a:r>
              <a:rPr lang="nl-BE" sz="1200" dirty="0"/>
              <a:t>, beschrijving van componenten, </a:t>
            </a:r>
          </a:p>
          <a:p>
            <a:pPr lvl="3"/>
            <a:r>
              <a:rPr lang="nl-BE" sz="1200" dirty="0"/>
              <a:t>Business en </a:t>
            </a:r>
            <a:r>
              <a:rPr lang="nl-BE" sz="1200" dirty="0" err="1"/>
              <a:t>validation</a:t>
            </a:r>
            <a:r>
              <a:rPr lang="nl-BE" sz="1200" dirty="0"/>
              <a:t> </a:t>
            </a:r>
            <a:r>
              <a:rPr lang="nl-BE" sz="1200" dirty="0" err="1"/>
              <a:t>rules</a:t>
            </a:r>
            <a:r>
              <a:rPr lang="nl-BE" sz="1200" dirty="0"/>
              <a:t>, automatisatie namens stakeholders</a:t>
            </a:r>
          </a:p>
          <a:p>
            <a:pPr lvl="3"/>
            <a:r>
              <a:rPr lang="nl-BE" sz="1200" dirty="0"/>
              <a:t>Beschikbaar maken van DMPS voor geautomatiseerd gebruik</a:t>
            </a:r>
          </a:p>
          <a:p>
            <a:pPr lvl="3"/>
            <a:r>
              <a:rPr lang="nl-BE" sz="1200" dirty="0"/>
              <a:t>Faciliteren van DMP evaluatie en monitoring</a:t>
            </a:r>
          </a:p>
          <a:p>
            <a:pPr lvl="3"/>
            <a:r>
              <a:rPr lang="nl-BE" sz="1200" dirty="0"/>
              <a:t>Faciliteren van DMP als levend document in termen van update, </a:t>
            </a:r>
            <a:r>
              <a:rPr lang="nl-BE" sz="1200" dirty="0" err="1"/>
              <a:t>versioning</a:t>
            </a:r>
            <a:endParaRPr lang="nl-BE" sz="1200" dirty="0"/>
          </a:p>
          <a:p>
            <a:pPr lvl="3"/>
            <a:r>
              <a:rPr lang="nl-BE" sz="1200" dirty="0"/>
              <a:t>Faciliteren om </a:t>
            </a:r>
            <a:r>
              <a:rPr lang="nl-BE" sz="1200" dirty="0" err="1"/>
              <a:t>DMPs</a:t>
            </a:r>
            <a:r>
              <a:rPr lang="nl-BE" sz="1200" dirty="0"/>
              <a:t> publiek beschikbaar te maken waar relevant</a:t>
            </a:r>
          </a:p>
          <a:p>
            <a:pPr lvl="1"/>
            <a:r>
              <a:rPr lang="nl-BE" sz="1600" dirty="0"/>
              <a:t>Timing</a:t>
            </a:r>
            <a:endParaRPr lang="nl-BE" sz="1600" dirty="0">
              <a:sym typeface="Wingdings" panose="05000000000000000000" pitchFamily="2" charset="2"/>
            </a:endParaRPr>
          </a:p>
          <a:p>
            <a:pPr lvl="2"/>
            <a:r>
              <a:rPr lang="nl-BE" sz="1200" dirty="0">
                <a:sym typeface="Wingdings" panose="05000000000000000000" pitchFamily="2" charset="2"/>
              </a:rPr>
              <a:t>Opmaken </a:t>
            </a:r>
            <a:r>
              <a:rPr lang="nl-BE" sz="1200" dirty="0" err="1">
                <a:sym typeface="Wingdings" panose="05000000000000000000" pitchFamily="2" charset="2"/>
              </a:rPr>
              <a:t>SvZ</a:t>
            </a:r>
            <a:r>
              <a:rPr lang="nl-BE" sz="1200" dirty="0">
                <a:sym typeface="Wingdings" panose="05000000000000000000" pitchFamily="2" charset="2"/>
              </a:rPr>
              <a:t> (Q4 2021)</a:t>
            </a:r>
          </a:p>
          <a:p>
            <a:pPr lvl="2"/>
            <a:r>
              <a:rPr lang="nl-BE" sz="1200" dirty="0">
                <a:sym typeface="Wingdings" panose="05000000000000000000" pitchFamily="2" charset="2"/>
              </a:rPr>
              <a:t>Uitwerken stappenplan (Q4 2022)</a:t>
            </a:r>
            <a:endParaRPr lang="nl-BE" sz="1600" dirty="0"/>
          </a:p>
          <a:p>
            <a:pPr lvl="1"/>
            <a:endParaRPr lang="nl-BE" sz="1600" dirty="0"/>
          </a:p>
          <a:p>
            <a:pPr lvl="1"/>
            <a:endParaRPr lang="nl-BE" sz="16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407515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 – Open Access </a:t>
            </a:r>
            <a:r>
              <a:rPr lang="nl-BE" dirty="0" err="1"/>
              <a:t>metrics</a:t>
            </a:r>
            <a:r>
              <a:rPr lang="nl-BE" dirty="0"/>
              <a:t> </a:t>
            </a:r>
            <a:endParaRPr lang="en-US" dirty="0"/>
          </a:p>
        </p:txBody>
      </p:sp>
      <p:sp>
        <p:nvSpPr>
          <p:cNvPr id="3" name="Content Placeholder 2"/>
          <p:cNvSpPr>
            <a:spLocks noGrp="1"/>
          </p:cNvSpPr>
          <p:nvPr>
            <p:ph idx="1"/>
          </p:nvPr>
        </p:nvSpPr>
        <p:spPr/>
        <p:txBody>
          <a:bodyPr/>
          <a:lstStyle/>
          <a:p>
            <a:r>
              <a:rPr lang="nl-BE" sz="2000" dirty="0"/>
              <a:t>Ontwikkeling van gedifferentieerd OA label en monitoringsmethodiek</a:t>
            </a:r>
          </a:p>
          <a:p>
            <a:r>
              <a:rPr lang="nl-BE" sz="2000" dirty="0"/>
              <a:t>Analyse van verrijkingsprocessen bv. door beschikbaar stellen van metadata in </a:t>
            </a:r>
            <a:r>
              <a:rPr lang="nl-BE" sz="2000" dirty="0" err="1"/>
              <a:t>repositories</a:t>
            </a:r>
            <a:r>
              <a:rPr lang="nl-BE" sz="2000" dirty="0"/>
              <a:t> via </a:t>
            </a:r>
            <a:r>
              <a:rPr lang="nl-BE" sz="2000" dirty="0" err="1"/>
              <a:t>Unpaywall</a:t>
            </a:r>
            <a:r>
              <a:rPr lang="nl-BE" sz="2000" dirty="0"/>
              <a:t>, DOAJ (Q4 2021)</a:t>
            </a:r>
            <a:endParaRPr lang="en-US" sz="2000" dirty="0"/>
          </a:p>
        </p:txBody>
      </p:sp>
      <p:pic>
        <p:nvPicPr>
          <p:cNvPr id="4" name="Content Placeholder 4">
            <a:extLst>
              <a:ext uri="{FF2B5EF4-FFF2-40B4-BE49-F238E27FC236}">
                <a16:creationId xmlns:a16="http://schemas.microsoft.com/office/drawing/2014/main" id="{C350120B-0A5F-4714-A943-E0FAD7F381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auto">
          <a:xfrm>
            <a:off x="1403648" y="2249716"/>
            <a:ext cx="6082994" cy="3987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5" name="Footer Placeholder 2">
            <a:extLst>
              <a:ext uri="{FF2B5EF4-FFF2-40B4-BE49-F238E27FC236}">
                <a16:creationId xmlns:a16="http://schemas.microsoft.com/office/drawing/2014/main" id="{504EAC87-136E-45D7-9B44-EC2106FADBF7}"/>
              </a:ext>
            </a:extLst>
          </p:cNvPr>
          <p:cNvSpPr>
            <a:spLocks noGrp="1"/>
          </p:cNvSpPr>
          <p:nvPr>
            <p:ph type="ftr" sz="quarter" idx="11"/>
          </p:nvPr>
        </p:nvSpPr>
        <p:spPr>
          <a:xfrm>
            <a:off x="1835696" y="6381328"/>
            <a:ext cx="5832648" cy="365125"/>
          </a:xfrm>
        </p:spPr>
        <p:txBody>
          <a:bodyPr/>
          <a:lstStyle/>
          <a:p>
            <a:pPr algn="l">
              <a:defRPr/>
            </a:pPr>
            <a:r>
              <a:rPr lang="sv-SE" dirty="0"/>
              <a:t>https://www.vsnu.nl/files/documenten/Domeinen/Onderzoek/Open%20access/Definitief%20Definition%20framework%20OA_VSNU-20160217.pdf</a:t>
            </a:r>
            <a:endParaRPr lang="nl-BE" dirty="0"/>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63184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FOSB WG Metadata en Standaardisatie	</a:t>
            </a:r>
            <a:endParaRPr lang="en-US" dirty="0"/>
          </a:p>
        </p:txBody>
      </p:sp>
      <p:sp>
        <p:nvSpPr>
          <p:cNvPr id="3" name="Content Placeholder 2"/>
          <p:cNvSpPr>
            <a:spLocks noGrp="1"/>
          </p:cNvSpPr>
          <p:nvPr>
            <p:ph idx="1"/>
          </p:nvPr>
        </p:nvSpPr>
        <p:spPr/>
        <p:txBody>
          <a:bodyPr/>
          <a:lstStyle/>
          <a:p>
            <a:endParaRPr lang="nl-BE" dirty="0"/>
          </a:p>
          <a:p>
            <a:endParaRPr lang="nl-BE" dirty="0"/>
          </a:p>
          <a:p>
            <a:endParaRPr lang="nl-BE" dirty="0"/>
          </a:p>
          <a:p>
            <a:endParaRPr lang="nl-BE" dirty="0"/>
          </a:p>
          <a:p>
            <a:endParaRPr lang="nl-BE" dirty="0"/>
          </a:p>
          <a:p>
            <a:endParaRPr lang="nl-BE" dirty="0"/>
          </a:p>
          <a:p>
            <a:endParaRPr lang="nl-BE" dirty="0"/>
          </a:p>
        </p:txBody>
      </p:sp>
      <p:sp>
        <p:nvSpPr>
          <p:cNvPr id="4" name="Rounded Rectangle 3"/>
          <p:cNvSpPr/>
          <p:nvPr/>
        </p:nvSpPr>
        <p:spPr>
          <a:xfrm>
            <a:off x="1040886" y="2204864"/>
            <a:ext cx="7275529"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Generisch applicatie profiel</a:t>
            </a:r>
            <a:endParaRPr lang="en-US" dirty="0"/>
          </a:p>
        </p:txBody>
      </p:sp>
      <p:sp>
        <p:nvSpPr>
          <p:cNvPr id="5" name="Rounded Rectangle 4"/>
          <p:cNvSpPr/>
          <p:nvPr/>
        </p:nvSpPr>
        <p:spPr>
          <a:xfrm>
            <a:off x="1032348" y="3306048"/>
            <a:ext cx="237626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t>SubWG</a:t>
            </a:r>
            <a:r>
              <a:rPr lang="nl-BE" dirty="0"/>
              <a:t>: Disciplinaire applicatieprofielen</a:t>
            </a:r>
            <a:endParaRPr lang="en-US" dirty="0"/>
          </a:p>
        </p:txBody>
      </p:sp>
      <p:sp>
        <p:nvSpPr>
          <p:cNvPr id="6" name="Rounded Rectangle 5"/>
          <p:cNvSpPr/>
          <p:nvPr/>
        </p:nvSpPr>
        <p:spPr>
          <a:xfrm>
            <a:off x="5940152" y="3284984"/>
            <a:ext cx="237626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t>SubWG</a:t>
            </a:r>
            <a:r>
              <a:rPr lang="nl-BE" dirty="0"/>
              <a:t>: Data management plan</a:t>
            </a:r>
            <a:endParaRPr lang="en-US" dirty="0"/>
          </a:p>
        </p:txBody>
      </p:sp>
      <p:sp>
        <p:nvSpPr>
          <p:cNvPr id="7" name="Rounded Rectangle 6"/>
          <p:cNvSpPr/>
          <p:nvPr/>
        </p:nvSpPr>
        <p:spPr>
          <a:xfrm>
            <a:off x="3489159" y="3297196"/>
            <a:ext cx="237626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t>SubWG</a:t>
            </a:r>
            <a:r>
              <a:rPr lang="nl-BE" dirty="0"/>
              <a:t>: </a:t>
            </a:r>
            <a:r>
              <a:rPr lang="nl-BE" dirty="0" err="1"/>
              <a:t>Metrieken</a:t>
            </a:r>
            <a:endParaRPr lang="en-US" dirty="0"/>
          </a:p>
        </p:txBody>
      </p:sp>
    </p:spTree>
    <p:extLst>
      <p:ext uri="{BB962C8B-B14F-4D97-AF65-F5344CB8AC3E}">
        <p14:creationId xmlns:p14="http://schemas.microsoft.com/office/powerpoint/2010/main" val="303421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5746" y="4293096"/>
            <a:ext cx="8712968" cy="792088"/>
          </a:xfrm>
        </p:spPr>
        <p:txBody>
          <a:bodyPr>
            <a:noAutofit/>
          </a:bodyPr>
          <a:lstStyle/>
          <a:p>
            <a:pPr algn="ctr"/>
            <a:r>
              <a:rPr lang="en-US" sz="2800" dirty="0"/>
              <a:t>Questions? Suggestions?</a:t>
            </a:r>
            <a:br>
              <a:rPr lang="en-US" sz="1800" dirty="0"/>
            </a:br>
            <a:br>
              <a:rPr lang="en-US" sz="1800" dirty="0"/>
            </a:br>
            <a:r>
              <a:rPr lang="en-US" sz="1800" dirty="0"/>
              <a:t>Sadia.Vancauwenbergh@uhasselt.be</a:t>
            </a:r>
            <a:endParaRPr lang="nl-NL" sz="18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60232" y="260648"/>
            <a:ext cx="2255520" cy="716280"/>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0991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 – generisch metadata model</a:t>
            </a:r>
            <a:endParaRPr lang="en-US" dirty="0"/>
          </a:p>
        </p:txBody>
      </p:sp>
      <p:sp>
        <p:nvSpPr>
          <p:cNvPr id="3" name="Content Placeholder 2"/>
          <p:cNvSpPr>
            <a:spLocks noGrp="1"/>
          </p:cNvSpPr>
          <p:nvPr>
            <p:ph idx="1"/>
          </p:nvPr>
        </p:nvSpPr>
        <p:spPr/>
        <p:txBody>
          <a:bodyPr/>
          <a:lstStyle/>
          <a:p>
            <a:r>
              <a:rPr lang="nl-BE" sz="2000" dirty="0">
                <a:solidFill>
                  <a:schemeClr val="tx1"/>
                </a:solidFill>
              </a:rPr>
              <a:t>Generisch metadata model </a:t>
            </a:r>
            <a:r>
              <a:rPr lang="nl-BE" sz="2000" dirty="0">
                <a:solidFill>
                  <a:schemeClr val="bg1">
                    <a:lumMod val="50000"/>
                  </a:schemeClr>
                </a:solidFill>
              </a:rPr>
              <a:t>(</a:t>
            </a:r>
            <a:r>
              <a:rPr lang="nl-BE" sz="2000" dirty="0" err="1">
                <a:solidFill>
                  <a:schemeClr val="bg1">
                    <a:lumMod val="50000"/>
                  </a:schemeClr>
                </a:solidFill>
              </a:rPr>
              <a:t>based</a:t>
            </a:r>
            <a:r>
              <a:rPr lang="nl-BE" sz="2000" dirty="0">
                <a:solidFill>
                  <a:schemeClr val="bg1">
                    <a:lumMod val="50000"/>
                  </a:schemeClr>
                </a:solidFill>
              </a:rPr>
              <a:t> on </a:t>
            </a:r>
            <a:r>
              <a:rPr lang="nl-BE" sz="2000" dirty="0" err="1">
                <a:solidFill>
                  <a:schemeClr val="bg1">
                    <a:lumMod val="50000"/>
                  </a:schemeClr>
                </a:solidFill>
              </a:rPr>
              <a:t>DataCite</a:t>
            </a:r>
            <a:r>
              <a:rPr lang="nl-BE" sz="2000" dirty="0">
                <a:solidFill>
                  <a:schemeClr val="bg1">
                    <a:lumMod val="50000"/>
                  </a:schemeClr>
                </a:solidFill>
              </a:rPr>
              <a:t>; Model_v1.0):</a:t>
            </a:r>
          </a:p>
          <a:p>
            <a:endParaRPr lang="nl-BE" sz="2000" dirty="0">
              <a:solidFill>
                <a:schemeClr val="tx1"/>
              </a:solidFill>
            </a:endParaRPr>
          </a:p>
          <a:p>
            <a:pPr lvl="1"/>
            <a:r>
              <a:rPr lang="nl-BE" sz="2000" dirty="0">
                <a:solidFill>
                  <a:schemeClr val="tx1"/>
                </a:solidFill>
              </a:rPr>
              <a:t>Connectie met FRIS en decentrale systemen op technische en semantisch eenduidige wijze</a:t>
            </a:r>
          </a:p>
          <a:p>
            <a:pPr lvl="1"/>
            <a:endParaRPr lang="nl-BE" sz="2000" dirty="0">
              <a:solidFill>
                <a:schemeClr val="tx1"/>
              </a:solidFill>
            </a:endParaRPr>
          </a:p>
          <a:p>
            <a:pPr lvl="1"/>
            <a:r>
              <a:rPr lang="nl-BE" sz="2000" dirty="0">
                <a:solidFill>
                  <a:schemeClr val="tx1"/>
                </a:solidFill>
              </a:rPr>
              <a:t>Rekening houdend met</a:t>
            </a:r>
          </a:p>
          <a:p>
            <a:pPr lvl="2"/>
            <a:r>
              <a:rPr lang="nl-BE" sz="1800" dirty="0">
                <a:solidFill>
                  <a:schemeClr val="tx1"/>
                </a:solidFill>
              </a:rPr>
              <a:t>FRIS</a:t>
            </a:r>
          </a:p>
          <a:p>
            <a:pPr lvl="2"/>
            <a:r>
              <a:rPr lang="nl-BE" sz="1800" dirty="0">
                <a:solidFill>
                  <a:schemeClr val="tx1"/>
                </a:solidFill>
              </a:rPr>
              <a:t>Vlaamse onderzoeksinstellingen</a:t>
            </a:r>
          </a:p>
          <a:p>
            <a:pPr lvl="2"/>
            <a:r>
              <a:rPr lang="nl-BE" sz="1800" dirty="0">
                <a:solidFill>
                  <a:schemeClr val="tx1"/>
                </a:solidFill>
              </a:rPr>
              <a:t>FOSB KPI document: </a:t>
            </a:r>
          </a:p>
          <a:p>
            <a:pPr lvl="3"/>
            <a:r>
              <a:rPr lang="nl-BE" sz="1400" dirty="0">
                <a:solidFill>
                  <a:schemeClr val="tx1"/>
                </a:solidFill>
              </a:rPr>
              <a:t>ORCID, DMP, FAIR data, Open data</a:t>
            </a:r>
          </a:p>
          <a:p>
            <a:pPr lvl="3"/>
            <a:r>
              <a:rPr lang="nl-BE" sz="1400" dirty="0">
                <a:solidFill>
                  <a:schemeClr val="tx1"/>
                </a:solidFill>
              </a:rPr>
              <a:t>Meetmethodiek in afstemming met FOSB WG RDM &amp; OS</a:t>
            </a:r>
          </a:p>
          <a:p>
            <a:pPr lvl="2"/>
            <a:r>
              <a:rPr lang="nl-BE" sz="1800" dirty="0">
                <a:solidFill>
                  <a:schemeClr val="tx1"/>
                </a:solidFill>
              </a:rPr>
              <a:t>FOSB architectuurplan</a:t>
            </a:r>
          </a:p>
          <a:p>
            <a:pPr lvl="2"/>
            <a:r>
              <a:rPr lang="nl-BE" sz="1800" dirty="0">
                <a:solidFill>
                  <a:schemeClr val="tx1"/>
                </a:solidFill>
              </a:rPr>
              <a:t>In lijn met EOSC, en andere internationale standaarden</a:t>
            </a:r>
          </a:p>
          <a:p>
            <a:pPr lvl="2"/>
            <a:r>
              <a:rPr lang="nl-BE" sz="1800" dirty="0">
                <a:solidFill>
                  <a:schemeClr val="tx1"/>
                </a:solidFill>
              </a:rPr>
              <a:t>Coherent met ISA², W3C DCAT-AP</a:t>
            </a:r>
            <a:endParaRPr lang="nl-BE" sz="1400" dirty="0">
              <a:solidFill>
                <a:schemeClr val="tx1"/>
              </a:solidFill>
            </a:endParaRPr>
          </a:p>
          <a:p>
            <a:pPr lvl="1"/>
            <a:endParaRPr lang="nl-BE" sz="2000" dirty="0">
              <a:solidFill>
                <a:schemeClr val="tx1"/>
              </a:solidFill>
            </a:endParaRPr>
          </a:p>
          <a:p>
            <a:pPr lvl="1"/>
            <a:r>
              <a:rPr lang="nl-BE" sz="1600" dirty="0">
                <a:solidFill>
                  <a:schemeClr val="tx1"/>
                </a:solidFill>
              </a:rPr>
              <a:t>Timing: Q4 2020</a:t>
            </a:r>
            <a:endParaRPr lang="en-US" sz="1600" dirty="0">
              <a:solidFill>
                <a:schemeClr val="tx1"/>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332062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 – generisch metadata model</a:t>
            </a:r>
            <a:endParaRPr lang="en-US" dirty="0"/>
          </a:p>
        </p:txBody>
      </p:sp>
      <p:sp>
        <p:nvSpPr>
          <p:cNvPr id="3" name="Content Placeholder 2"/>
          <p:cNvSpPr>
            <a:spLocks noGrp="1"/>
          </p:cNvSpPr>
          <p:nvPr>
            <p:ph idx="1"/>
          </p:nvPr>
        </p:nvSpPr>
        <p:spPr/>
        <p:txBody>
          <a:bodyPr/>
          <a:lstStyle/>
          <a:p>
            <a:r>
              <a:rPr lang="nl-BE" sz="2000" dirty="0"/>
              <a:t>Definitie </a:t>
            </a:r>
            <a:r>
              <a:rPr lang="nl-BE" sz="2000" dirty="0" err="1"/>
              <a:t>onderzoeksdata</a:t>
            </a:r>
            <a:endParaRPr lang="nl-BE" sz="2000" dirty="0"/>
          </a:p>
          <a:p>
            <a:endParaRPr lang="nl-BE" sz="2000" dirty="0"/>
          </a:p>
          <a:p>
            <a:pPr marL="0" lvl="1" indent="0">
              <a:buNone/>
            </a:pPr>
            <a:r>
              <a:rPr lang="en-US" sz="2000" dirty="0"/>
              <a:t>	</a:t>
            </a:r>
            <a:r>
              <a:rPr lang="nl-BE" sz="2000" dirty="0"/>
              <a:t>In afstemming met FOSB </a:t>
            </a:r>
            <a:r>
              <a:rPr lang="nl-BE" sz="2000" dirty="0" err="1"/>
              <a:t>WG’en</a:t>
            </a:r>
            <a:r>
              <a:rPr lang="nl-BE" sz="2000" dirty="0"/>
              <a:t> en consultatie</a:t>
            </a:r>
            <a:endParaRPr lang="nl-BE" sz="2000" dirty="0">
              <a:solidFill>
                <a:schemeClr val="tx1"/>
              </a:solidFill>
            </a:endParaRPr>
          </a:p>
          <a:p>
            <a:pPr marL="0" lvl="1" indent="0">
              <a:buNone/>
            </a:pPr>
            <a:endParaRPr lang="nl-BE" sz="2000" dirty="0">
              <a:solidFill>
                <a:schemeClr val="tx1"/>
              </a:solidFill>
            </a:endParaRPr>
          </a:p>
          <a:p>
            <a:pPr marL="0" indent="0">
              <a:buNone/>
            </a:pPr>
            <a:r>
              <a:rPr lang="en-US" sz="1800" i="1" dirty="0"/>
              <a:t>	Data and objects generated by researchers affiliated with a 	Flemish research institution in the course of their investigations, 	regardless of their form or method. This includes the whole 	range of data: raw, unprocessed datasets, proprietary generated 	and processed data and secondary data obtained from third 	parties. Examples of research data include, but are not limited 	to, notes, surveys, images, objects, audiovisual files, 	spreadsheets, databases, statistical data, geographical data, 	simulations, software developed for research purposes, samples 	of any kind including of biological material, personal data, 	patient 	data, …</a:t>
            </a:r>
          </a:p>
          <a:p>
            <a:pPr marL="0" indent="0">
              <a:buNone/>
            </a:pPr>
            <a:endParaRPr lang="nl-BE" sz="1800" i="1" dirty="0"/>
          </a:p>
          <a:p>
            <a:pPr marL="0" indent="0">
              <a:buNone/>
            </a:pPr>
            <a:r>
              <a:rPr lang="nl-BE" sz="1800" dirty="0"/>
              <a:t>	Rekening houdend met KPI ORCID</a:t>
            </a:r>
            <a:endParaRPr lang="en-US" sz="18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301363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89E0-1F8D-4E34-A3CD-026DD92368BF}"/>
              </a:ext>
            </a:extLst>
          </p:cNvPr>
          <p:cNvSpPr>
            <a:spLocks noGrp="1"/>
          </p:cNvSpPr>
          <p:nvPr>
            <p:ph type="title"/>
          </p:nvPr>
        </p:nvSpPr>
        <p:spPr>
          <a:xfrm>
            <a:off x="179512" y="16640"/>
            <a:ext cx="8640960" cy="549844"/>
          </a:xfrm>
        </p:spPr>
        <p:txBody>
          <a:bodyPr/>
          <a:lstStyle/>
          <a:p>
            <a:r>
              <a:rPr lang="nl-BE" dirty="0"/>
              <a:t>Scope – generisch metadata model</a:t>
            </a:r>
            <a:endParaRPr lang="en-GB" dirty="0"/>
          </a:p>
        </p:txBody>
      </p:sp>
      <p:graphicFrame>
        <p:nvGraphicFramePr>
          <p:cNvPr id="8" name="Object 7">
            <a:extLst>
              <a:ext uri="{FF2B5EF4-FFF2-40B4-BE49-F238E27FC236}">
                <a16:creationId xmlns:a16="http://schemas.microsoft.com/office/drawing/2014/main" id="{5C17F9DD-5864-4B0D-AD75-1C7E4B33080B}"/>
              </a:ext>
            </a:extLst>
          </p:cNvPr>
          <p:cNvGraphicFramePr>
            <a:graphicFrameLocks noChangeAspect="1"/>
          </p:cNvGraphicFramePr>
          <p:nvPr>
            <p:extLst/>
          </p:nvPr>
        </p:nvGraphicFramePr>
        <p:xfrm>
          <a:off x="467544" y="692696"/>
          <a:ext cx="7992888" cy="5891212"/>
        </p:xfrm>
        <a:graphic>
          <a:graphicData uri="http://schemas.openxmlformats.org/presentationml/2006/ole">
            <mc:AlternateContent xmlns:mc="http://schemas.openxmlformats.org/markup-compatibility/2006">
              <mc:Choice xmlns:v="urn:schemas-microsoft-com:vml" Requires="v">
                <p:oleObj spid="_x0000_s1060" name="Document" r:id="rId3" imgW="5746651" imgH="5891782" progId="Word.Document.12">
                  <p:embed/>
                </p:oleObj>
              </mc:Choice>
              <mc:Fallback>
                <p:oleObj name="Document" r:id="rId3" imgW="5746651" imgH="5891782" progId="Word.Document.12">
                  <p:embed/>
                  <p:pic>
                    <p:nvPicPr>
                      <p:cNvPr id="8" name="Object 7">
                        <a:extLst>
                          <a:ext uri="{FF2B5EF4-FFF2-40B4-BE49-F238E27FC236}">
                            <a16:creationId xmlns:a16="http://schemas.microsoft.com/office/drawing/2014/main" id="{5C17F9DD-5864-4B0D-AD75-1C7E4B33080B}"/>
                          </a:ext>
                        </a:extLst>
                      </p:cNvPr>
                      <p:cNvPicPr/>
                      <p:nvPr/>
                    </p:nvPicPr>
                    <p:blipFill>
                      <a:blip r:embed="rId4"/>
                      <a:stretch>
                        <a:fillRect/>
                      </a:stretch>
                    </p:blipFill>
                    <p:spPr>
                      <a:xfrm>
                        <a:off x="467544" y="692696"/>
                        <a:ext cx="7992888" cy="5891212"/>
                      </a:xfrm>
                      <a:prstGeom prst="rect">
                        <a:avLst/>
                      </a:prstGeom>
                    </p:spPr>
                  </p:pic>
                </p:oleObj>
              </mc:Fallback>
            </mc:AlternateContent>
          </a:graphicData>
        </a:graphic>
      </p:graphicFrame>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51137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Scope</a:t>
            </a:r>
            <a:endParaRPr lang="en-US" dirty="0"/>
          </a:p>
        </p:txBody>
      </p:sp>
      <p:sp>
        <p:nvSpPr>
          <p:cNvPr id="3" name="Content Placeholder 2"/>
          <p:cNvSpPr>
            <a:spLocks noGrp="1"/>
          </p:cNvSpPr>
          <p:nvPr>
            <p:ph idx="1"/>
          </p:nvPr>
        </p:nvSpPr>
        <p:spPr/>
        <p:txBody>
          <a:bodyPr/>
          <a:lstStyle/>
          <a:p>
            <a:r>
              <a:rPr lang="nl-BE" sz="2000" dirty="0">
                <a:solidFill>
                  <a:schemeClr val="tx1"/>
                </a:solidFill>
              </a:rPr>
              <a:t>Generisch metadata model </a:t>
            </a:r>
            <a:r>
              <a:rPr lang="nl-BE" sz="2000" dirty="0">
                <a:solidFill>
                  <a:schemeClr val="bg1">
                    <a:lumMod val="50000"/>
                  </a:schemeClr>
                </a:solidFill>
              </a:rPr>
              <a:t>(</a:t>
            </a:r>
            <a:r>
              <a:rPr lang="nl-BE" sz="2000" dirty="0" err="1">
                <a:solidFill>
                  <a:schemeClr val="bg1">
                    <a:lumMod val="50000"/>
                  </a:schemeClr>
                </a:solidFill>
              </a:rPr>
              <a:t>based</a:t>
            </a:r>
            <a:r>
              <a:rPr lang="nl-BE" sz="2000" dirty="0">
                <a:solidFill>
                  <a:schemeClr val="bg1">
                    <a:lumMod val="50000"/>
                  </a:schemeClr>
                </a:solidFill>
              </a:rPr>
              <a:t> on </a:t>
            </a:r>
            <a:r>
              <a:rPr lang="nl-BE" sz="2000" dirty="0" err="1">
                <a:solidFill>
                  <a:schemeClr val="bg1">
                    <a:lumMod val="50000"/>
                  </a:schemeClr>
                </a:solidFill>
              </a:rPr>
              <a:t>DataCite</a:t>
            </a:r>
            <a:r>
              <a:rPr lang="nl-BE" sz="2000" dirty="0">
                <a:solidFill>
                  <a:schemeClr val="bg1">
                    <a:lumMod val="50000"/>
                  </a:schemeClr>
                </a:solidFill>
              </a:rPr>
              <a:t>; Model_v1.0):</a:t>
            </a:r>
          </a:p>
          <a:p>
            <a:endParaRPr lang="nl-BE" sz="1600" dirty="0">
              <a:solidFill>
                <a:schemeClr val="tx1"/>
              </a:solidFill>
            </a:endParaRPr>
          </a:p>
          <a:p>
            <a:pPr lvl="1"/>
            <a:r>
              <a:rPr lang="nl-BE" sz="2000" dirty="0">
                <a:solidFill>
                  <a:schemeClr val="tx1"/>
                </a:solidFill>
              </a:rPr>
              <a:t>Connectie met FRIS en decentrale systemen op technische en semantisch eenduidige wijze (standaard, proces, procedure)</a:t>
            </a:r>
          </a:p>
          <a:p>
            <a:pPr lvl="1"/>
            <a:endParaRPr lang="nl-BE" sz="1600" dirty="0">
              <a:solidFill>
                <a:schemeClr val="tx1"/>
              </a:solidFill>
            </a:endParaRPr>
          </a:p>
          <a:p>
            <a:pPr lvl="1"/>
            <a:r>
              <a:rPr lang="nl-BE" sz="2000" dirty="0">
                <a:solidFill>
                  <a:schemeClr val="tx1"/>
                </a:solidFill>
              </a:rPr>
              <a:t>Rekening houdend met</a:t>
            </a:r>
          </a:p>
          <a:p>
            <a:pPr lvl="2"/>
            <a:r>
              <a:rPr lang="nl-BE" sz="1800" dirty="0">
                <a:solidFill>
                  <a:schemeClr val="tx1"/>
                </a:solidFill>
              </a:rPr>
              <a:t>FRIS, Vlaamse onderzoeksinstellingen</a:t>
            </a:r>
          </a:p>
          <a:p>
            <a:pPr lvl="2"/>
            <a:r>
              <a:rPr lang="nl-BE" sz="1800" dirty="0">
                <a:solidFill>
                  <a:schemeClr val="tx1"/>
                </a:solidFill>
              </a:rPr>
              <a:t>FOSB KPI document: </a:t>
            </a:r>
          </a:p>
          <a:p>
            <a:pPr lvl="3"/>
            <a:r>
              <a:rPr lang="nl-BE" sz="1400" dirty="0">
                <a:solidFill>
                  <a:schemeClr val="tx1"/>
                </a:solidFill>
              </a:rPr>
              <a:t>ORCID, DMP, </a:t>
            </a:r>
            <a:r>
              <a:rPr lang="nl-BE" sz="1400" b="1" dirty="0">
                <a:solidFill>
                  <a:schemeClr val="tx1"/>
                </a:solidFill>
              </a:rPr>
              <a:t>FAIR</a:t>
            </a:r>
            <a:r>
              <a:rPr lang="nl-BE" sz="1400" dirty="0">
                <a:solidFill>
                  <a:schemeClr val="tx1"/>
                </a:solidFill>
              </a:rPr>
              <a:t> </a:t>
            </a:r>
            <a:r>
              <a:rPr lang="nl-BE" sz="1400" b="1" dirty="0">
                <a:solidFill>
                  <a:schemeClr val="tx1"/>
                </a:solidFill>
              </a:rPr>
              <a:t>data</a:t>
            </a:r>
            <a:r>
              <a:rPr lang="nl-BE" sz="1400" dirty="0">
                <a:solidFill>
                  <a:schemeClr val="tx1"/>
                </a:solidFill>
              </a:rPr>
              <a:t>, </a:t>
            </a:r>
            <a:r>
              <a:rPr lang="nl-BE" sz="1400" b="1" dirty="0">
                <a:solidFill>
                  <a:schemeClr val="tx1"/>
                </a:solidFill>
              </a:rPr>
              <a:t>Open data</a:t>
            </a:r>
          </a:p>
          <a:p>
            <a:pPr lvl="3"/>
            <a:r>
              <a:rPr lang="nl-BE" sz="1400" b="1" dirty="0">
                <a:solidFill>
                  <a:schemeClr val="tx1"/>
                </a:solidFill>
              </a:rPr>
              <a:t>Meetmethodiek in afstemming met FOSB WG RDM &amp; OS</a:t>
            </a:r>
          </a:p>
          <a:p>
            <a:pPr lvl="3"/>
            <a:r>
              <a:rPr lang="nl-BE" sz="1400" b="1" dirty="0">
                <a:solidFill>
                  <a:schemeClr val="tx1"/>
                </a:solidFill>
              </a:rPr>
              <a:t>Vastleggen van kwaliteitsregels FA/IR</a:t>
            </a:r>
          </a:p>
          <a:p>
            <a:pPr lvl="2"/>
            <a:r>
              <a:rPr lang="nl-BE" sz="1800" dirty="0">
                <a:solidFill>
                  <a:schemeClr val="tx1"/>
                </a:solidFill>
              </a:rPr>
              <a:t>FOSB architectuurplan</a:t>
            </a:r>
          </a:p>
          <a:p>
            <a:pPr lvl="2"/>
            <a:r>
              <a:rPr lang="nl-BE" sz="1800" dirty="0">
                <a:solidFill>
                  <a:schemeClr val="tx1"/>
                </a:solidFill>
              </a:rPr>
              <a:t>In lijn met EOSC, en andere internationale standaarden</a:t>
            </a:r>
            <a:endParaRPr lang="nl-BE" sz="1400" dirty="0">
              <a:solidFill>
                <a:schemeClr val="tx1"/>
              </a:solidFill>
            </a:endParaRPr>
          </a:p>
          <a:p>
            <a:pPr lvl="1"/>
            <a:endParaRPr lang="nl-BE" sz="1600" dirty="0">
              <a:solidFill>
                <a:schemeClr val="tx1"/>
              </a:solidFill>
            </a:endParaRPr>
          </a:p>
          <a:p>
            <a:pPr lvl="1"/>
            <a:r>
              <a:rPr lang="nl-BE" sz="1600" dirty="0">
                <a:solidFill>
                  <a:schemeClr val="tx1"/>
                </a:solidFill>
              </a:rPr>
              <a:t>Timing: </a:t>
            </a:r>
          </a:p>
          <a:p>
            <a:pPr lvl="2"/>
            <a:r>
              <a:rPr lang="nl-BE" sz="1200" dirty="0">
                <a:solidFill>
                  <a:schemeClr val="tx1"/>
                </a:solidFill>
              </a:rPr>
              <a:t>Q1 2021 (impact FAIR), Q3 2021 (Open Data), Q4 2021 (</a:t>
            </a:r>
            <a:r>
              <a:rPr lang="nl-BE" sz="1200" dirty="0" err="1">
                <a:solidFill>
                  <a:schemeClr val="tx1"/>
                </a:solidFill>
              </a:rPr>
              <a:t>rules</a:t>
            </a:r>
            <a:r>
              <a:rPr lang="nl-BE" sz="1200" dirty="0">
                <a:solidFill>
                  <a:schemeClr val="tx1"/>
                </a:solidFill>
              </a:rPr>
              <a:t> FA), 2022 (</a:t>
            </a:r>
            <a:r>
              <a:rPr lang="nl-BE" sz="1200" dirty="0" err="1">
                <a:solidFill>
                  <a:schemeClr val="tx1"/>
                </a:solidFill>
              </a:rPr>
              <a:t>rules</a:t>
            </a:r>
            <a:r>
              <a:rPr lang="nl-BE" sz="1200" dirty="0">
                <a:solidFill>
                  <a:schemeClr val="tx1"/>
                </a:solidFill>
              </a:rPr>
              <a:t> FAIR), 2023 implementatie FAIR </a:t>
            </a:r>
            <a:endParaRPr lang="en-US" sz="1200" dirty="0">
              <a:solidFill>
                <a:schemeClr val="tx1"/>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21125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D667-00DC-4B41-A763-2A1112B1296C}"/>
              </a:ext>
            </a:extLst>
          </p:cNvPr>
          <p:cNvSpPr>
            <a:spLocks noGrp="1"/>
          </p:cNvSpPr>
          <p:nvPr>
            <p:ph type="title"/>
          </p:nvPr>
        </p:nvSpPr>
        <p:spPr/>
        <p:txBody>
          <a:bodyPr/>
          <a:lstStyle/>
          <a:p>
            <a:r>
              <a:rPr lang="nl-BE" dirty="0"/>
              <a:t>FAIR Principes</a:t>
            </a:r>
            <a:endParaRPr lang="en-GB" dirty="0"/>
          </a:p>
        </p:txBody>
      </p:sp>
      <p:pic>
        <p:nvPicPr>
          <p:cNvPr id="6" name="Content Placeholder 5">
            <a:extLst>
              <a:ext uri="{FF2B5EF4-FFF2-40B4-BE49-F238E27FC236}">
                <a16:creationId xmlns:a16="http://schemas.microsoft.com/office/drawing/2014/main" id="{1939AAC8-9DA8-45D1-BC58-F33A2B69CDE1}"/>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87624" y="908720"/>
            <a:ext cx="6232611" cy="2113894"/>
          </a:xfrm>
        </p:spPr>
      </p:pic>
      <p:sp>
        <p:nvSpPr>
          <p:cNvPr id="4" name="Footer Placeholder 3">
            <a:extLst>
              <a:ext uri="{FF2B5EF4-FFF2-40B4-BE49-F238E27FC236}">
                <a16:creationId xmlns:a16="http://schemas.microsoft.com/office/drawing/2014/main" id="{1B0EE71B-7346-4377-84C8-BC5242442239}"/>
              </a:ext>
            </a:extLst>
          </p:cNvPr>
          <p:cNvSpPr>
            <a:spLocks noGrp="1"/>
          </p:cNvSpPr>
          <p:nvPr>
            <p:ph type="ftr" sz="quarter" idx="11"/>
          </p:nvPr>
        </p:nvSpPr>
        <p:spPr>
          <a:xfrm>
            <a:off x="251520" y="6381328"/>
            <a:ext cx="8640960" cy="365125"/>
          </a:xfrm>
        </p:spPr>
        <p:txBody>
          <a:bodyPr/>
          <a:lstStyle/>
          <a:p>
            <a:pPr algn="l">
              <a:defRPr/>
            </a:pPr>
            <a:r>
              <a:rPr lang="fr-FR" dirty="0"/>
              <a:t>Source: Wilkinson et al., 2016; https://www.rd-alliance.org/groups/fair-data-maturity-model-wg; https://www.go-fair.org/; https://www.fairsfair.eu/</a:t>
            </a:r>
            <a:endParaRPr lang="nl-BE" dirty="0"/>
          </a:p>
        </p:txBody>
      </p:sp>
      <p:sp>
        <p:nvSpPr>
          <p:cNvPr id="7" name="TextBox 6">
            <a:extLst>
              <a:ext uri="{FF2B5EF4-FFF2-40B4-BE49-F238E27FC236}">
                <a16:creationId xmlns:a16="http://schemas.microsoft.com/office/drawing/2014/main" id="{6C7E2EE9-2DF3-4550-BB7B-CCFA24C3C505}"/>
              </a:ext>
            </a:extLst>
          </p:cNvPr>
          <p:cNvSpPr txBox="1"/>
          <p:nvPr/>
        </p:nvSpPr>
        <p:spPr>
          <a:xfrm>
            <a:off x="395536" y="3429000"/>
            <a:ext cx="8208912" cy="2862322"/>
          </a:xfrm>
          <a:prstGeom prst="rect">
            <a:avLst/>
          </a:prstGeom>
          <a:noFill/>
        </p:spPr>
        <p:txBody>
          <a:bodyPr wrap="square" rtlCol="0">
            <a:spAutoFit/>
          </a:bodyPr>
          <a:lstStyle/>
          <a:p>
            <a:pPr marL="285750" indent="-285750">
              <a:buFont typeface="Wingdings" panose="05000000000000000000" pitchFamily="2" charset="2"/>
              <a:buChar char="§"/>
            </a:pPr>
            <a:r>
              <a:rPr lang="en-GB" sz="2000" dirty="0">
                <a:latin typeface="Verdana" panose="020B0604030504040204" pitchFamily="34" charset="0"/>
                <a:ea typeface="Verdana" panose="020B0604030504040204" pitchFamily="34" charset="0"/>
              </a:rPr>
              <a:t>RDA FAIR Data Maturity Model WG</a:t>
            </a:r>
          </a:p>
          <a:p>
            <a:endParaRPr lang="en-GB"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GB" sz="2000" dirty="0" err="1">
                <a:latin typeface="Verdana" panose="020B0604030504040204" pitchFamily="34" charset="0"/>
                <a:ea typeface="Verdana" panose="020B0604030504040204" pitchFamily="34" charset="0"/>
              </a:rPr>
              <a:t>FAIRsFAIR</a:t>
            </a:r>
            <a:r>
              <a:rPr lang="en-GB" sz="2000" dirty="0">
                <a:latin typeface="Verdana" panose="020B0604030504040204" pitchFamily="34" charset="0"/>
                <a:ea typeface="Verdana" panose="020B0604030504040204" pitchFamily="34" charset="0"/>
              </a:rPr>
              <a:t> project: data assessment metrics</a:t>
            </a:r>
          </a:p>
          <a:p>
            <a:pPr marL="285750" indent="-285750">
              <a:buFont typeface="Wingdings" panose="05000000000000000000" pitchFamily="2" charset="2"/>
              <a:buChar char="§"/>
            </a:pPr>
            <a:endParaRPr lang="en-GB"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GB" sz="2000" dirty="0">
                <a:latin typeface="Verdana" panose="020B0604030504040204" pitchFamily="34" charset="0"/>
                <a:ea typeface="Verdana" panose="020B0604030504040204" pitchFamily="34" charset="0"/>
              </a:rPr>
              <a:t>DANS: FAIR Stars </a:t>
            </a:r>
          </a:p>
          <a:p>
            <a:pPr marL="285750" indent="-285750">
              <a:buFont typeface="Wingdings" panose="05000000000000000000" pitchFamily="2" charset="2"/>
              <a:buChar char="§"/>
            </a:pPr>
            <a:endParaRPr lang="en-GB"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nl-BE" sz="2000" dirty="0">
                <a:latin typeface="Verdana" panose="020B0604030504040204" pitchFamily="34" charset="0"/>
                <a:ea typeface="Verdana" panose="020B0604030504040204" pitchFamily="34" charset="0"/>
              </a:rPr>
              <a:t>G</a:t>
            </a:r>
            <a:r>
              <a:rPr lang="en-GB" sz="2000" dirty="0">
                <a:latin typeface="Verdana" panose="020B0604030504040204" pitchFamily="34" charset="0"/>
                <a:ea typeface="Verdana" panose="020B0604030504040204" pitchFamily="34" charset="0"/>
              </a:rPr>
              <a:t>O-FAIR</a:t>
            </a:r>
          </a:p>
          <a:p>
            <a:pPr marL="285750" indent="-285750">
              <a:buFont typeface="Wingdings" panose="05000000000000000000" pitchFamily="2" charset="2"/>
              <a:buChar char="§"/>
            </a:pPr>
            <a:endParaRPr lang="en-GB"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
            </a:pPr>
            <a:r>
              <a:rPr lang="en-GB" sz="2000" dirty="0">
                <a:latin typeface="Verdana" panose="020B0604030504040204" pitchFamily="34" charset="0"/>
                <a:ea typeface="Verdana" panose="020B0604030504040204" pitchFamily="34" charset="0"/>
              </a:rPr>
              <a:t>EOSC FAIR WG </a:t>
            </a:r>
            <a:r>
              <a:rPr lang="en-GB" sz="2000" dirty="0">
                <a:latin typeface="Verdana" panose="020B0604030504040204" pitchFamily="34" charset="0"/>
                <a:ea typeface="Verdana" panose="020B0604030504040204" pitchFamily="34" charset="0"/>
                <a:sym typeface="Wingdings" panose="05000000000000000000" pitchFamily="2" charset="2"/>
              </a:rPr>
              <a:t> results end December 2020</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2362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EE29-2E4E-4D5B-BDF5-8140BF57A63D}"/>
              </a:ext>
            </a:extLst>
          </p:cNvPr>
          <p:cNvSpPr>
            <a:spLocks noGrp="1"/>
          </p:cNvSpPr>
          <p:nvPr>
            <p:ph type="title"/>
          </p:nvPr>
        </p:nvSpPr>
        <p:spPr/>
        <p:txBody>
          <a:bodyPr/>
          <a:lstStyle/>
          <a:p>
            <a:r>
              <a:rPr lang="en-GB" dirty="0"/>
              <a:t>FAIR Metrics</a:t>
            </a:r>
          </a:p>
        </p:txBody>
      </p:sp>
      <p:sp>
        <p:nvSpPr>
          <p:cNvPr id="3" name="Content Placeholder 2">
            <a:extLst>
              <a:ext uri="{FF2B5EF4-FFF2-40B4-BE49-F238E27FC236}">
                <a16:creationId xmlns:a16="http://schemas.microsoft.com/office/drawing/2014/main" id="{5007ED03-AD46-470F-8628-0BF3DD5AB8DB}"/>
              </a:ext>
            </a:extLst>
          </p:cNvPr>
          <p:cNvSpPr>
            <a:spLocks noGrp="1"/>
          </p:cNvSpPr>
          <p:nvPr>
            <p:ph idx="1"/>
          </p:nvPr>
        </p:nvSpPr>
        <p:spPr/>
        <p:txBody>
          <a:bodyPr/>
          <a:lstStyle/>
          <a:p>
            <a:pPr marL="0" indent="0">
              <a:buNone/>
            </a:pPr>
            <a:r>
              <a:rPr lang="nl-BE" sz="2000" b="1" dirty="0">
                <a:solidFill>
                  <a:schemeClr val="tx1"/>
                </a:solidFill>
              </a:rPr>
              <a:t>DANS</a:t>
            </a:r>
          </a:p>
          <a:p>
            <a:r>
              <a:rPr lang="nl-BE" sz="2000" dirty="0">
                <a:solidFill>
                  <a:schemeClr val="tx1"/>
                </a:solidFill>
              </a:rPr>
              <a:t>F, A, &amp; I as separate </a:t>
            </a:r>
            <a:r>
              <a:rPr lang="nl-BE" sz="2000" dirty="0" err="1">
                <a:solidFill>
                  <a:schemeClr val="tx1"/>
                </a:solidFill>
              </a:rPr>
              <a:t>dimensions</a:t>
            </a:r>
            <a:r>
              <a:rPr lang="nl-BE" sz="2000" dirty="0">
                <a:solidFill>
                  <a:schemeClr val="tx1"/>
                </a:solidFill>
              </a:rPr>
              <a:t> of data </a:t>
            </a:r>
            <a:r>
              <a:rPr lang="nl-BE" sz="2000" dirty="0" err="1">
                <a:solidFill>
                  <a:schemeClr val="tx1"/>
                </a:solidFill>
              </a:rPr>
              <a:t>quality</a:t>
            </a:r>
            <a:endParaRPr lang="nl-BE" sz="2000" dirty="0">
              <a:solidFill>
                <a:schemeClr val="tx1"/>
              </a:solidFill>
            </a:endParaRPr>
          </a:p>
          <a:p>
            <a:r>
              <a:rPr lang="nl-BE" sz="2000" dirty="0">
                <a:solidFill>
                  <a:schemeClr val="tx1"/>
                </a:solidFill>
              </a:rPr>
              <a:t>Score datasets on </a:t>
            </a:r>
            <a:r>
              <a:rPr lang="nl-BE" sz="2000" dirty="0" err="1">
                <a:solidFill>
                  <a:schemeClr val="tx1"/>
                </a:solidFill>
              </a:rPr>
              <a:t>each</a:t>
            </a:r>
            <a:r>
              <a:rPr lang="nl-BE" sz="2000" dirty="0">
                <a:solidFill>
                  <a:schemeClr val="tx1"/>
                </a:solidFill>
              </a:rPr>
              <a:t> </a:t>
            </a:r>
            <a:r>
              <a:rPr lang="nl-BE" sz="2000" dirty="0" err="1">
                <a:solidFill>
                  <a:schemeClr val="tx1"/>
                </a:solidFill>
              </a:rPr>
              <a:t>dimension</a:t>
            </a:r>
            <a:r>
              <a:rPr lang="nl-BE" sz="2000" dirty="0">
                <a:solidFill>
                  <a:schemeClr val="tx1"/>
                </a:solidFill>
              </a:rPr>
              <a:t> (1-5)</a:t>
            </a:r>
          </a:p>
          <a:p>
            <a:r>
              <a:rPr lang="nl-BE" sz="2000" dirty="0" err="1">
                <a:solidFill>
                  <a:schemeClr val="tx1"/>
                </a:solidFill>
              </a:rPr>
              <a:t>Reusability</a:t>
            </a:r>
            <a:r>
              <a:rPr lang="nl-BE" sz="2000" dirty="0">
                <a:solidFill>
                  <a:schemeClr val="tx1"/>
                </a:solidFill>
              </a:rPr>
              <a:t> = </a:t>
            </a:r>
            <a:r>
              <a:rPr lang="nl-BE" sz="2000" dirty="0" err="1">
                <a:solidFill>
                  <a:schemeClr val="tx1"/>
                </a:solidFill>
              </a:rPr>
              <a:t>average</a:t>
            </a:r>
            <a:r>
              <a:rPr lang="nl-BE" sz="2000" dirty="0">
                <a:solidFill>
                  <a:schemeClr val="tx1"/>
                </a:solidFill>
              </a:rPr>
              <a:t> </a:t>
            </a:r>
            <a:r>
              <a:rPr lang="nl-BE" sz="2000" dirty="0" err="1">
                <a:solidFill>
                  <a:schemeClr val="tx1"/>
                </a:solidFill>
              </a:rPr>
              <a:t>FAIRness</a:t>
            </a:r>
            <a:r>
              <a:rPr lang="nl-BE" sz="2000" dirty="0">
                <a:solidFill>
                  <a:schemeClr val="tx1"/>
                </a:solidFill>
              </a:rPr>
              <a:t> </a:t>
            </a:r>
          </a:p>
          <a:p>
            <a:pPr lvl="1">
              <a:buFont typeface="Symbol" panose="05050102010706020507" pitchFamily="18" charset="2"/>
              <a:buChar char="Þ"/>
            </a:pPr>
            <a:r>
              <a:rPr lang="nl-BE" sz="1600" dirty="0">
                <a:solidFill>
                  <a:schemeClr val="tx1"/>
                </a:solidFill>
              </a:rPr>
              <a:t>indicator of data </a:t>
            </a:r>
            <a:r>
              <a:rPr lang="nl-BE" sz="1600" dirty="0" err="1">
                <a:solidFill>
                  <a:schemeClr val="tx1"/>
                </a:solidFill>
              </a:rPr>
              <a:t>quality</a:t>
            </a:r>
            <a:r>
              <a:rPr lang="nl-BE" sz="1600" dirty="0">
                <a:solidFill>
                  <a:schemeClr val="tx1"/>
                </a:solidFill>
              </a:rPr>
              <a:t> </a:t>
            </a:r>
          </a:p>
          <a:p>
            <a:r>
              <a:rPr lang="nl-BE" sz="2000" dirty="0">
                <a:solidFill>
                  <a:schemeClr val="tx1"/>
                </a:solidFill>
              </a:rPr>
              <a:t>Make scoring automatic</a:t>
            </a:r>
          </a:p>
          <a:p>
            <a:endParaRPr lang="nl-BE" sz="2000" dirty="0">
              <a:solidFill>
                <a:schemeClr val="tx1"/>
              </a:solidFill>
            </a:endParaRPr>
          </a:p>
          <a:p>
            <a:endParaRPr lang="nl-BE" sz="2000" dirty="0">
              <a:solidFill>
                <a:schemeClr val="tx1"/>
              </a:solidFill>
            </a:endParaRPr>
          </a:p>
          <a:p>
            <a:r>
              <a:rPr lang="en-GB" sz="2000" dirty="0">
                <a:solidFill>
                  <a:schemeClr val="tx1"/>
                </a:solidFill>
              </a:rPr>
              <a:t>15 metrics built on existing work</a:t>
            </a:r>
          </a:p>
          <a:p>
            <a:pPr marL="400050" lvl="1" indent="0">
              <a:buNone/>
            </a:pPr>
            <a:r>
              <a:rPr lang="en-GB" sz="1600" dirty="0">
                <a:solidFill>
                  <a:schemeClr val="tx1"/>
                </a:solidFill>
              </a:rPr>
              <a:t> </a:t>
            </a:r>
            <a:r>
              <a:rPr lang="en-GB" sz="1200" dirty="0">
                <a:solidFill>
                  <a:schemeClr val="tx1"/>
                </a:solidFill>
              </a:rPr>
              <a:t>• RDA FAIR Data</a:t>
            </a:r>
            <a:br>
              <a:rPr lang="en-GB" sz="1200" dirty="0">
                <a:solidFill>
                  <a:schemeClr val="tx1"/>
                </a:solidFill>
              </a:rPr>
            </a:br>
            <a:r>
              <a:rPr lang="en-GB" sz="1200" dirty="0">
                <a:solidFill>
                  <a:schemeClr val="tx1"/>
                </a:solidFill>
              </a:rPr>
              <a:t>   Maturity Model       </a:t>
            </a:r>
          </a:p>
          <a:p>
            <a:pPr marL="400050" lvl="1" indent="0">
              <a:buNone/>
            </a:pPr>
            <a:r>
              <a:rPr lang="en-GB" sz="1200" dirty="0">
                <a:solidFill>
                  <a:schemeClr val="tx1"/>
                </a:solidFill>
              </a:rPr>
              <a:t> • DANS </a:t>
            </a:r>
            <a:r>
              <a:rPr lang="en-GB" sz="1200" dirty="0" err="1">
                <a:solidFill>
                  <a:schemeClr val="tx1"/>
                </a:solidFill>
              </a:rPr>
              <a:t>Fairdat</a:t>
            </a:r>
            <a:r>
              <a:rPr lang="en-GB" sz="1200" dirty="0">
                <a:solidFill>
                  <a:schemeClr val="tx1"/>
                </a:solidFill>
              </a:rPr>
              <a:t>/</a:t>
            </a:r>
            <a:r>
              <a:rPr lang="en-GB" sz="1200" dirty="0" err="1">
                <a:solidFill>
                  <a:schemeClr val="tx1"/>
                </a:solidFill>
              </a:rPr>
              <a:t>FAIREnough</a:t>
            </a:r>
            <a:r>
              <a:rPr lang="en-GB" sz="1200" dirty="0">
                <a:solidFill>
                  <a:schemeClr val="tx1"/>
                </a:solidFill>
              </a:rPr>
              <a:t> </a:t>
            </a:r>
          </a:p>
          <a:p>
            <a:pPr marL="400050" lvl="1" indent="0">
              <a:buNone/>
            </a:pPr>
            <a:r>
              <a:rPr lang="en-GB" sz="1200" dirty="0">
                <a:solidFill>
                  <a:schemeClr val="tx1"/>
                </a:solidFill>
              </a:rPr>
              <a:t> • WDS/RDA Data Fitness </a:t>
            </a:r>
          </a:p>
          <a:p>
            <a:r>
              <a:rPr lang="en-GB" sz="2000" dirty="0">
                <a:solidFill>
                  <a:schemeClr val="tx1"/>
                </a:solidFill>
              </a:rPr>
              <a:t>Iteratively improve via pilot tests</a:t>
            </a:r>
          </a:p>
          <a:p>
            <a:r>
              <a:rPr lang="en-GB" sz="2000" dirty="0">
                <a:solidFill>
                  <a:schemeClr val="tx1"/>
                </a:solidFill>
              </a:rPr>
              <a:t>v0.3 since August 2020</a:t>
            </a:r>
          </a:p>
        </p:txBody>
      </p:sp>
      <p:pic>
        <p:nvPicPr>
          <p:cNvPr id="5" name="Picture 4">
            <a:extLst>
              <a:ext uri="{FF2B5EF4-FFF2-40B4-BE49-F238E27FC236}">
                <a16:creationId xmlns:a16="http://schemas.microsoft.com/office/drawing/2014/main" id="{6FED03A1-725F-4193-8523-33A4CB438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662" y="160194"/>
            <a:ext cx="2151823" cy="2808312"/>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pic>
        <p:nvPicPr>
          <p:cNvPr id="7" name="Content Placeholder 4">
            <a:extLst>
              <a:ext uri="{FF2B5EF4-FFF2-40B4-BE49-F238E27FC236}">
                <a16:creationId xmlns:a16="http://schemas.microsoft.com/office/drawing/2014/main" id="{B32D7108-D023-4EB9-B0D7-3A6A6EE47D4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bwMode="auto">
          <a:xfrm>
            <a:off x="395536" y="3306789"/>
            <a:ext cx="2156727" cy="445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8" name="Picture 7">
            <a:extLst>
              <a:ext uri="{FF2B5EF4-FFF2-40B4-BE49-F238E27FC236}">
                <a16:creationId xmlns:a16="http://schemas.microsoft.com/office/drawing/2014/main" id="{FA99F439-B3AE-4913-AABB-F0B595988B06}"/>
              </a:ext>
            </a:extLst>
          </p:cNvPr>
          <p:cNvPicPr>
            <a:picLocks noChangeAspect="1"/>
          </p:cNvPicPr>
          <p:nvPr/>
        </p:nvPicPr>
        <p:blipFill>
          <a:blip r:embed="rId5"/>
          <a:stretch>
            <a:fillRect/>
          </a:stretch>
        </p:blipFill>
        <p:spPr>
          <a:xfrm>
            <a:off x="6228184" y="3017620"/>
            <a:ext cx="2728306" cy="3273967"/>
          </a:xfrm>
          <a:prstGeom prst="rect">
            <a:avLst/>
          </a:prstGeom>
        </p:spPr>
      </p:pic>
      <p:sp>
        <p:nvSpPr>
          <p:cNvPr id="9" name="Footer Placeholder 7">
            <a:extLst>
              <a:ext uri="{FF2B5EF4-FFF2-40B4-BE49-F238E27FC236}">
                <a16:creationId xmlns:a16="http://schemas.microsoft.com/office/drawing/2014/main" id="{3DEC5AEC-7D1D-49A2-AC1A-C9D410453E73}"/>
              </a:ext>
            </a:extLst>
          </p:cNvPr>
          <p:cNvSpPr>
            <a:spLocks noGrp="1"/>
          </p:cNvSpPr>
          <p:nvPr>
            <p:ph type="ftr" sz="quarter" idx="11"/>
          </p:nvPr>
        </p:nvSpPr>
        <p:spPr>
          <a:xfrm>
            <a:off x="2411760" y="6381328"/>
            <a:ext cx="4464496" cy="365125"/>
          </a:xfrm>
        </p:spPr>
        <p:txBody>
          <a:bodyPr/>
          <a:lstStyle/>
          <a:p>
            <a:pPr>
              <a:defRPr/>
            </a:pPr>
            <a:r>
              <a:rPr lang="nl-BE" dirty="0"/>
              <a:t>https://www.fairsfair.eu/fairsfair-data-object-assessment-metrics-request-comments</a:t>
            </a:r>
          </a:p>
        </p:txBody>
      </p:sp>
    </p:spTree>
    <p:extLst>
      <p:ext uri="{BB962C8B-B14F-4D97-AF65-F5344CB8AC3E}">
        <p14:creationId xmlns:p14="http://schemas.microsoft.com/office/powerpoint/2010/main" val="258172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14B1-9694-4225-93B4-23AC5294E92C}"/>
              </a:ext>
            </a:extLst>
          </p:cNvPr>
          <p:cNvSpPr>
            <a:spLocks noGrp="1"/>
          </p:cNvSpPr>
          <p:nvPr>
            <p:ph type="title"/>
          </p:nvPr>
        </p:nvSpPr>
        <p:spPr/>
        <p:txBody>
          <a:bodyPr/>
          <a:lstStyle/>
          <a:p>
            <a:r>
              <a:rPr lang="nl-BE" dirty="0"/>
              <a:t>Open Data</a:t>
            </a:r>
            <a:endParaRPr lang="en-GB" dirty="0"/>
          </a:p>
        </p:txBody>
      </p:sp>
      <p:sp>
        <p:nvSpPr>
          <p:cNvPr id="3" name="Content Placeholder 2">
            <a:extLst>
              <a:ext uri="{FF2B5EF4-FFF2-40B4-BE49-F238E27FC236}">
                <a16:creationId xmlns:a16="http://schemas.microsoft.com/office/drawing/2014/main" id="{617DDF4D-D57C-4F35-9FB6-F1E3E46BA759}"/>
              </a:ext>
            </a:extLst>
          </p:cNvPr>
          <p:cNvSpPr>
            <a:spLocks noGrp="1"/>
          </p:cNvSpPr>
          <p:nvPr>
            <p:ph idx="1"/>
          </p:nvPr>
        </p:nvSpPr>
        <p:spPr>
          <a:xfrm>
            <a:off x="251520" y="836712"/>
            <a:ext cx="8640960" cy="5040560"/>
          </a:xfrm>
        </p:spPr>
        <p:txBody>
          <a:bodyPr/>
          <a:lstStyle/>
          <a:p>
            <a:pPr marL="0" indent="0">
              <a:buNone/>
            </a:pPr>
            <a:r>
              <a:rPr lang="en-GB" sz="2000" dirty="0"/>
              <a:t>The Open Definition: </a:t>
            </a:r>
            <a:r>
              <a:rPr lang="en-GB" sz="2000" i="1" dirty="0"/>
              <a:t>Open data can be </a:t>
            </a:r>
            <a:r>
              <a:rPr lang="en-GB" sz="2000" b="1" i="1" dirty="0"/>
              <a:t>freely used, modified, and shared</a:t>
            </a:r>
            <a:r>
              <a:rPr lang="en-GB" sz="2000" i="1" dirty="0"/>
              <a:t> by </a:t>
            </a:r>
            <a:r>
              <a:rPr lang="en-GB" sz="2000" b="1" i="1" dirty="0"/>
              <a:t>anyone</a:t>
            </a:r>
            <a:r>
              <a:rPr lang="en-GB" sz="2000" i="1" dirty="0"/>
              <a:t> for </a:t>
            </a:r>
            <a:r>
              <a:rPr lang="en-GB" sz="2000" b="1" i="1" dirty="0"/>
              <a:t>any purpose</a:t>
            </a:r>
            <a:r>
              <a:rPr lang="en-GB" sz="2000" dirty="0"/>
              <a:t>. </a:t>
            </a:r>
          </a:p>
          <a:p>
            <a:r>
              <a:rPr lang="nl-BE" sz="2000" dirty="0"/>
              <a:t>O</a:t>
            </a:r>
            <a:r>
              <a:rPr lang="en-GB" sz="2000" dirty="0"/>
              <a:t>pen &amp; machine-readable format</a:t>
            </a:r>
          </a:p>
          <a:p>
            <a:r>
              <a:rPr lang="nl-BE" sz="2000" dirty="0"/>
              <a:t>O</a:t>
            </a:r>
            <a:r>
              <a:rPr lang="en-GB" sz="2000" dirty="0"/>
              <a:t>pen license</a:t>
            </a:r>
          </a:p>
          <a:p>
            <a:endParaRPr lang="en-GB" sz="2000" dirty="0"/>
          </a:p>
        </p:txBody>
      </p:sp>
      <p:sp>
        <p:nvSpPr>
          <p:cNvPr id="4" name="Footer Placeholder 3">
            <a:extLst>
              <a:ext uri="{FF2B5EF4-FFF2-40B4-BE49-F238E27FC236}">
                <a16:creationId xmlns:a16="http://schemas.microsoft.com/office/drawing/2014/main" id="{EADFB08D-115F-4218-9AF1-1935B1B7DB0F}"/>
              </a:ext>
            </a:extLst>
          </p:cNvPr>
          <p:cNvSpPr>
            <a:spLocks noGrp="1"/>
          </p:cNvSpPr>
          <p:nvPr>
            <p:ph type="ftr" sz="quarter" idx="11"/>
          </p:nvPr>
        </p:nvSpPr>
        <p:spPr/>
        <p:txBody>
          <a:bodyPr/>
          <a:lstStyle/>
          <a:p>
            <a:pPr>
              <a:defRPr/>
            </a:pPr>
            <a:r>
              <a:rPr lang="en-GB"/>
              <a:t>Source: Open Knowledge Foundation, http://opendefinition.org/</a:t>
            </a:r>
            <a:endParaRPr lang="nl-BE"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graphicFrame>
        <p:nvGraphicFramePr>
          <p:cNvPr id="6" name="Content Placeholder 3">
            <a:extLst>
              <a:ext uri="{FF2B5EF4-FFF2-40B4-BE49-F238E27FC236}">
                <a16:creationId xmlns:a16="http://schemas.microsoft.com/office/drawing/2014/main" id="{1E8D8F1D-7865-4501-B34C-A7076C1C42FC}"/>
              </a:ext>
            </a:extLst>
          </p:cNvPr>
          <p:cNvGraphicFramePr>
            <a:graphicFrameLocks/>
          </p:cNvGraphicFramePr>
          <p:nvPr>
            <p:extLst>
              <p:ext uri="{D42A27DB-BD31-4B8C-83A1-F6EECF244321}">
                <p14:modId xmlns:p14="http://schemas.microsoft.com/office/powerpoint/2010/main" val="673601897"/>
              </p:ext>
            </p:extLst>
          </p:nvPr>
        </p:nvGraphicFramePr>
        <p:xfrm>
          <a:off x="323527" y="2399702"/>
          <a:ext cx="8496945" cy="3575798"/>
        </p:xfrm>
        <a:graphic>
          <a:graphicData uri="http://schemas.openxmlformats.org/drawingml/2006/table">
            <a:tbl>
              <a:tblPr/>
              <a:tblGrid>
                <a:gridCol w="1699389">
                  <a:extLst>
                    <a:ext uri="{9D8B030D-6E8A-4147-A177-3AD203B41FA5}">
                      <a16:colId xmlns:a16="http://schemas.microsoft.com/office/drawing/2014/main" val="1434974997"/>
                    </a:ext>
                  </a:extLst>
                </a:gridCol>
                <a:gridCol w="1699389">
                  <a:extLst>
                    <a:ext uri="{9D8B030D-6E8A-4147-A177-3AD203B41FA5}">
                      <a16:colId xmlns:a16="http://schemas.microsoft.com/office/drawing/2014/main" val="105027818"/>
                    </a:ext>
                  </a:extLst>
                </a:gridCol>
                <a:gridCol w="1699389">
                  <a:extLst>
                    <a:ext uri="{9D8B030D-6E8A-4147-A177-3AD203B41FA5}">
                      <a16:colId xmlns:a16="http://schemas.microsoft.com/office/drawing/2014/main" val="655619992"/>
                    </a:ext>
                  </a:extLst>
                </a:gridCol>
                <a:gridCol w="1699389">
                  <a:extLst>
                    <a:ext uri="{9D8B030D-6E8A-4147-A177-3AD203B41FA5}">
                      <a16:colId xmlns:a16="http://schemas.microsoft.com/office/drawing/2014/main" val="1812488913"/>
                    </a:ext>
                  </a:extLst>
                </a:gridCol>
                <a:gridCol w="1699389">
                  <a:extLst>
                    <a:ext uri="{9D8B030D-6E8A-4147-A177-3AD203B41FA5}">
                      <a16:colId xmlns:a16="http://schemas.microsoft.com/office/drawing/2014/main" val="1534337108"/>
                    </a:ext>
                  </a:extLst>
                </a:gridCol>
              </a:tblGrid>
              <a:tr h="169992">
                <a:tc>
                  <a:txBody>
                    <a:bodyPr/>
                    <a:lstStyle/>
                    <a:p>
                      <a:r>
                        <a:rPr lang="en-GB" sz="1100">
                          <a:effectLst/>
                        </a:rPr>
                        <a:t>License</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Domain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By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SA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Comments</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073017175"/>
                  </a:ext>
                </a:extLst>
              </a:tr>
              <a:tr h="484915">
                <a:tc>
                  <a:txBody>
                    <a:bodyPr/>
                    <a:lstStyle/>
                    <a:p>
                      <a:r>
                        <a:rPr lang="en-GB" sz="1100" u="none" strike="noStrike">
                          <a:solidFill>
                            <a:srgbClr val="00A9E0"/>
                          </a:solidFill>
                          <a:effectLst/>
                          <a:hlinkClick r:id="rId3"/>
                        </a:rPr>
                        <a:t>Creative Commons CCZero</a:t>
                      </a:r>
                      <a:r>
                        <a:rPr lang="en-GB" sz="1100">
                          <a:effectLst/>
                        </a:rPr>
                        <a:t> (CC0)</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Content, 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Dedicate to the Public Domain (all rights waived)</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819859407"/>
                  </a:ext>
                </a:extLst>
              </a:tr>
              <a:tr h="598270">
                <a:tc>
                  <a:txBody>
                    <a:bodyPr/>
                    <a:lstStyle/>
                    <a:p>
                      <a:r>
                        <a:rPr lang="en-GB" sz="1100" u="sng">
                          <a:solidFill>
                            <a:srgbClr val="00A9E0"/>
                          </a:solidFill>
                          <a:effectLst/>
                          <a:hlinkClick r:id="rId4"/>
                        </a:rPr>
                        <a:t>Open Data Commons Public Domain Dedication and Licence</a:t>
                      </a:r>
                      <a:r>
                        <a:rPr lang="en-GB" sz="1100">
                          <a:effectLst/>
                        </a:rPr>
                        <a:t> (PDDL)</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Dedicate to the Public Domain (all rights waived)</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348910474"/>
                  </a:ext>
                </a:extLst>
              </a:tr>
              <a:tr h="484915">
                <a:tc>
                  <a:txBody>
                    <a:bodyPr/>
                    <a:lstStyle/>
                    <a:p>
                      <a:r>
                        <a:rPr lang="en-GB" sz="1100" u="none" strike="noStrike" dirty="0">
                          <a:solidFill>
                            <a:srgbClr val="00A9E0"/>
                          </a:solidFill>
                          <a:effectLst/>
                          <a:hlinkClick r:id="rId5"/>
                        </a:rPr>
                        <a:t>Creative Commons Attribution 4.0</a:t>
                      </a:r>
                      <a:r>
                        <a:rPr lang="en-GB" sz="1100" dirty="0">
                          <a:effectLst/>
                        </a:rPr>
                        <a:t> (CC-BY-4.0)</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Content, 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endParaRPr lang="en-GB" sz="1100">
                        <a:effectLst/>
                      </a:endParaRP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3609783072"/>
                  </a:ext>
                </a:extLst>
              </a:tr>
              <a:tr h="598270">
                <a:tc>
                  <a:txBody>
                    <a:bodyPr/>
                    <a:lstStyle/>
                    <a:p>
                      <a:r>
                        <a:rPr lang="en-GB" sz="1100" u="none" strike="noStrike">
                          <a:solidFill>
                            <a:srgbClr val="00A9E0"/>
                          </a:solidFill>
                          <a:effectLst/>
                          <a:hlinkClick r:id="rId6"/>
                        </a:rPr>
                        <a:t>Open Data Commons Attribution License</a:t>
                      </a:r>
                      <a:r>
                        <a:rPr lang="en-GB" sz="1100">
                          <a:effectLst/>
                        </a:rPr>
                        <a:t> (ODC-BY)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N</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Attribution for data(bases)</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856990073"/>
                  </a:ext>
                </a:extLst>
              </a:tr>
              <a:tr h="711627">
                <a:tc>
                  <a:txBody>
                    <a:bodyPr/>
                    <a:lstStyle/>
                    <a:p>
                      <a:r>
                        <a:rPr lang="en-GB" sz="1100" u="none" strike="noStrike">
                          <a:solidFill>
                            <a:srgbClr val="00A9E0"/>
                          </a:solidFill>
                          <a:effectLst/>
                          <a:hlinkClick r:id="rId7"/>
                        </a:rPr>
                        <a:t>Creative Commons Attribution Share-Alike 4.0</a:t>
                      </a:r>
                      <a:r>
                        <a:rPr lang="en-GB" sz="1100">
                          <a:effectLst/>
                        </a:rPr>
                        <a:t> (CC-BY-SA-4.0)</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dirty="0">
                          <a:effectLst/>
                        </a:rPr>
                        <a:t>Content, 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endParaRPr lang="en-GB" sz="1100">
                        <a:effectLst/>
                      </a:endParaRP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345265791"/>
                  </a:ext>
                </a:extLst>
              </a:tr>
              <a:tr h="484915">
                <a:tc>
                  <a:txBody>
                    <a:bodyPr/>
                    <a:lstStyle/>
                    <a:p>
                      <a:r>
                        <a:rPr lang="en-GB" sz="1100" u="none" strike="noStrike">
                          <a:solidFill>
                            <a:srgbClr val="00A9E0"/>
                          </a:solidFill>
                          <a:effectLst/>
                          <a:hlinkClick r:id="rId8"/>
                        </a:rPr>
                        <a:t>Open Data Commons Open Database License</a:t>
                      </a:r>
                      <a:r>
                        <a:rPr lang="en-GB" sz="1100">
                          <a:effectLst/>
                        </a:rPr>
                        <a:t> (ODbL)</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Data</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a:effectLst/>
                        </a:rPr>
                        <a:t>Y</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r>
                        <a:rPr lang="en-GB" sz="1100" dirty="0">
                          <a:effectLst/>
                        </a:rPr>
                        <a:t>Attribution-</a:t>
                      </a:r>
                      <a:r>
                        <a:rPr lang="en-GB" sz="1100" dirty="0" err="1">
                          <a:effectLst/>
                        </a:rPr>
                        <a:t>ShareAlike</a:t>
                      </a:r>
                      <a:r>
                        <a:rPr lang="en-GB" sz="1100" dirty="0">
                          <a:effectLst/>
                        </a:rPr>
                        <a:t> for data(bases)</a:t>
                      </a:r>
                    </a:p>
                  </a:txBody>
                  <a:tcPr marL="22623" marR="22623" marT="22623" marB="226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075249940"/>
                  </a:ext>
                </a:extLst>
              </a:tr>
            </a:tbl>
          </a:graphicData>
        </a:graphic>
      </p:graphicFrame>
    </p:spTree>
    <p:extLst>
      <p:ext uri="{BB962C8B-B14F-4D97-AF65-F5344CB8AC3E}">
        <p14:creationId xmlns:p14="http://schemas.microsoft.com/office/powerpoint/2010/main" val="23774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89DE-FDAE-460C-B899-33C94570FC5A}"/>
              </a:ext>
            </a:extLst>
          </p:cNvPr>
          <p:cNvSpPr>
            <a:spLocks noGrp="1"/>
          </p:cNvSpPr>
          <p:nvPr>
            <p:ph type="title"/>
          </p:nvPr>
        </p:nvSpPr>
        <p:spPr/>
        <p:txBody>
          <a:bodyPr/>
          <a:lstStyle/>
          <a:p>
            <a:r>
              <a:rPr lang="nl-BE" dirty="0"/>
              <a:t>Creative </a:t>
            </a:r>
            <a:r>
              <a:rPr lang="nl-BE" dirty="0" err="1"/>
              <a:t>Commons</a:t>
            </a:r>
            <a:r>
              <a:rPr lang="nl-BE" dirty="0"/>
              <a:t> </a:t>
            </a:r>
            <a:r>
              <a:rPr lang="nl-BE" dirty="0" err="1"/>
              <a:t>Licenses</a:t>
            </a:r>
            <a:r>
              <a:rPr lang="nl-BE" dirty="0"/>
              <a:t> (Green = open)</a:t>
            </a:r>
            <a:endParaRPr lang="en-GB" dirty="0"/>
          </a:p>
        </p:txBody>
      </p:sp>
      <p:pic>
        <p:nvPicPr>
          <p:cNvPr id="5" name="Content Placeholder 4">
            <a:extLst>
              <a:ext uri="{FF2B5EF4-FFF2-40B4-BE49-F238E27FC236}">
                <a16:creationId xmlns:a16="http://schemas.microsoft.com/office/drawing/2014/main" id="{DCAB069A-EF8C-4158-A85F-80D9AA876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738484"/>
            <a:ext cx="5760640" cy="5570836"/>
          </a:xfr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6320776"/>
            <a:ext cx="1691680" cy="537223"/>
          </a:xfrm>
          <a:prstGeom prst="rect">
            <a:avLst/>
          </a:prstGeom>
        </p:spPr>
      </p:pic>
    </p:spTree>
    <p:extLst>
      <p:ext uri="{BB962C8B-B14F-4D97-AF65-F5344CB8AC3E}">
        <p14:creationId xmlns:p14="http://schemas.microsoft.com/office/powerpoint/2010/main" val="387382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0E10CBEAA55F4199291D9F474F2F09" ma:contentTypeVersion="2" ma:contentTypeDescription="Een nieuw document maken." ma:contentTypeScope="" ma:versionID="a323b13fe78f129d9e686e83662fc04c">
  <xsd:schema xmlns:xsd="http://www.w3.org/2001/XMLSchema" xmlns:xs="http://www.w3.org/2001/XMLSchema" xmlns:p="http://schemas.microsoft.com/office/2006/metadata/properties" xmlns:ns2="b6677abd-1d17-46c0-ac90-2f7516769199" targetNamespace="http://schemas.microsoft.com/office/2006/metadata/properties" ma:root="true" ma:fieldsID="5fbf76a540c985b7a323e33288fd7ec8" ns2:_="">
    <xsd:import namespace="b6677abd-1d17-46c0-ac90-2f751676919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677abd-1d17-46c0-ac90-2f7516769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321D78-6542-4ADE-A6AF-6EE29B7B35E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6677abd-1d17-46c0-ac90-2f7516769199"/>
    <ds:schemaRef ds:uri="http://www.w3.org/XML/1998/namespace"/>
    <ds:schemaRef ds:uri="http://purl.org/dc/dcmitype/"/>
  </ds:schemaRefs>
</ds:datastoreItem>
</file>

<file path=customXml/itemProps2.xml><?xml version="1.0" encoding="utf-8"?>
<ds:datastoreItem xmlns:ds="http://schemas.openxmlformats.org/officeDocument/2006/customXml" ds:itemID="{A84AB461-06AA-4E96-8ECF-E52B238CD3FB}">
  <ds:schemaRefs>
    <ds:schemaRef ds:uri="http://schemas.microsoft.com/sharepoint/v3/contenttype/forms"/>
  </ds:schemaRefs>
</ds:datastoreItem>
</file>

<file path=customXml/itemProps3.xml><?xml version="1.0" encoding="utf-8"?>
<ds:datastoreItem xmlns:ds="http://schemas.openxmlformats.org/officeDocument/2006/customXml" ds:itemID="{4C4A8EAD-14B6-4420-9DF9-13B8C27DE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677abd-1d17-46c0-ac90-2f75167691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14196</TotalTime>
  <Words>1066</Words>
  <Application>Microsoft Office PowerPoint</Application>
  <PresentationFormat>On-screen Show (4:3)</PresentationFormat>
  <Paragraphs>174</Paragraphs>
  <Slides>15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ＭＳ Ｐゴシック</vt:lpstr>
      <vt:lpstr>Arial</vt:lpstr>
      <vt:lpstr>Calibri</vt:lpstr>
      <vt:lpstr>Symbol</vt:lpstr>
      <vt:lpstr>Verdana</vt:lpstr>
      <vt:lpstr>Wingdings</vt:lpstr>
      <vt:lpstr>Office Theme</vt:lpstr>
      <vt:lpstr>Document</vt:lpstr>
      <vt:lpstr>   FOSB WG Metadata &amp; Standardization  </vt:lpstr>
      <vt:lpstr>Scope – generisch metadata model</vt:lpstr>
      <vt:lpstr>Scope – generisch metadata model</vt:lpstr>
      <vt:lpstr>Scope – generisch metadata model</vt:lpstr>
      <vt:lpstr>Scope</vt:lpstr>
      <vt:lpstr>FAIR Principes</vt:lpstr>
      <vt:lpstr>FAIR Metrics</vt:lpstr>
      <vt:lpstr>Open Data</vt:lpstr>
      <vt:lpstr>Creative Commons Licenses (Green = open)</vt:lpstr>
      <vt:lpstr>Open Data Metrics</vt:lpstr>
      <vt:lpstr>Scope – Disciplinary standards</vt:lpstr>
      <vt:lpstr>Scope – Data management plan</vt:lpstr>
      <vt:lpstr>Scope – Open Access metrics </vt:lpstr>
      <vt:lpstr>FOSB WG Metadata en Standaardisatie </vt:lpstr>
      <vt:lpstr>Questions? Suggestions?  Sadia.Vancauwenbergh@uhasselt.be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lambr</dc:creator>
  <cp:lastModifiedBy>NEYENS Evy</cp:lastModifiedBy>
  <cp:revision>1421</cp:revision>
  <cp:lastPrinted>2020-02-20T13:22:54Z</cp:lastPrinted>
  <dcterms:created xsi:type="dcterms:W3CDTF">2009-12-01T15:52:26Z</dcterms:created>
  <dcterms:modified xsi:type="dcterms:W3CDTF">2020-11-13T15:52:24Z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0x010100710E10CBEAA55F4199291D9F474F2F09</vt:lpwstr>
  </property>
</Properties>
</file>