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6" r:id="rId5"/>
    <p:sldId id="525" r:id="rId6"/>
    <p:sldId id="559" r:id="rId7"/>
    <p:sldId id="560" r:id="rId8"/>
    <p:sldId id="553" r:id="rId9"/>
    <p:sldId id="568" r:id="rId10"/>
    <p:sldId id="565" r:id="rId11"/>
    <p:sldId id="569" r:id="rId12"/>
    <p:sldId id="555" r:id="rId13"/>
    <p:sldId id="556" r:id="rId14"/>
    <p:sldId id="562" r:id="rId15"/>
    <p:sldId id="570" r:id="rId16"/>
    <p:sldId id="563" r:id="rId17"/>
    <p:sldId id="564" r:id="rId18"/>
    <p:sldId id="571" r:id="rId19"/>
    <p:sldId id="572" r:id="rId20"/>
    <p:sldId id="573" r:id="rId21"/>
    <p:sldId id="566" r:id="rId22"/>
    <p:sldId id="574" r:id="rId23"/>
    <p:sldId id="541" r:id="rId24"/>
  </p:sldIdLst>
  <p:sldSz cx="9144000" cy="6858000" type="screen4x3"/>
  <p:notesSz cx="6797675" cy="9926638"/>
  <p:defaultTextStyle>
    <a:defPPr>
      <a:defRPr lang="nl-B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Campe Leen" initials="VCL" lastIdx="1" clrIdx="0">
    <p:extLst>
      <p:ext uri="{19B8F6BF-5375-455C-9EA6-DF929625EA0E}">
        <p15:presenceInfo xmlns:p15="http://schemas.microsoft.com/office/powerpoint/2012/main" userId="Van Campe Leen" providerId="None"/>
      </p:ext>
    </p:extLst>
  </p:cmAuthor>
  <p:cmAuthor id="2" name="Dengis Pascale" initials="DP" lastIdx="2" clrIdx="1">
    <p:extLst>
      <p:ext uri="{19B8F6BF-5375-455C-9EA6-DF929625EA0E}">
        <p15:presenceInfo xmlns:p15="http://schemas.microsoft.com/office/powerpoint/2012/main" userId="S::pascale.dengis@ewi.vlaanderen.be::3d85c390-b3cb-47eb-84d6-31a6309cd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1A20"/>
    <a:srgbClr val="474746"/>
    <a:srgbClr val="631D1D"/>
    <a:srgbClr val="0F6408"/>
    <a:srgbClr val="4F4F4F"/>
    <a:srgbClr val="141313"/>
    <a:srgbClr val="323030"/>
    <a:srgbClr val="18233A"/>
    <a:srgbClr val="62616E"/>
    <a:srgbClr val="053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95D3-A8A0-4E50-989C-F23569E18B8C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C451-B7D6-42A9-8A0B-695739F3C5C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003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4D8A6-E91F-2349-9524-29B4C5A5DC24}" type="datetimeFigureOut">
              <a:rPr lang="nl-NL" smtClean="0"/>
              <a:t>13-10-2020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1A2C-3C7C-D545-A329-5793AF5DBC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62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1A2C-3C7C-D545-A329-5793AF5DBC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foto-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/>
          <a:stretch/>
        </p:blipFill>
        <p:spPr>
          <a:xfrm>
            <a:off x="0" y="0"/>
            <a:ext cx="9144000" cy="3870745"/>
          </a:xfrm>
          <a:prstGeom prst="rect">
            <a:avLst/>
          </a:prstGeom>
        </p:spPr>
      </p:pic>
      <p:pic>
        <p:nvPicPr>
          <p:cNvPr id="14" name="Afbeelding 13" descr="logo-slide-titel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84976" cy="653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4293096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941122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4F4F4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48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logo-slid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6200"/>
            <a:ext cx="8869680" cy="6687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49844"/>
          </a:xfrm>
          <a:ln>
            <a:noFill/>
          </a:ln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>
            <a:lvl1pPr>
              <a:buFont typeface="Wingdings" pitchFamily="2" charset="2"/>
              <a:buChar char="§"/>
              <a:defRPr sz="28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Font typeface="Wingdings" pitchFamily="2" charset="2"/>
              <a:buChar char="§"/>
              <a:defRPr sz="1600">
                <a:solidFill>
                  <a:srgbClr val="4747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8132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559652E-C199-334F-9320-471B095246A8}" type="datetime1">
              <a:rPr lang="nl-BE"/>
              <a:pPr/>
              <a:t>13/10/2020</a:t>
            </a:fld>
            <a:endParaRPr lang="nl-BE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760" y="6381328"/>
            <a:ext cx="446449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82916"/>
            <a:ext cx="752475" cy="365125"/>
          </a:xfrm>
        </p:spPr>
        <p:txBody>
          <a:bodyPr/>
          <a:lstStyle>
            <a:lvl1pPr>
              <a:defRPr/>
            </a:lvl1pPr>
          </a:lstStyle>
          <a:p>
            <a:fld id="{BBB2625E-E22D-324D-B6D3-F6234E5E9FE9}" type="slidenum">
              <a:rPr lang="nl-BE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4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62C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 descr="logo-slide-titel-wi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468"/>
            <a:ext cx="8640960" cy="640267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836712"/>
            <a:ext cx="6984776" cy="6309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1484738"/>
            <a:ext cx="6984776" cy="4320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Ondertitel</a:t>
            </a:r>
            <a:r>
              <a:rPr lang="en-US" dirty="0"/>
              <a:t> </a:t>
            </a:r>
            <a:r>
              <a:rPr lang="en-US" dirty="0" err="1"/>
              <a:t>tussenslide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32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C988CC6-97EB-4A45-9195-47EF7C52919D}" type="datetime1">
              <a:rPr lang="nl-BE"/>
              <a:pPr/>
              <a:t>13/10/2020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76D89C-E8B9-AE4E-B6DF-5DF853DAFA02}" type="slidenum">
              <a:rPr lang="nl-BE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mailto:ECOOM@uhasselt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efinition.org/licenses/odc-pddl" TargetMode="External"/><Relationship Id="rId7" Type="http://schemas.openxmlformats.org/officeDocument/2006/relationships/hyperlink" Target="https://opendefinition.org/licenses/odc-odbl" TargetMode="External"/><Relationship Id="rId2" Type="http://schemas.openxmlformats.org/officeDocument/2006/relationships/hyperlink" Target="https://opendefinition.org/licenses/cc-ze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definition.org/licenses/cc-by-sa" TargetMode="External"/><Relationship Id="rId5" Type="http://schemas.openxmlformats.org/officeDocument/2006/relationships/hyperlink" Target="https://opendefinition.org/licenses/odc-by" TargetMode="External"/><Relationship Id="rId4" Type="http://schemas.openxmlformats.org/officeDocument/2006/relationships/hyperlink" Target="https://opendefinition.org/licenses/cc-b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07504" y="4437112"/>
            <a:ext cx="8712968" cy="79208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    </a:t>
            </a:r>
            <a:br>
              <a:rPr lang="en-US" sz="2800" dirty="0"/>
            </a:br>
            <a:br>
              <a:rPr lang="en-US" sz="2800" dirty="0"/>
            </a:br>
            <a:r>
              <a:rPr lang="en-GB" b="0" dirty="0"/>
              <a:t>FOSB WG Metadata &amp; Standardization</a:t>
            </a:r>
            <a:br>
              <a:rPr lang="en-GB" b="0" dirty="0"/>
            </a:br>
            <a:r>
              <a:rPr lang="pt-BR" b="0" dirty="0"/>
              <a:t>FOSB WG RDM &amp; OS - subWG KPI</a:t>
            </a:r>
            <a:br>
              <a:rPr lang="en-GB" b="0" dirty="0"/>
            </a:br>
            <a:r>
              <a:rPr lang="en-GB" dirty="0"/>
              <a:t> </a:t>
            </a:r>
            <a:br>
              <a:rPr lang="en-GB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</a:t>
            </a:r>
            <a:endParaRPr lang="nl-NL" sz="2800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>
          <a:xfrm>
            <a:off x="6228184" y="5949280"/>
            <a:ext cx="2736304" cy="43204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Verdana" charset="0"/>
                <a:ea typeface="ＭＳ Ｐゴシック" charset="0"/>
                <a:cs typeface="Verdana" charset="0"/>
              </a:rPr>
              <a:t>29/09/2020</a:t>
            </a:r>
          </a:p>
        </p:txBody>
      </p:sp>
    </p:spTree>
    <p:extLst>
      <p:ext uri="{BB962C8B-B14F-4D97-AF65-F5344CB8AC3E}">
        <p14:creationId xmlns:p14="http://schemas.microsoft.com/office/powerpoint/2010/main" val="322428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630-EA00-4C82-8B4B-B2A3646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Open Data Monitor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E6ACA-8169-4A51-82EE-108F6552B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24" y="731824"/>
            <a:ext cx="8706842" cy="55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6B9D-127B-4289-879E-03C807A7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63562"/>
            <a:ext cx="8640960" cy="549844"/>
          </a:xfrm>
        </p:spPr>
        <p:txBody>
          <a:bodyPr/>
          <a:lstStyle/>
          <a:p>
            <a:pPr algn="ctr"/>
            <a:r>
              <a:rPr lang="nl-BE" dirty="0"/>
              <a:t>The Open Data </a:t>
            </a:r>
            <a:r>
              <a:rPr lang="nl-BE" dirty="0" err="1"/>
              <a:t>Institute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C6003-5F70-4804-B690-ECFF0ECCE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70432"/>
            <a:ext cx="2177875" cy="9361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5BD6E-C3E8-4354-B39E-64B647E0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https://theodi.org/ ; https://5stardata.info/en/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259E1-3303-40DA-BE5A-1E9BA4F66219}"/>
              </a:ext>
            </a:extLst>
          </p:cNvPr>
          <p:cNvSpPr txBox="1"/>
          <p:nvPr/>
        </p:nvSpPr>
        <p:spPr>
          <a:xfrm>
            <a:off x="395536" y="1073125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sz="2800" dirty="0">
                <a:latin typeface="Verdana" panose="020B0604030504040204" pitchFamily="34" charset="0"/>
                <a:ea typeface="Verdana" panose="020B0604030504040204" pitchFamily="34" charset="0"/>
              </a:rPr>
              <a:t>5-stars of </a:t>
            </a:r>
            <a:r>
              <a:rPr lang="nl-BE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Linked</a:t>
            </a:r>
            <a:r>
              <a:rPr lang="nl-BE" sz="2800" dirty="0">
                <a:latin typeface="Verdana" panose="020B0604030504040204" pitchFamily="34" charset="0"/>
                <a:ea typeface="Verdana" panose="020B0604030504040204" pitchFamily="34" charset="0"/>
              </a:rPr>
              <a:t> Open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nl-BE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949D6-D030-4B1F-AC92-5248B9637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4168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6B9D-127B-4289-879E-03C807A7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63562"/>
            <a:ext cx="8640960" cy="549844"/>
          </a:xfrm>
        </p:spPr>
        <p:txBody>
          <a:bodyPr/>
          <a:lstStyle/>
          <a:p>
            <a:pPr algn="ctr"/>
            <a:r>
              <a:rPr lang="nl-BE" dirty="0"/>
              <a:t>Open Data </a:t>
            </a:r>
            <a:r>
              <a:rPr lang="nl-BE" dirty="0" err="1"/>
              <a:t>Certificate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C6003-5F70-4804-B690-ECFF0ECCE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70432"/>
            <a:ext cx="2177875" cy="9361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5BD6E-C3E8-4354-B39E-64B647E0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https://certificates.theodi.org/en/about/whatyouneed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259E1-3303-40DA-BE5A-1E9BA4F66219}"/>
              </a:ext>
            </a:extLst>
          </p:cNvPr>
          <p:cNvSpPr txBox="1"/>
          <p:nvPr/>
        </p:nvSpPr>
        <p:spPr>
          <a:xfrm>
            <a:off x="683568" y="1700808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PID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Open &amp; machine-readable format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Open license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Machine-readable metadata + standard vocabularies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Trusted repositories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Technical info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Contact person</a:t>
            </a:r>
          </a:p>
        </p:txBody>
      </p:sp>
    </p:spTree>
    <p:extLst>
      <p:ext uri="{BB962C8B-B14F-4D97-AF65-F5344CB8AC3E}">
        <p14:creationId xmlns:p14="http://schemas.microsoft.com/office/powerpoint/2010/main" val="256004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3DE4-A7CC-4A7E-A09C-C944641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Open Data Label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F851-6CD2-4689-96AE-40E33A7C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04056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Option 1: </a:t>
            </a:r>
            <a:r>
              <a:rPr lang="en-GB" dirty="0"/>
              <a:t>Is the dataset completely open access with no restrictions?</a:t>
            </a:r>
          </a:p>
          <a:p>
            <a:pPr lvl="0"/>
            <a:r>
              <a:rPr lang="en-GB" sz="2400" dirty="0"/>
              <a:t>Internationally recognised and machine-readable open license</a:t>
            </a:r>
          </a:p>
          <a:p>
            <a:pPr lvl="0"/>
            <a:r>
              <a:rPr lang="en-GB" sz="2400" dirty="0"/>
              <a:t>Open/machine-readable format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Y</a:t>
            </a:r>
            <a:r>
              <a:rPr lang="en-GB" dirty="0"/>
              <a:t>es/NO =&gt; If Yes Open Data Label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8D902-22A2-4227-B153-8CB4C059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149650"/>
            <a:ext cx="3066256" cy="5749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5FDF-B9E9-4690-BD64-A0087AEE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Open Knowledge Foundation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1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9E74-41D8-42C4-96C8-E159E4D6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3" y="297955"/>
            <a:ext cx="8640960" cy="5498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00"/>
                </a:solidFill>
              </a:rPr>
              <a:t>Option 2: multidimensional field: degree of openness</a:t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E57C-2748-4FB0-8852-576EC7CB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star: Dataset is available via a DOI leading to a landing page with a downloadable link. 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2 stars: D</a:t>
            </a:r>
            <a:r>
              <a:rPr lang="en-GB" dirty="0" err="1">
                <a:solidFill>
                  <a:schemeClr val="tx1"/>
                </a:solidFill>
              </a:rPr>
              <a:t>ataset</a:t>
            </a:r>
            <a:r>
              <a:rPr lang="en-GB" dirty="0">
                <a:solidFill>
                  <a:schemeClr val="tx1"/>
                </a:solidFill>
              </a:rPr>
              <a:t> is available in an open/machine-readable format</a:t>
            </a:r>
          </a:p>
          <a:p>
            <a:endParaRPr lang="en-GB" dirty="0"/>
          </a:p>
          <a:p>
            <a:r>
              <a:rPr lang="nl-BE" dirty="0">
                <a:solidFill>
                  <a:schemeClr val="tx1"/>
                </a:solidFill>
              </a:rPr>
              <a:t>3 stars: Dataset has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open </a:t>
            </a:r>
            <a:r>
              <a:rPr lang="nl-BE" dirty="0" err="1">
                <a:solidFill>
                  <a:schemeClr val="tx1"/>
                </a:solidFill>
              </a:rPr>
              <a:t>license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2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D667-00DC-4B41-A763-2A1112B1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FAIR </a:t>
            </a:r>
            <a:r>
              <a:rPr lang="nl-BE" dirty="0" err="1"/>
              <a:t>Principles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39AAC8-9DA8-45D1-BC58-F33A2B69C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232611" cy="21138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EE71B-7346-4377-84C8-BC524244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381328"/>
            <a:ext cx="8640960" cy="365125"/>
          </a:xfrm>
        </p:spPr>
        <p:txBody>
          <a:bodyPr/>
          <a:lstStyle/>
          <a:p>
            <a:pPr algn="l">
              <a:defRPr/>
            </a:pPr>
            <a:r>
              <a:rPr lang="fr-FR" dirty="0"/>
              <a:t>Source: Wilkinson et al., 2016; https://www.rd-alliance.org/groups/fair-data-maturity-model-wg; https://www.go-fair.org/; https://www.fairsfair.eu/</a:t>
            </a:r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E2EE9-2DF3-4550-BB7B-CCFA24C3C505}"/>
              </a:ext>
            </a:extLst>
          </p:cNvPr>
          <p:cNvSpPr txBox="1"/>
          <p:nvPr/>
        </p:nvSpPr>
        <p:spPr>
          <a:xfrm>
            <a:off x="395536" y="3429000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RDA FAIR Data Maturity Model WG</a:t>
            </a:r>
          </a:p>
          <a:p>
            <a:endParaRPr lang="en-GB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FAIRsFAIR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 project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BE" sz="280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</a:rPr>
              <a:t>O-FAIR</a:t>
            </a:r>
          </a:p>
        </p:txBody>
      </p:sp>
    </p:spTree>
    <p:extLst>
      <p:ext uri="{BB962C8B-B14F-4D97-AF65-F5344CB8AC3E}">
        <p14:creationId xmlns:p14="http://schemas.microsoft.com/office/powerpoint/2010/main" val="266292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EE29-2E4E-4D5B-BDF5-8140BF57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FAIR Data Assessment tool (DANS)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ED03-AD46-470F-8628-0BF3DD5A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F, A, &amp; I as separate </a:t>
            </a:r>
            <a:r>
              <a:rPr lang="nl-BE" dirty="0" err="1">
                <a:solidFill>
                  <a:schemeClr val="tx1"/>
                </a:solidFill>
              </a:rPr>
              <a:t>dimensions</a:t>
            </a:r>
            <a:r>
              <a:rPr lang="nl-BE" dirty="0">
                <a:solidFill>
                  <a:schemeClr val="tx1"/>
                </a:solidFill>
              </a:rPr>
              <a:t> of data </a:t>
            </a:r>
            <a:r>
              <a:rPr lang="nl-BE" dirty="0" err="1">
                <a:solidFill>
                  <a:schemeClr val="tx1"/>
                </a:solidFill>
              </a:rPr>
              <a:t>quality</a:t>
            </a:r>
            <a:endParaRPr lang="nl-B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Score datasets on </a:t>
            </a:r>
            <a:r>
              <a:rPr lang="nl-BE" dirty="0" err="1">
                <a:solidFill>
                  <a:schemeClr val="tx1"/>
                </a:solidFill>
              </a:rPr>
              <a:t>each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dimension</a:t>
            </a:r>
            <a:r>
              <a:rPr lang="nl-BE" dirty="0">
                <a:solidFill>
                  <a:schemeClr val="tx1"/>
                </a:solidFill>
              </a:rPr>
              <a:t> (1-5)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r>
              <a:rPr lang="nl-BE" dirty="0" err="1">
                <a:solidFill>
                  <a:schemeClr val="tx1"/>
                </a:solidFill>
              </a:rPr>
              <a:t>Reusability</a:t>
            </a:r>
            <a:r>
              <a:rPr lang="nl-BE" dirty="0">
                <a:solidFill>
                  <a:schemeClr val="tx1"/>
                </a:solidFill>
              </a:rPr>
              <a:t> = </a:t>
            </a:r>
            <a:r>
              <a:rPr lang="nl-BE" dirty="0" err="1">
                <a:solidFill>
                  <a:schemeClr val="tx1"/>
                </a:solidFill>
              </a:rPr>
              <a:t>average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FAIRness</a:t>
            </a:r>
            <a:r>
              <a:rPr lang="nl-BE" dirty="0">
                <a:solidFill>
                  <a:schemeClr val="tx1"/>
                </a:solidFill>
              </a:rPr>
              <a:t>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dirty="0">
                <a:solidFill>
                  <a:schemeClr val="tx1"/>
                </a:solidFill>
              </a:rPr>
              <a:t>indicator of data </a:t>
            </a:r>
            <a:r>
              <a:rPr lang="nl-BE" dirty="0" err="1">
                <a:solidFill>
                  <a:schemeClr val="tx1"/>
                </a:solidFill>
              </a:rPr>
              <a:t>quality</a:t>
            </a:r>
            <a:r>
              <a:rPr lang="nl-BE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nl-BE" dirty="0">
              <a:solidFill>
                <a:schemeClr val="tx1"/>
              </a:solidFill>
            </a:endParaRPr>
          </a:p>
          <a:p>
            <a:r>
              <a:rPr lang="nl-BE" dirty="0">
                <a:solidFill>
                  <a:schemeClr val="tx1"/>
                </a:solidFill>
              </a:rPr>
              <a:t>Make scoring automatic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D03A1-725F-4193-8523-33A4CB43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24944"/>
            <a:ext cx="215182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98FC-3443-4ED4-A515-7D4DAA34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06832"/>
            <a:ext cx="8640960" cy="549844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FAIRsFAIR</a:t>
            </a:r>
            <a:r>
              <a:rPr lang="en-GB" b="1" dirty="0"/>
              <a:t> Data Assessment Metrics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9958-BB5B-4552-8433-64EF865A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1"/>
            <a:ext cx="3999181" cy="542882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15 metrics built on existing work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• RDA FAIR Data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  Maturity Model      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• DANS </a:t>
            </a:r>
            <a:r>
              <a:rPr lang="en-GB" sz="2000" dirty="0" err="1">
                <a:solidFill>
                  <a:schemeClr val="tx1"/>
                </a:solidFill>
              </a:rPr>
              <a:t>Fairdat</a:t>
            </a:r>
            <a:r>
              <a:rPr lang="en-GB" sz="2000" dirty="0">
                <a:solidFill>
                  <a:schemeClr val="tx1"/>
                </a:solidFill>
              </a:rPr>
              <a:t>/</a:t>
            </a:r>
            <a:r>
              <a:rPr lang="en-GB" sz="2000" dirty="0" err="1">
                <a:solidFill>
                  <a:schemeClr val="tx1"/>
                </a:solidFill>
              </a:rPr>
              <a:t>FAIREnough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• WDS/RDA Data Fitness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Iteratively improve via pilot tests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v0.3 since August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9F439-B3AE-4913-AABB-F0B59598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34" y="520493"/>
            <a:ext cx="4588513" cy="550621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32D7108-D023-4EB9-B0D7-3A6A6EE47D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123486"/>
            <a:ext cx="2156727" cy="44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5AEC-7D1D-49A2-AC1A-C9D41045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https://www.fairsfair.eu/fairsfair-data-object-assessment-metrics-request-comments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245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A2F2-35F2-4442-8F51-25F7E2D3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Scoring and Badging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0B70-15BA-44C9-9C6B-7A2620B1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A ‘sensible’ scoring mechanism to quantify the overall </a:t>
            </a:r>
            <a:r>
              <a:rPr lang="en-GB" sz="2400" dirty="0" err="1">
                <a:solidFill>
                  <a:schemeClr val="tx1"/>
                </a:solidFill>
              </a:rPr>
              <a:t>FAIRness</a:t>
            </a:r>
            <a:r>
              <a:rPr lang="en-GB" sz="2400" dirty="0">
                <a:solidFill>
                  <a:schemeClr val="tx1"/>
                </a:solidFill>
              </a:rPr>
              <a:t> of a data object. 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Scoring results in a machine-readable format to allow wide re-use by other services </a:t>
            </a:r>
            <a:r>
              <a:rPr lang="en-GB" sz="2000" dirty="0">
                <a:solidFill>
                  <a:schemeClr val="tx1"/>
                </a:solidFill>
              </a:rPr>
              <a:t>(e.g., visualization tools). 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A simple &amp; easy-to-understand visualization that summarizes the assessment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2B266-FE73-4635-8CAC-5068959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Source: FAIRsFAIR Data Assessment Metrics report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64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B756-A878-485D-9F77-99E93512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Future</a:t>
            </a:r>
            <a:r>
              <a:rPr lang="nl-BE" dirty="0"/>
              <a:t> Open Access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0120B-0A5F-4714-A943-E0FAD7F38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1" y="836712"/>
            <a:ext cx="8128807" cy="532869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EAC87-136E-45D7-9B44-EC2106FA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36" y="6381328"/>
            <a:ext cx="7272808" cy="365125"/>
          </a:xfrm>
        </p:spPr>
        <p:txBody>
          <a:bodyPr/>
          <a:lstStyle/>
          <a:p>
            <a:pPr algn="l">
              <a:defRPr/>
            </a:pPr>
            <a:r>
              <a:rPr lang="sv-SE" dirty="0"/>
              <a:t>https://www.vsnu.nl/files/documenten/Domeinen/Onderzoek/Open%20access/Definitief%20Definition%20framework%20OA_VSNU-20160217.pdf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155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/>
              <a:t>FOSB WG Metadata &amp; </a:t>
            </a:r>
            <a:r>
              <a:rPr lang="nl-BE" sz="2000" dirty="0" err="1"/>
              <a:t>Standardization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Open Data</a:t>
            </a:r>
          </a:p>
          <a:p>
            <a:pPr lvl="1"/>
            <a:r>
              <a:rPr lang="nl-BE" sz="2000" dirty="0"/>
              <a:t>Definition</a:t>
            </a:r>
          </a:p>
          <a:p>
            <a:pPr lvl="1"/>
            <a:r>
              <a:rPr lang="nl-BE" sz="2000" dirty="0"/>
              <a:t>Indicators</a:t>
            </a:r>
          </a:p>
          <a:p>
            <a:pPr marL="457200" lvl="1" indent="0">
              <a:buNone/>
            </a:pPr>
            <a:endParaRPr lang="nl-BE" sz="2000" dirty="0"/>
          </a:p>
          <a:p>
            <a:r>
              <a:rPr lang="nl-BE" sz="2000" dirty="0"/>
              <a:t>FAIR Data</a:t>
            </a:r>
          </a:p>
          <a:p>
            <a:pPr lvl="1"/>
            <a:r>
              <a:rPr lang="nl-BE" sz="2000" dirty="0"/>
              <a:t>Definition</a:t>
            </a:r>
          </a:p>
          <a:p>
            <a:pPr lvl="1"/>
            <a:r>
              <a:rPr lang="nl-BE" sz="2000" dirty="0"/>
              <a:t>Indicators</a:t>
            </a:r>
          </a:p>
          <a:p>
            <a:pPr marL="457200" lvl="1" indent="0">
              <a:buNone/>
            </a:pPr>
            <a:endParaRPr lang="nl-BE" sz="2000" dirty="0"/>
          </a:p>
          <a:p>
            <a:pPr marL="342900" lvl="1" indent="-342900"/>
            <a:r>
              <a:rPr lang="nl-BE" sz="2000" dirty="0" err="1"/>
              <a:t>Future</a:t>
            </a:r>
            <a:r>
              <a:rPr lang="nl-BE" sz="2000" dirty="0"/>
              <a:t> Open Access</a:t>
            </a:r>
          </a:p>
          <a:p>
            <a:pPr marL="457200" lvl="1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39145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2800" dirty="0" err="1"/>
              <a:t>Questions</a:t>
            </a:r>
            <a:endParaRPr lang="nl-BE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463562"/>
            <a:ext cx="52920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b="1" dirty="0"/>
          </a:p>
          <a:p>
            <a:endParaRPr lang="nl-BE" b="1" dirty="0"/>
          </a:p>
          <a:p>
            <a:r>
              <a:rPr lang="nl-BE" b="1" dirty="0"/>
              <a:t>Project leader: </a:t>
            </a:r>
            <a:r>
              <a:rPr lang="nl-BE" dirty="0"/>
              <a:t>Sadia </a:t>
            </a:r>
            <a:r>
              <a:rPr lang="nl-BE" dirty="0" err="1"/>
              <a:t>Vancauwenbergh</a:t>
            </a:r>
            <a:endParaRPr lang="nl-BE" dirty="0"/>
          </a:p>
          <a:p>
            <a:r>
              <a:rPr lang="nl-BE" dirty="0"/>
              <a:t>Mail: </a:t>
            </a:r>
            <a:r>
              <a:rPr lang="nl-BE" dirty="0">
                <a:hlinkClick r:id="rId2"/>
              </a:rPr>
              <a:t>ECOOM@uhasselt.be</a:t>
            </a:r>
            <a:endParaRPr lang="nl-BE" dirty="0"/>
          </a:p>
          <a:p>
            <a:r>
              <a:rPr lang="nl-BE" dirty="0"/>
              <a:t>+32(0)474 30 53 54 (Sadia)</a:t>
            </a:r>
          </a:p>
          <a:p>
            <a:r>
              <a:rPr lang="en-US" dirty="0"/>
              <a:t>+32(0)483 22 52 65 (</a:t>
            </a:r>
            <a:r>
              <a:rPr lang="en-US" dirty="0" err="1"/>
              <a:t>Evy</a:t>
            </a:r>
            <a:r>
              <a:rPr lang="en-US" dirty="0"/>
              <a:t>)</a:t>
            </a:r>
          </a:p>
          <a:p>
            <a:endParaRPr lang="nl-BE" dirty="0"/>
          </a:p>
          <a:p>
            <a:r>
              <a:rPr lang="nl-BE" u="sng" dirty="0"/>
              <a:t>Team:</a:t>
            </a:r>
          </a:p>
          <a:p>
            <a:r>
              <a:rPr lang="nl-BE" dirty="0"/>
              <a:t>Simon </a:t>
            </a:r>
            <a:r>
              <a:rPr lang="nl-BE" dirty="0" err="1"/>
              <a:t>D’Haenens</a:t>
            </a:r>
            <a:endParaRPr lang="nl-BE" dirty="0"/>
          </a:p>
          <a:p>
            <a:r>
              <a:rPr lang="nl-BE" dirty="0"/>
              <a:t>Evy Neyens</a:t>
            </a:r>
          </a:p>
          <a:p>
            <a:r>
              <a:rPr lang="nl-BE" dirty="0"/>
              <a:t>Hanne Poelmans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1400" b="1" i="1" u="sng" dirty="0" err="1"/>
              <a:t>Acknowledgement</a:t>
            </a:r>
            <a:endParaRPr lang="nl-BE" sz="1400" b="1" i="1" u="sng" dirty="0"/>
          </a:p>
          <a:p>
            <a:r>
              <a:rPr lang="nl-BE" sz="1400" dirty="0"/>
              <a:t>ECOOM is </a:t>
            </a:r>
            <a:r>
              <a:rPr lang="nl-BE" sz="1400" dirty="0" err="1"/>
              <a:t>supported</a:t>
            </a:r>
            <a:r>
              <a:rPr lang="nl-BE" sz="1400" dirty="0"/>
              <a:t> </a:t>
            </a:r>
            <a:r>
              <a:rPr lang="nl-BE" sz="1400" dirty="0" err="1"/>
              <a:t>by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Flemish</a:t>
            </a:r>
            <a:r>
              <a:rPr lang="nl-BE" sz="1400" dirty="0"/>
              <a:t> </a:t>
            </a:r>
            <a:r>
              <a:rPr lang="nl-BE" sz="1400" dirty="0" err="1"/>
              <a:t>Government</a:t>
            </a:r>
            <a:r>
              <a:rPr lang="nl-BE" sz="1400" dirty="0"/>
              <a:t>, Dept. </a:t>
            </a:r>
            <a:r>
              <a:rPr lang="nl-BE" sz="1400" dirty="0" err="1"/>
              <a:t>Economy</a:t>
            </a:r>
            <a:r>
              <a:rPr lang="nl-BE" sz="1400" dirty="0"/>
              <a:t>, </a:t>
            </a:r>
            <a:r>
              <a:rPr lang="nl-BE" sz="1400" dirty="0" err="1"/>
              <a:t>Science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Innovation</a:t>
            </a:r>
            <a:r>
              <a:rPr lang="nl-BE" sz="1400" dirty="0"/>
              <a:t> (EWI)</a:t>
            </a:r>
          </a:p>
          <a:p>
            <a:endParaRPr lang="nl-BE" dirty="0"/>
          </a:p>
          <a:p>
            <a:endParaRPr lang="nl-BE" b="1" dirty="0"/>
          </a:p>
          <a:p>
            <a:endParaRPr lang="nl-BE" dirty="0"/>
          </a:p>
        </p:txBody>
      </p:sp>
      <p:pic>
        <p:nvPicPr>
          <p:cNvPr id="5" name="Picture 2" descr="C:\Users\lucp8313\AppData\Local\Microsoft\Windows\Temporary Internet Files\Content.IE5\ZELMZCJ3\question2-300x300[1]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9" y="1620474"/>
            <a:ext cx="338455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1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FOSB WG Metadata &amp; </a:t>
            </a:r>
            <a:r>
              <a:rPr lang="nl-BE" dirty="0" err="1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>
                <a:solidFill>
                  <a:schemeClr val="tx1"/>
                </a:solidFill>
              </a:rPr>
              <a:t>In </a:t>
            </a:r>
            <a:r>
              <a:rPr lang="nl-BE" sz="2400" dirty="0" err="1">
                <a:solidFill>
                  <a:schemeClr val="tx1"/>
                </a:solidFill>
              </a:rPr>
              <a:t>accordance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nl-BE" sz="2400" dirty="0" err="1">
                <a:solidFill>
                  <a:schemeClr val="tx1"/>
                </a:solidFill>
              </a:rPr>
              <a:t>with</a:t>
            </a:r>
            <a:r>
              <a:rPr lang="nl-BE" sz="2400" dirty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FOSB WG RDM&amp;OS - subWG KPI</a:t>
            </a:r>
            <a:endParaRPr lang="nl-BE" sz="2400" dirty="0">
              <a:solidFill>
                <a:schemeClr val="tx1"/>
              </a:solidFill>
            </a:endParaRPr>
          </a:p>
          <a:p>
            <a:r>
              <a:rPr lang="nl-BE" dirty="0" err="1">
                <a:solidFill>
                  <a:schemeClr val="tx1"/>
                </a:solidFill>
              </a:rPr>
              <a:t>Generic</a:t>
            </a:r>
            <a:r>
              <a:rPr lang="nl-BE" dirty="0">
                <a:solidFill>
                  <a:schemeClr val="tx1"/>
                </a:solidFill>
              </a:rPr>
              <a:t> model (</a:t>
            </a:r>
            <a:r>
              <a:rPr lang="nl-BE" dirty="0" err="1">
                <a:solidFill>
                  <a:schemeClr val="tx1"/>
                </a:solidFill>
              </a:rPr>
              <a:t>DataCite</a:t>
            </a:r>
            <a:r>
              <a:rPr lang="nl-BE" dirty="0">
                <a:solidFill>
                  <a:schemeClr val="tx1"/>
                </a:solidFill>
              </a:rPr>
              <a:t>/</a:t>
            </a:r>
            <a:r>
              <a:rPr lang="nl-BE" dirty="0" err="1">
                <a:solidFill>
                  <a:schemeClr val="tx1"/>
                </a:solidFill>
              </a:rPr>
              <a:t>OpenAire</a:t>
            </a:r>
            <a:r>
              <a:rPr lang="nl-BE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nl-BE" dirty="0">
                <a:solidFill>
                  <a:schemeClr val="tx1"/>
                </a:solidFill>
              </a:rPr>
              <a:t>FRIS (researchportal.be)</a:t>
            </a:r>
          </a:p>
          <a:p>
            <a:pPr lvl="2"/>
            <a:r>
              <a:rPr lang="nl-BE" dirty="0">
                <a:solidFill>
                  <a:schemeClr val="tx1"/>
                </a:solidFill>
              </a:rPr>
              <a:t>EOSC</a:t>
            </a:r>
          </a:p>
          <a:p>
            <a:pPr lvl="2"/>
            <a:r>
              <a:rPr lang="nl-BE" dirty="0" err="1">
                <a:solidFill>
                  <a:schemeClr val="tx1"/>
                </a:solidFill>
              </a:rPr>
              <a:t>Aligned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with</a:t>
            </a:r>
            <a:r>
              <a:rPr lang="nl-BE" dirty="0">
                <a:solidFill>
                  <a:schemeClr val="tx1"/>
                </a:solidFill>
              </a:rPr>
              <a:t> FAIR indicators</a:t>
            </a:r>
          </a:p>
          <a:p>
            <a:pPr lvl="2"/>
            <a:r>
              <a:rPr lang="nl-BE" dirty="0" err="1">
                <a:solidFill>
                  <a:schemeClr val="tx1"/>
                </a:solidFill>
              </a:rPr>
              <a:t>Semantically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harmonized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amongst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Flemish</a:t>
            </a:r>
            <a:r>
              <a:rPr lang="nl-BE" dirty="0">
                <a:solidFill>
                  <a:schemeClr val="tx1"/>
                </a:solidFill>
              </a:rPr>
              <a:t> information providers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45024"/>
            <a:ext cx="7126783" cy="26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89E0-1F8D-4E34-A3CD-026DD923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640"/>
            <a:ext cx="8640960" cy="549844"/>
          </a:xfrm>
        </p:spPr>
        <p:txBody>
          <a:bodyPr/>
          <a:lstStyle/>
          <a:p>
            <a:r>
              <a:rPr lang="nl-BE" dirty="0"/>
              <a:t>FOSB Metadata model draft </a:t>
            </a:r>
            <a:endParaRPr lang="en-GB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C17F9DD-5864-4B0D-AD75-1C7E4B330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038108"/>
              </p:ext>
            </p:extLst>
          </p:nvPr>
        </p:nvGraphicFramePr>
        <p:xfrm>
          <a:off x="467544" y="692696"/>
          <a:ext cx="7992888" cy="589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Document" r:id="rId3" imgW="5746651" imgH="5891782" progId="Word.Document.12">
                  <p:embed/>
                </p:oleObj>
              </mc:Choice>
              <mc:Fallback>
                <p:oleObj name="Document" r:id="rId3" imgW="5746651" imgH="5891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692696"/>
                        <a:ext cx="7992888" cy="589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0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14B1-9694-4225-93B4-23AC5294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What</a:t>
            </a:r>
            <a:r>
              <a:rPr lang="nl-BE" dirty="0"/>
              <a:t> are Open Research Data?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DF4D-D57C-4F35-9FB6-F1E3E46B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Open Definition: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““Open data can be </a:t>
            </a:r>
            <a:r>
              <a:rPr lang="en-GB" b="1" dirty="0"/>
              <a:t>freely used, modified, and shared</a:t>
            </a:r>
            <a:r>
              <a:rPr lang="en-GB" dirty="0"/>
              <a:t> by </a:t>
            </a:r>
            <a:r>
              <a:rPr lang="en-GB" b="1" dirty="0"/>
              <a:t>anyone</a:t>
            </a:r>
            <a:r>
              <a:rPr lang="en-GB" dirty="0"/>
              <a:t> for </a:t>
            </a:r>
            <a:r>
              <a:rPr lang="en-GB" b="1" dirty="0"/>
              <a:t>any purpose</a:t>
            </a:r>
            <a:r>
              <a:rPr lang="en-GB" dirty="0"/>
              <a:t>”. </a:t>
            </a:r>
          </a:p>
          <a:p>
            <a:pPr marL="0" indent="0">
              <a:buNone/>
            </a:pPr>
            <a:endParaRPr lang="en-GB" dirty="0"/>
          </a:p>
          <a:p>
            <a:r>
              <a:rPr lang="nl-BE" dirty="0"/>
              <a:t>O</a:t>
            </a:r>
            <a:r>
              <a:rPr lang="en-GB" dirty="0"/>
              <a:t>pen &amp; machine-readable format</a:t>
            </a:r>
          </a:p>
          <a:p>
            <a:r>
              <a:rPr lang="nl-BE" dirty="0"/>
              <a:t>O</a:t>
            </a:r>
            <a:r>
              <a:rPr lang="en-GB" dirty="0"/>
              <a:t>pen license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08D-115F-4218-9AF1-1935B1B7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Source: Open Knowledge Foundation, http://opendefinition.org/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DAAB-75DD-47B4-A74B-8DE8A63B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60" y="260648"/>
            <a:ext cx="8640960" cy="5498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363535"/>
                </a:solidFill>
              </a:rPr>
              <a:t>Why license open data?</a:t>
            </a:r>
            <a:br>
              <a:rPr lang="en-GB" b="1" dirty="0">
                <a:solidFill>
                  <a:srgbClr val="363535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DF67-8021-4539-9661-187AF686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60" y="749573"/>
            <a:ext cx="8640960" cy="504056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Without a licence, data is not truly open.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 licence tells anyone that they can access, use and share your data.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‘Publicly available’ ≠ permission to access, use and share it under copyright or database laws.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6928D-5A1F-4FC0-8031-1B7334DB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Open Data Institute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246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F53B-1113-4BBF-B8E5-B1893902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User </a:t>
            </a:r>
            <a:r>
              <a:rPr lang="nl-BE" dirty="0" err="1"/>
              <a:t>Licenses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8D8F1D-7865-4501-B34C-A7076C1C4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381445"/>
              </p:ext>
            </p:extLst>
          </p:nvPr>
        </p:nvGraphicFramePr>
        <p:xfrm>
          <a:off x="467544" y="1052736"/>
          <a:ext cx="7776865" cy="5045071"/>
        </p:xfrm>
        <a:graphic>
          <a:graphicData uri="http://schemas.openxmlformats.org/drawingml/2006/table">
            <a:tbl>
              <a:tblPr/>
              <a:tblGrid>
                <a:gridCol w="1555373">
                  <a:extLst>
                    <a:ext uri="{9D8B030D-6E8A-4147-A177-3AD203B41FA5}">
                      <a16:colId xmlns:a16="http://schemas.microsoft.com/office/drawing/2014/main" val="143497499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05027818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655619992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812488913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534337108"/>
                    </a:ext>
                  </a:extLst>
                </a:gridCol>
              </a:tblGrid>
              <a:tr h="208128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License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Domain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By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Comments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17175"/>
                  </a:ext>
                </a:extLst>
              </a:tr>
              <a:tr h="696776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0A9E0"/>
                          </a:solidFill>
                          <a:effectLst/>
                          <a:hlinkClick r:id="rId2"/>
                        </a:rPr>
                        <a:t>Creative Commons CCZero</a:t>
                      </a:r>
                      <a:r>
                        <a:rPr lang="en-GB" sz="1100">
                          <a:effectLst/>
                        </a:rPr>
                        <a:t> (CC0)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Content, Data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Dedicate to the Public Domain (all rights waived)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59407"/>
                  </a:ext>
                </a:extLst>
              </a:tr>
              <a:tr h="859658">
                <a:tc>
                  <a:txBody>
                    <a:bodyPr/>
                    <a:lstStyle/>
                    <a:p>
                      <a:r>
                        <a:rPr lang="en-GB" sz="1100" u="sng">
                          <a:solidFill>
                            <a:srgbClr val="00A9E0"/>
                          </a:solidFill>
                          <a:effectLst/>
                          <a:hlinkClick r:id="rId3"/>
                        </a:rPr>
                        <a:t>Open Data Commons Public Domain Dedication and Licence</a:t>
                      </a:r>
                      <a:r>
                        <a:rPr lang="en-GB" sz="1100">
                          <a:effectLst/>
                        </a:rPr>
                        <a:t> (PDDL)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Data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Dedicate to the Public Domain (all rights waived)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10474"/>
                  </a:ext>
                </a:extLst>
              </a:tr>
              <a:tr h="696776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0A9E0"/>
                          </a:solidFill>
                          <a:effectLst/>
                          <a:hlinkClick r:id="rId4"/>
                        </a:rPr>
                        <a:t>Creative Commons Attribution 4.0</a:t>
                      </a:r>
                      <a:r>
                        <a:rPr lang="en-GB" sz="1100">
                          <a:effectLst/>
                        </a:rPr>
                        <a:t> (CC-BY-4.0)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Content, Data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effectLst/>
                      </a:endParaRP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83072"/>
                  </a:ext>
                </a:extLst>
              </a:tr>
              <a:tr h="85965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0A9E0"/>
                          </a:solidFill>
                          <a:effectLst/>
                          <a:hlinkClick r:id="rId5"/>
                        </a:rPr>
                        <a:t>Open Data Commons Attribution License</a:t>
                      </a:r>
                      <a:r>
                        <a:rPr lang="en-GB" sz="1100">
                          <a:effectLst/>
                        </a:rPr>
                        <a:t> (ODC-BY)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Data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N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Attribution for data(bases)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90073"/>
                  </a:ext>
                </a:extLst>
              </a:tr>
              <a:tr h="1022541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0A9E0"/>
                          </a:solidFill>
                          <a:effectLst/>
                          <a:hlinkClick r:id="rId6"/>
                        </a:rPr>
                        <a:t>Creative Commons Attribution Share-Alike 4.0</a:t>
                      </a:r>
                      <a:r>
                        <a:rPr lang="en-GB" sz="1100">
                          <a:effectLst/>
                        </a:rPr>
                        <a:t> (CC-BY-SA-4.0)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Content, Data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>
                        <a:effectLst/>
                      </a:endParaRP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65791"/>
                  </a:ext>
                </a:extLst>
              </a:tr>
              <a:tr h="696776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0A9E0"/>
                          </a:solidFill>
                          <a:effectLst/>
                          <a:hlinkClick r:id="rId7"/>
                        </a:rPr>
                        <a:t>Open Data Commons Open Database License</a:t>
                      </a:r>
                      <a:r>
                        <a:rPr lang="en-GB" sz="1100">
                          <a:effectLst/>
                        </a:rPr>
                        <a:t> (ODbL)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Data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Y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Attribution-</a:t>
                      </a:r>
                      <a:r>
                        <a:rPr lang="en-GB" sz="1100" dirty="0" err="1">
                          <a:effectLst/>
                        </a:rPr>
                        <a:t>ShareAlike</a:t>
                      </a:r>
                      <a:r>
                        <a:rPr lang="en-GB" sz="1100" dirty="0">
                          <a:effectLst/>
                        </a:rPr>
                        <a:t> for data(bases)</a:t>
                      </a:r>
                    </a:p>
                  </a:txBody>
                  <a:tcPr marL="22623" marR="22623" marT="22623" marB="2262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4994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8D0E-90E1-48B4-87B4-7E0E33C6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https://opendefinition.org/licenses/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155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89DE-FDAE-460C-B899-33C94570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Creative </a:t>
            </a:r>
            <a:r>
              <a:rPr lang="nl-BE" dirty="0" err="1"/>
              <a:t>Commons</a:t>
            </a:r>
            <a:r>
              <a:rPr lang="nl-BE" dirty="0"/>
              <a:t> </a:t>
            </a:r>
            <a:r>
              <a:rPr lang="nl-BE" dirty="0" err="1"/>
              <a:t>Licenses</a:t>
            </a:r>
            <a:r>
              <a:rPr lang="nl-BE" dirty="0"/>
              <a:t> (Green = open)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B069A-EF8C-4158-A85F-80D9AA87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38484"/>
            <a:ext cx="5760640" cy="5570836"/>
          </a:xfrm>
        </p:spPr>
      </p:pic>
    </p:spTree>
    <p:extLst>
      <p:ext uri="{BB962C8B-B14F-4D97-AF65-F5344CB8AC3E}">
        <p14:creationId xmlns:p14="http://schemas.microsoft.com/office/powerpoint/2010/main" val="90446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5E2-1177-477C-A8D3-2A9D5C5F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Open Data Monitor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57CFA1-92A7-4F21-A841-C549B238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46" y="836712"/>
            <a:ext cx="4653894" cy="54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317E-CBA0-4EAE-83D4-16DD8050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https://www.opendatamonitor.eu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B46AC-B5EE-4E9E-97C4-83F64B8A2415}"/>
              </a:ext>
            </a:extLst>
          </p:cNvPr>
          <p:cNvSpPr txBox="1"/>
          <p:nvPr/>
        </p:nvSpPr>
        <p:spPr>
          <a:xfrm>
            <a:off x="5137205" y="882500"/>
            <a:ext cx="4006795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Open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license</a:t>
            </a:r>
            <a:endParaRPr lang="nl-BE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Open formats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Machine-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readable</a:t>
            </a:r>
            <a:endParaRPr lang="nl-BE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b="1" dirty="0">
                <a:latin typeface="Verdana" panose="020B0604030504040204" pitchFamily="34" charset="0"/>
                <a:ea typeface="Verdana" panose="020B0604030504040204" pitchFamily="34" charset="0"/>
              </a:rPr>
              <a:t>Metadata </a:t>
            </a:r>
            <a:r>
              <a:rPr lang="nl-BE" sz="2400" b="1" dirty="0" err="1">
                <a:latin typeface="Verdana" panose="020B0604030504040204" pitchFamily="34" charset="0"/>
                <a:ea typeface="Verdana" panose="020B0604030504040204" pitchFamily="34" charset="0"/>
              </a:rPr>
              <a:t>completeness</a:t>
            </a:r>
            <a:endParaRPr lang="nl-BE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Discoverability</a:t>
            </a:r>
            <a:endParaRPr lang="nl-B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nl-BE" sz="2400" dirty="0">
                <a:latin typeface="Verdana" panose="020B0604030504040204" pitchFamily="34" charset="0"/>
                <a:ea typeface="Verdana" panose="020B0604030504040204" pitchFamily="34" charset="0"/>
              </a:rPr>
              <a:t>Overall </a:t>
            </a:r>
            <a:r>
              <a:rPr lang="nl-B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Quality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6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0E10CBEAA55F4199291D9F474F2F09" ma:contentTypeVersion="2" ma:contentTypeDescription="Een nieuw document maken." ma:contentTypeScope="" ma:versionID="a323b13fe78f129d9e686e83662fc04c">
  <xsd:schema xmlns:xsd="http://www.w3.org/2001/XMLSchema" xmlns:xs="http://www.w3.org/2001/XMLSchema" xmlns:p="http://schemas.microsoft.com/office/2006/metadata/properties" xmlns:ns2="b6677abd-1d17-46c0-ac90-2f7516769199" targetNamespace="http://schemas.microsoft.com/office/2006/metadata/properties" ma:root="true" ma:fieldsID="5fbf76a540c985b7a323e33288fd7ec8" ns2:_="">
    <xsd:import namespace="b6677abd-1d17-46c0-ac90-2f75167691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77abd-1d17-46c0-ac90-2f7516769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AB461-06AA-4E96-8ECF-E52B238CD3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321D78-6542-4ADE-A6AF-6EE29B7B35E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6677abd-1d17-46c0-ac90-2f75167691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4A8EAD-14B6-4420-9DF9-13B8C27DE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677abd-1d17-46c0-ac90-2f75167691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13339</TotalTime>
  <Words>790</Words>
  <Application>Microsoft Office PowerPoint</Application>
  <PresentationFormat>On-screen Show (4:3)</PresentationFormat>
  <Paragraphs>168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Symbol</vt:lpstr>
      <vt:lpstr>Verdana</vt:lpstr>
      <vt:lpstr>Wingdings</vt:lpstr>
      <vt:lpstr>Office Theme</vt:lpstr>
      <vt:lpstr>Document</vt:lpstr>
      <vt:lpstr>        FOSB WG Metadata &amp; Standardization FOSB WG RDM &amp; OS - subWG KPI       </vt:lpstr>
      <vt:lpstr>Agenda</vt:lpstr>
      <vt:lpstr>FOSB WG Metadata &amp; Standardisation</vt:lpstr>
      <vt:lpstr>FOSB Metadata model draft </vt:lpstr>
      <vt:lpstr>What are Open Research Data? </vt:lpstr>
      <vt:lpstr>Why license open data? </vt:lpstr>
      <vt:lpstr>User Licenses</vt:lpstr>
      <vt:lpstr>Creative Commons Licenses (Green = open)</vt:lpstr>
      <vt:lpstr>The Open Data Monitor </vt:lpstr>
      <vt:lpstr>The Open Data Monitor</vt:lpstr>
      <vt:lpstr>The Open Data Institute</vt:lpstr>
      <vt:lpstr>Open Data Certificate</vt:lpstr>
      <vt:lpstr>Open Data Label</vt:lpstr>
      <vt:lpstr>Option 2: multidimensional field: degree of openness </vt:lpstr>
      <vt:lpstr>FAIR Principles</vt:lpstr>
      <vt:lpstr>FAIR Data Assessment tool (DANS)</vt:lpstr>
      <vt:lpstr>FAIRsFAIR Data Assessment Metrics </vt:lpstr>
      <vt:lpstr>FAIR Scoring and Badging</vt:lpstr>
      <vt:lpstr>Future Open Access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lambr</dc:creator>
  <cp:lastModifiedBy>NEYENS Evy</cp:lastModifiedBy>
  <cp:revision>1511</cp:revision>
  <cp:lastPrinted>2020-09-27T21:04:37Z</cp:lastPrinted>
  <dcterms:created xsi:type="dcterms:W3CDTF">2009-12-01T15:52:26Z</dcterms:created>
  <dcterms:modified xsi:type="dcterms:W3CDTF">2020-10-13T13:37:04Z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0x010100710E10CBEAA55F4199291D9F474F2F09</vt:lpwstr>
  </property>
</Properties>
</file>