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Inter SemiBold"/>
      <p:regular r:id="rId34"/>
      <p:bold r:id="rId35"/>
    </p:embeddedFont>
    <p:embeddedFont>
      <p:font typeface="Maven Pro SemiBold"/>
      <p:regular r:id="rId36"/>
      <p:bold r:id="rId37"/>
    </p:embeddedFont>
    <p:embeddedFont>
      <p:font typeface="Inter"/>
      <p:regular r:id="rId38"/>
      <p:bold r:id="rId39"/>
    </p:embeddedFont>
    <p:embeddedFont>
      <p:font typeface="Inter Medium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gICKJ8hZAT5YFNHVmsih8fh9qt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BB062A-0EF1-43FC-8AA6-A7485690B7C5}">
  <a:tblStyle styleId="{28BB062A-0EF1-43FC-8AA6-A7485690B7C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Medium-regular.fntdata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font" Target="fonts/InterMedium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InterSemiBold-bold.fntdata"/><Relationship Id="rId12" Type="http://schemas.openxmlformats.org/officeDocument/2006/relationships/slide" Target="slides/slide6.xml"/><Relationship Id="rId34" Type="http://schemas.openxmlformats.org/officeDocument/2006/relationships/font" Target="fonts/InterSemiBold-regular.fntdata"/><Relationship Id="rId15" Type="http://schemas.openxmlformats.org/officeDocument/2006/relationships/slide" Target="slides/slide9.xml"/><Relationship Id="rId37" Type="http://schemas.openxmlformats.org/officeDocument/2006/relationships/font" Target="fonts/MavenProSemiBold-bold.fntdata"/><Relationship Id="rId14" Type="http://schemas.openxmlformats.org/officeDocument/2006/relationships/slide" Target="slides/slide8.xml"/><Relationship Id="rId36" Type="http://schemas.openxmlformats.org/officeDocument/2006/relationships/font" Target="fonts/MavenProSemiBold-regular.fntdata"/><Relationship Id="rId17" Type="http://schemas.openxmlformats.org/officeDocument/2006/relationships/slide" Target="slides/slide11.xml"/><Relationship Id="rId39" Type="http://schemas.openxmlformats.org/officeDocument/2006/relationships/font" Target="fonts/Inter-bold.fntdata"/><Relationship Id="rId16" Type="http://schemas.openxmlformats.org/officeDocument/2006/relationships/slide" Target="slides/slide10.xml"/><Relationship Id="rId38" Type="http://schemas.openxmlformats.org/officeDocument/2006/relationships/font" Target="fonts/Inter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45d5e7226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f45d5e722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45d5e722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f45d5e72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45d5e7226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f45d5e722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b1a30bbe7_1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13b1a30bbe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3b1a30bbe7_1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13b1a30bbe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Section list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0" Type="http://schemas.openxmlformats.org/officeDocument/2006/relationships/image" Target="../media/image24.png"/><Relationship Id="rId9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20.png"/><Relationship Id="rId7" Type="http://schemas.openxmlformats.org/officeDocument/2006/relationships/image" Target="../media/image32.png"/><Relationship Id="rId8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hellbuoy/car-price-prediction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1209950"/>
            <a:ext cx="42006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 Class</a:t>
            </a:r>
            <a:endParaRPr sz="140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56" name="Google Shape;56;p1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cap="flat" cmpd="sng" w="9525">
            <a:solidFill>
              <a:srgbClr val="A338E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311700" y="2403875"/>
            <a:ext cx="4619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 Kelompok:  1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Mentor: Aditya Bariq Ikhsan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Evylia Yanuar Laily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Taufik Syah Mauludin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8" name="Google Shape;58;p1"/>
          <p:cNvSpPr txBox="1"/>
          <p:nvPr>
            <p:ph idx="1" type="subTitle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100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b="1" sz="1100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100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b="1" sz="1100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b="0" l="-1385" r="20837" t="0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 b="0" l="-1001" r="15382" t="0"/>
          <a:stretch/>
        </p:blipFill>
        <p:spPr>
          <a:xfrm>
            <a:off x="5491100" y="1912250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"/>
          <p:cNvGrpSpPr/>
          <p:nvPr/>
        </p:nvGrpSpPr>
        <p:grpSpPr>
          <a:xfrm>
            <a:off x="384040" y="392237"/>
            <a:ext cx="2423786" cy="634878"/>
            <a:chOff x="384019" y="392240"/>
            <a:chExt cx="2701500" cy="707700"/>
          </a:xfrm>
        </p:grpSpPr>
        <p:sp>
          <p:nvSpPr>
            <p:cNvPr id="62" name="Google Shape;62;p1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" name="Google Shape;63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1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66" name="Google Shape;66;p1"/>
            <p:cNvPicPr preferRelativeResize="0"/>
            <p:nvPr/>
          </p:nvPicPr>
          <p:blipFill rotWithShape="1">
            <a:blip r:embed="rId6">
              <a:alphaModFix/>
            </a:blip>
            <a:srcRect b="0" l="9893" r="8731" t="0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4" name="Google Shape;184;p3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5" name="Google Shape;185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6" name="Google Shape;186;p3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3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88" name="Google Shape;188;p30"/>
            <p:cNvPicPr preferRelativeResize="0"/>
            <p:nvPr/>
          </p:nvPicPr>
          <p:blipFill rotWithShape="1">
            <a:blip r:embed="rId4">
              <a:alphaModFix/>
            </a:blip>
            <a:srcRect b="0" l="9893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Google Shape;189;p30"/>
          <p:cNvSpPr txBox="1"/>
          <p:nvPr>
            <p:ph type="title"/>
          </p:nvPr>
        </p:nvSpPr>
        <p:spPr>
          <a:xfrm>
            <a:off x="331800" y="47039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91" name="Google Shape;191;p30"/>
          <p:cNvCxnSpPr>
            <a:stCxn id="192" idx="3"/>
            <a:endCxn id="191" idx="1"/>
          </p:cNvCxnSpPr>
          <p:nvPr/>
        </p:nvCxnSpPr>
        <p:spPr>
          <a:xfrm>
            <a:off x="2995766" y="1639110"/>
            <a:ext cx="1970100" cy="510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" name="Google Shape;193;p30"/>
          <p:cNvCxnSpPr>
            <a:stCxn id="194" idx="3"/>
            <a:endCxn id="195" idx="1"/>
          </p:cNvCxnSpPr>
          <p:nvPr/>
        </p:nvCxnSpPr>
        <p:spPr>
          <a:xfrm flipH="1" rot="10800000">
            <a:off x="2995767" y="3124372"/>
            <a:ext cx="1968900" cy="600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" name="Google Shape;196;p30"/>
          <p:cNvCxnSpPr>
            <a:stCxn id="197" idx="3"/>
            <a:endCxn id="198" idx="1"/>
          </p:cNvCxnSpPr>
          <p:nvPr/>
        </p:nvCxnSpPr>
        <p:spPr>
          <a:xfrm flipH="1" rot="10800000">
            <a:off x="3765687" y="4531717"/>
            <a:ext cx="1539300" cy="1350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99" name="Google Shape;19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65866" y="1391266"/>
            <a:ext cx="3976520" cy="505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6457" y="4355391"/>
            <a:ext cx="3299230" cy="379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1986" y="1426374"/>
            <a:ext cx="2533780" cy="425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64595" y="2170553"/>
            <a:ext cx="2387004" cy="1907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1987" y="2105722"/>
            <a:ext cx="2533780" cy="20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305004" y="4341961"/>
            <a:ext cx="2669247" cy="379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06" name="Google Shape;206;p31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07" name="Google Shape;207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8" name="Google Shape;208;p31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" name="Google Shape;209;p31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10" name="Google Shape;210;p31"/>
            <p:cNvPicPr preferRelativeResize="0"/>
            <p:nvPr/>
          </p:nvPicPr>
          <p:blipFill rotWithShape="1">
            <a:blip r:embed="rId4">
              <a:alphaModFix/>
            </a:blip>
            <a:srcRect b="0" l="9893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8539" y="1516275"/>
            <a:ext cx="4526517" cy="3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 txBox="1"/>
          <p:nvPr>
            <p:ph idx="1" type="body"/>
          </p:nvPr>
        </p:nvSpPr>
        <p:spPr>
          <a:xfrm>
            <a:off x="311700" y="3746612"/>
            <a:ext cx="7191300" cy="46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28575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700"/>
              <a:buFont typeface="Arial"/>
              <a:buChar char="-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Jaguar, Buick, dan Porsche memiliki harga rata-rata tertinggi.</a:t>
            </a:r>
            <a:endParaRPr sz="1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9" name="Google Shape;219;p1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0" name="Google Shape;220;p1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1" name="Google Shape;221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2" name="Google Shape;222;p1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p1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24" name="Google Shape;224;p10"/>
            <p:cNvPicPr preferRelativeResize="0"/>
            <p:nvPr/>
          </p:nvPicPr>
          <p:blipFill rotWithShape="1">
            <a:blip r:embed="rId4">
              <a:alphaModFix/>
            </a:blip>
            <a:srcRect b="0" l="9893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5" name="Google Shape;225;p10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27" name="Google Shape;22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8825" y="1677075"/>
            <a:ext cx="8399026" cy="17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311700" y="4055100"/>
            <a:ext cx="7191300" cy="638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Toyota merupakan mobil paling favorit.</a:t>
            </a:r>
            <a:endParaRPr sz="12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Mercury adalah Brand yang paling sedikit disukai.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0" y="4824876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4" name="Google Shape;234;p3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5" name="Google Shape;235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6" name="Google Shape;236;p3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" name="Google Shape;237;p3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38" name="Google Shape;238;p32"/>
            <p:cNvPicPr preferRelativeResize="0"/>
            <p:nvPr/>
          </p:nvPicPr>
          <p:blipFill rotWithShape="1">
            <a:blip r:embed="rId4">
              <a:alphaModFix/>
            </a:blip>
            <a:srcRect b="0" l="9893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" name="Google Shape;239;p32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41" name="Google Shape;24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700" y="1379725"/>
            <a:ext cx="8631899" cy="2525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45d5e7226_0_16"/>
          <p:cNvSpPr txBox="1"/>
          <p:nvPr>
            <p:ph idx="1" type="body"/>
          </p:nvPr>
        </p:nvSpPr>
        <p:spPr>
          <a:xfrm>
            <a:off x="311700" y="4055100"/>
            <a:ext cx="71913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-1714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247" name="Google Shape;247;gf45d5e7226_0_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48" name="Google Shape;248;gf45d5e7226_0_1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49" name="Google Shape;249;gf45d5e7226_0_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0" name="Google Shape;250;gf45d5e7226_0_16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gf45d5e7226_0_16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52" name="Google Shape;252;gf45d5e7226_0_16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3" name="Google Shape;253;gf45d5e7226_0_16"/>
          <p:cNvSpPr txBox="1"/>
          <p:nvPr>
            <p:ph type="title"/>
          </p:nvPr>
        </p:nvSpPr>
        <p:spPr>
          <a:xfrm>
            <a:off x="311700" y="52326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54" name="Google Shape;254;gf45d5e7226_0_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5" name="Google Shape;255;gf45d5e7226_0_16"/>
          <p:cNvSpPr txBox="1"/>
          <p:nvPr/>
        </p:nvSpPr>
        <p:spPr>
          <a:xfrm>
            <a:off x="1566962" y="3578591"/>
            <a:ext cx="7191300" cy="953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Faktor symboling mobil yang paling banyak digunakan adalah tingkat safe.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Tingkat Moderately_Safe dan Very_Risky memiliki harga tertinggi.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symbolling Moderately_Safe lebih tinggi dibandingkan dengan yang lainnya.</a:t>
            </a:r>
            <a:endParaRPr b="0" i="0" sz="11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56" name="Google Shape;256;gf45d5e7226_0_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7651" y="1248383"/>
            <a:ext cx="7088697" cy="2091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45d5e7226_0_0"/>
          <p:cNvSpPr txBox="1"/>
          <p:nvPr>
            <p:ph idx="1" type="body"/>
          </p:nvPr>
        </p:nvSpPr>
        <p:spPr>
          <a:xfrm>
            <a:off x="311700" y="4055100"/>
            <a:ext cx="71913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-1714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262" name="Google Shape;262;gf45d5e7226_0_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gf45d5e7226_0_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gf45d5e7226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gf45d5e7226_0_0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" name="Google Shape;266;gf45d5e7226_0_0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67" name="Google Shape;267;gf45d5e7226_0_0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gf45d5e7226_0_0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gf45d5e7226_0_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0" name="Google Shape;270;gf45d5e7226_0_0"/>
          <p:cNvSpPr txBox="1"/>
          <p:nvPr/>
        </p:nvSpPr>
        <p:spPr>
          <a:xfrm>
            <a:off x="1632755" y="3897755"/>
            <a:ext cx="5878489" cy="953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Sebagian besar carbody mobil adalah sedan dan hatchback.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dengan carbody hardtop dan convertible memiliki harga tertinggi.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Semua jenis carbody relatif lebih murah dibandingkan dengan carbody </a:t>
            </a:r>
            <a:r>
              <a:rPr lang="en" sz="11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hardtop</a:t>
            </a:r>
            <a:r>
              <a:rPr b="0" i="0" lang="en" sz="11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b="0" i="0" sz="11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71" name="Google Shape;271;gf45d5e7226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6961" y="1336150"/>
            <a:ext cx="6850078" cy="2602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45d5e7226_0_35"/>
          <p:cNvSpPr txBox="1"/>
          <p:nvPr>
            <p:ph idx="1" type="body"/>
          </p:nvPr>
        </p:nvSpPr>
        <p:spPr>
          <a:xfrm>
            <a:off x="5868075" y="1095550"/>
            <a:ext cx="2735100" cy="31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-1714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277" name="Google Shape;277;gf45d5e7226_0_3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78" name="Google Shape;278;gf45d5e7226_0_3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79" name="Google Shape;279;gf45d5e7226_0_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0" name="Google Shape;280;gf45d5e7226_0_35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1" name="Google Shape;281;gf45d5e7226_0_35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82" name="Google Shape;282;gf45d5e7226_0_35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3" name="Google Shape;283;gf45d5e7226_0_35"/>
          <p:cNvSpPr txBox="1"/>
          <p:nvPr>
            <p:ph type="title"/>
          </p:nvPr>
        </p:nvSpPr>
        <p:spPr>
          <a:xfrm>
            <a:off x="311700" y="38298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84" name="Google Shape;284;gf45d5e7226_0_3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5" name="Google Shape;285;gf45d5e7226_0_35"/>
          <p:cNvSpPr txBox="1"/>
          <p:nvPr/>
        </p:nvSpPr>
        <p:spPr>
          <a:xfrm>
            <a:off x="1696640" y="3700474"/>
            <a:ext cx="5750719" cy="953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Sebagian besar drivewheel mobil merupakan fwd dan rwd.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dengan drivewheel rwd memiliki harga tertinggi.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Semua jenis drivewheel relatif lebih murah dibandingkan dengan drivewheel rwd.</a:t>
            </a:r>
            <a:endParaRPr b="0" i="0" sz="11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86" name="Google Shape;286;gf45d5e7226_0_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2383" y="1143670"/>
            <a:ext cx="7659033" cy="2679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idx="1" type="body"/>
          </p:nvPr>
        </p:nvSpPr>
        <p:spPr>
          <a:xfrm>
            <a:off x="5868075" y="1095550"/>
            <a:ext cx="2735100" cy="31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-1714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292" name="Google Shape;292;p3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93" name="Google Shape;293;p3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94" name="Google Shape;294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5" name="Google Shape;295;p35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6" name="Google Shape;296;p35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97" name="Google Shape;297;p35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8" name="Google Shape;298;p35"/>
          <p:cNvSpPr txBox="1"/>
          <p:nvPr>
            <p:ph type="title"/>
          </p:nvPr>
        </p:nvSpPr>
        <p:spPr>
          <a:xfrm>
            <a:off x="311700" y="488181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99" name="Google Shape;299;p3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00" name="Google Shape;30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6657" y="1304224"/>
            <a:ext cx="7236137" cy="258940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5"/>
          <p:cNvSpPr txBox="1"/>
          <p:nvPr/>
        </p:nvSpPr>
        <p:spPr>
          <a:xfrm>
            <a:off x="1961607" y="3904931"/>
            <a:ext cx="5220786" cy="953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Sebagian besar enginetypemobil merupakan ohc.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dengan enginetype dohc memiliki harga tertinggi.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enginetype ohcv termasuk mobil dengan kisaran harga yang lebih tinggi.</a:t>
            </a:r>
            <a:endParaRPr b="0" i="0" sz="11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idx="1" type="body"/>
          </p:nvPr>
        </p:nvSpPr>
        <p:spPr>
          <a:xfrm>
            <a:off x="5868075" y="1095550"/>
            <a:ext cx="2735100" cy="31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-1714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307" name="Google Shape;307;p3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08" name="Google Shape;308;p3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09" name="Google Shape;309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0" name="Google Shape;310;p36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36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12" name="Google Shape;312;p36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3" name="Google Shape;313;p36"/>
          <p:cNvSpPr txBox="1"/>
          <p:nvPr>
            <p:ph type="title"/>
          </p:nvPr>
        </p:nvSpPr>
        <p:spPr>
          <a:xfrm>
            <a:off x="311700" y="512457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14" name="Google Shape;314;p3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1961607" y="3958203"/>
            <a:ext cx="52209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Sebagian besar fuelsystem mobil merupakan mpfi dan 2bbl.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dengan fuelsystem mpfi memiliki harga tertinggi.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Kisaran mobil dengan harga tinggi memiliki fuelsystem idi.</a:t>
            </a:r>
            <a:endParaRPr b="0" i="0" sz="11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16" name="Google Shape;31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471" y="1224833"/>
            <a:ext cx="7866855" cy="2777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22" name="Google Shape;322;p3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23" name="Google Shape;323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4" name="Google Shape;324;p3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5" name="Google Shape;325;p3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26" name="Google Shape;326;p33"/>
            <p:cNvPicPr preferRelativeResize="0"/>
            <p:nvPr/>
          </p:nvPicPr>
          <p:blipFill rotWithShape="1">
            <a:blip r:embed="rId4">
              <a:alphaModFix/>
            </a:blip>
            <a:srcRect b="0" l="9893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7" name="Google Shape;327;p33"/>
          <p:cNvSpPr txBox="1"/>
          <p:nvPr>
            <p:ph type="title"/>
          </p:nvPr>
        </p:nvSpPr>
        <p:spPr>
          <a:xfrm>
            <a:off x="311700" y="139553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28" name="Google Shape;328;p3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29" name="Google Shape;329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6124" y="766265"/>
            <a:ext cx="4713081" cy="412896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3"/>
          <p:cNvSpPr txBox="1"/>
          <p:nvPr/>
        </p:nvSpPr>
        <p:spPr>
          <a:xfrm>
            <a:off x="5113880" y="857756"/>
            <a:ext cx="3738807" cy="148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wheelbase, carlength, dan boreratio berkorelasi  kuat secara positif dengan price.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carwidth, curbweight, cylindernumber, enginesize, dan horsepower berkorelasi sangat kuat secara positif dengan price.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en" sz="1100" u="none" cap="none" strike="noStrike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citympg dan highwaympg berkorelasi sangat kuat secara negative dengan price.</a:t>
            </a:r>
            <a:endParaRPr b="0" i="0" sz="11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idx="1" type="body"/>
          </p:nvPr>
        </p:nvSpPr>
        <p:spPr>
          <a:xfrm>
            <a:off x="311700" y="1744750"/>
            <a:ext cx="78534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presentasi adalah 5 menit (tentatif, tergantung dari banyaknya kelompok yang mendaftarkan diri)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tanya jawab adalah 5 menit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Silakan menambahkan gambar/visualisasi pada slide presentasi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Upayakan agar tetap dalam format poin-poin (ingat, ini presentasi, bukan esai)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Jangan masukkan </a:t>
            </a:r>
            <a:r>
              <a:rPr i="1"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code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ke dalam slide presentasi (tidak usah memasukan screenshot jupyter notebook)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" name="Google Shape;74;p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75" name="Google Shape;7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6" name="Google Shape;76;p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78" name="Google Shape;78;p2"/>
            <p:cNvPicPr preferRelativeResize="0"/>
            <p:nvPr/>
          </p:nvPicPr>
          <p:blipFill rotWithShape="1">
            <a:blip r:embed="rId4">
              <a:alphaModFix/>
            </a:blip>
            <a:srcRect b="0" l="9893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2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Petunjuk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1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336" name="Google Shape;336;p11"/>
          <p:cNvPicPr preferRelativeResize="0"/>
          <p:nvPr/>
        </p:nvPicPr>
        <p:blipFill rotWithShape="1">
          <a:blip r:embed="rId3">
            <a:alphaModFix amt="50000"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8" name="Google Shape;338;p1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39" name="Google Shape;339;p11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0" name="Google Shape;340;p11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1" name="Google Shape;341;p11"/>
          <p:cNvPicPr preferRelativeResize="0"/>
          <p:nvPr/>
        </p:nvPicPr>
        <p:blipFill rotWithShape="1">
          <a:blip r:embed="rId4">
            <a:alphaModFix/>
          </a:blip>
          <a:srcRect b="31665" l="9893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1"/>
          <p:cNvPicPr preferRelativeResize="0"/>
          <p:nvPr/>
        </p:nvPicPr>
        <p:blipFill rotWithShape="1">
          <a:blip r:embed="rId5">
            <a:alphaModFix/>
          </a:blip>
          <a:srcRect b="0" l="9893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5" name="Google Shape;345;p11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"/>
          <p:cNvSpPr txBox="1"/>
          <p:nvPr>
            <p:ph idx="1" type="body"/>
          </p:nvPr>
        </p:nvSpPr>
        <p:spPr>
          <a:xfrm>
            <a:off x="311700" y="1492925"/>
            <a:ext cx="7934100" cy="3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Metode train test split (6:4)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yang digunakan: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Linear Regression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Ridge Regression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ElasticNet Regression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Lasso Regression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 Regressor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Evaluasi metriks menggunakan MAE, RMSE, dan R</a:t>
            </a:r>
            <a:r>
              <a:rPr baseline="30000"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1" name="Google Shape;351;p1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52" name="Google Shape;352;p1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53" name="Google Shape;353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4" name="Google Shape;354;p1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5" name="Google Shape;355;p1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56" name="Google Shape;356;p12"/>
            <p:cNvPicPr preferRelativeResize="0"/>
            <p:nvPr/>
          </p:nvPicPr>
          <p:blipFill rotWithShape="1">
            <a:blip r:embed="rId4">
              <a:alphaModFix/>
            </a:blip>
            <a:srcRect b="0" l="9893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7" name="Google Shape;357;p12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 Selection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58" name="Google Shape;358;p1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64" name="Google Shape;364;p1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65" name="Google Shape;365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6" name="Google Shape;366;p1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7" name="Google Shape;367;p1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68" name="Google Shape;368;p14"/>
            <p:cNvPicPr preferRelativeResize="0"/>
            <p:nvPr/>
          </p:nvPicPr>
          <p:blipFill rotWithShape="1">
            <a:blip r:embed="rId4">
              <a:alphaModFix/>
            </a:blip>
            <a:srcRect b="0" l="9893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9" name="Google Shape;369;p14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 Evaluation Metrics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70" name="Google Shape;370;p1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371" name="Google Shape;371;p14"/>
          <p:cNvGraphicFramePr/>
          <p:nvPr/>
        </p:nvGraphicFramePr>
        <p:xfrm>
          <a:off x="860675" y="20168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{28BB062A-0EF1-43FC-8AA6-A7485690B7C5}</a:tableStyleId>
              </a:tblPr>
              <a:tblGrid>
                <a:gridCol w="987425"/>
                <a:gridCol w="1372300"/>
                <a:gridCol w="1179900"/>
                <a:gridCol w="1179900"/>
                <a:gridCol w="1179900"/>
                <a:gridCol w="1179900"/>
              </a:tblGrid>
              <a:tr h="88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Model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Linear Regression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Ridge Regression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ElasticNet Regression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Lasso Regression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Random Forest Regressor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MAE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1.761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1.699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2.160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1.720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1.400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RMSE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2.491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2.539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3.148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2.485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2.093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</a:t>
                      </a:r>
                      <a:r>
                        <a:rPr baseline="30000" lang="en" sz="1400" u="none" cap="none" strike="noStrike"/>
                        <a:t>2</a:t>
                      </a:r>
                      <a:endParaRPr baseline="30000" sz="23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90.30%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89.92%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84.51%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90.34%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93.59%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3b1a30bbe7_1_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77" name="Google Shape;377;g13b1a30bbe7_1_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78" name="Google Shape;378;g13b1a30bbe7_1_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9" name="Google Shape;379;g13b1a30bbe7_1_3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0" name="Google Shape;380;g13b1a30bbe7_1_3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81" name="Google Shape;381;g13b1a30bbe7_1_3"/>
            <p:cNvPicPr preferRelativeResize="0"/>
            <p:nvPr/>
          </p:nvPicPr>
          <p:blipFill rotWithShape="1">
            <a:blip r:embed="rId4">
              <a:alphaModFix/>
            </a:blip>
            <a:srcRect b="0" l="9893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2" name="Google Shape;382;g13b1a30bbe7_1_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383" name="Google Shape;383;g13b1a30bbe7_1_3"/>
          <p:cNvGraphicFramePr/>
          <p:nvPr/>
        </p:nvGraphicFramePr>
        <p:xfrm>
          <a:off x="1524950" y="17898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{28BB062A-0EF1-43FC-8AA6-A7485690B7C5}</a:tableStyleId>
              </a:tblPr>
              <a:tblGrid>
                <a:gridCol w="1524000"/>
                <a:gridCol w="2242250"/>
                <a:gridCol w="2327850"/>
              </a:tblGrid>
              <a:tr h="3714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Model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Random Forest Regressor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tanpa Hyperparameter Tuning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dengan Hyperparameter Tuning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MAE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1.400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1.960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RMSE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2.093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2.687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</a:t>
                      </a:r>
                      <a:r>
                        <a:rPr baseline="30000" lang="en" sz="1400" u="none" cap="none" strike="noStrike"/>
                        <a:t>2</a:t>
                      </a:r>
                      <a:endParaRPr baseline="30000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93.59%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88.71%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4" name="Google Shape;384;g13b1a30bbe7_1_3"/>
          <p:cNvSpPr txBox="1"/>
          <p:nvPr/>
        </p:nvSpPr>
        <p:spPr>
          <a:xfrm>
            <a:off x="331800" y="558987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0" i="0" lang="en" sz="2820" u="none" cap="none" strike="noStrike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 Evaluation Metrics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3b1a30bbe7_1_1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90" name="Google Shape;390;g13b1a30bbe7_1_1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91" name="Google Shape;391;g13b1a30bbe7_1_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2" name="Google Shape;392;g13b1a30bbe7_1_17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3" name="Google Shape;393;g13b1a30bbe7_1_17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94" name="Google Shape;394;g13b1a30bbe7_1_17"/>
            <p:cNvPicPr preferRelativeResize="0"/>
            <p:nvPr/>
          </p:nvPicPr>
          <p:blipFill rotWithShape="1">
            <a:blip r:embed="rId4">
              <a:alphaModFix/>
            </a:blip>
            <a:srcRect b="0" l="9893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5" name="Google Shape;395;g13b1a30bbe7_1_17"/>
          <p:cNvSpPr txBox="1"/>
          <p:nvPr>
            <p:ph type="title"/>
          </p:nvPr>
        </p:nvSpPr>
        <p:spPr>
          <a:xfrm>
            <a:off x="311700" y="313009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Kolom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96" name="Google Shape;396;g13b1a30bbe7_1_1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97" name="Google Shape;397;g13b1a30bbe7_1_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35009" y="928400"/>
            <a:ext cx="5473981" cy="3784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5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403" name="Google Shape;403;p15"/>
          <p:cNvPicPr preferRelativeResize="0"/>
          <p:nvPr/>
        </p:nvPicPr>
        <p:blipFill rotWithShape="1">
          <a:blip r:embed="rId3">
            <a:alphaModFix amt="50000"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5" name="Google Shape;405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06" name="Google Shape;406;p15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15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08" name="Google Shape;408;p15"/>
          <p:cNvPicPr preferRelativeResize="0"/>
          <p:nvPr/>
        </p:nvPicPr>
        <p:blipFill rotWithShape="1">
          <a:blip r:embed="rId4">
            <a:alphaModFix/>
          </a:blip>
          <a:srcRect b="31665" l="9893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5"/>
          <p:cNvPicPr preferRelativeResize="0"/>
          <p:nvPr/>
        </p:nvPicPr>
        <p:blipFill rotWithShape="1">
          <a:blip r:embed="rId5">
            <a:alphaModFix/>
          </a:blip>
          <a:srcRect b="0" l="9893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b="1" i="0" sz="1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2" name="Google Shape;412;p15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6"/>
          <p:cNvSpPr txBox="1"/>
          <p:nvPr>
            <p:ph idx="1" type="body"/>
          </p:nvPr>
        </p:nvSpPr>
        <p:spPr>
          <a:xfrm>
            <a:off x="311700" y="683725"/>
            <a:ext cx="79341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Inter"/>
              <a:buChar char="-"/>
            </a:pPr>
            <a:r>
              <a:rPr lang="en" sz="14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Faktor yang dapat membedakan harga mobil dipengaruhi oleh spesifikasi mobil dan juga nama brand mobil</a:t>
            </a:r>
            <a:endParaRPr sz="14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Inter"/>
              <a:buChar char="-"/>
            </a:pPr>
            <a:r>
              <a:rPr lang="en" sz="14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Jaguar memiliki harga yang mahal, tetapi mobil yang paling banyak disukai adalah Toyota.</a:t>
            </a:r>
            <a:endParaRPr sz="14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Inter"/>
              <a:buChar char="-"/>
            </a:pPr>
            <a:r>
              <a:rPr lang="en" sz="14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Management perusahaan mobil Cina Geely Auto sebaiknya menggunakan variabel Enginesize, curbweight, hightwaympg, horsepower, dan carwidth untuk memprediksi harga mobil</a:t>
            </a:r>
            <a:endParaRPr sz="14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Inter"/>
              <a:buChar char="-"/>
            </a:pPr>
            <a:r>
              <a:rPr lang="en" sz="14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yang worth it untuk dibeli adalah Brand dari Toyota. </a:t>
            </a:r>
            <a:r>
              <a:rPr lang="en" sz="14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Karena mobil toyota merupakan mobil dengan spesifikasi yang cukup bagus dan memiliki harga yang cukup murah (standar)</a:t>
            </a:r>
            <a:endParaRPr sz="14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8" name="Google Shape;418;p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19" name="Google Shape;419;p1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420" name="Google Shape;42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1" name="Google Shape;421;p1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2" name="Google Shape;422;p1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423" name="Google Shape;423;p16"/>
            <p:cNvPicPr preferRelativeResize="0"/>
            <p:nvPr/>
          </p:nvPicPr>
          <p:blipFill rotWithShape="1">
            <a:blip r:embed="rId4">
              <a:alphaModFix/>
            </a:blip>
            <a:srcRect b="0" l="9893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4" name="Google Shape;424;p16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425" name="Google Shape;425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26" name="Google Shape;42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63119" y="3015026"/>
            <a:ext cx="3499763" cy="1839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7"/>
          <p:cNvSpPr txBox="1"/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800">
                <a:solidFill>
                  <a:srgbClr val="F4F0FF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Ada pertanyaan?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432" name="Google Shape;4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17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17"/>
          <p:cNvPicPr preferRelativeResize="0"/>
          <p:nvPr/>
        </p:nvPicPr>
        <p:blipFill rotWithShape="1">
          <a:blip r:embed="rId4">
            <a:alphaModFix/>
          </a:blip>
          <a:srcRect b="0" l="9893" r="8731" t="0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0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517750" y="1101600"/>
            <a:ext cx="6253800" cy="29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85" name="Google Shape;85;p3"/>
          <p:cNvPicPr preferRelativeResize="0"/>
          <p:nvPr/>
        </p:nvPicPr>
        <p:blipFill rotWithShape="1">
          <a:blip r:embed="rId3">
            <a:alphaModFix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" name="Google Shape;88;p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89" name="Google Shape;89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Google Shape;90;p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92" name="Google Shape;92;p3"/>
            <p:cNvPicPr preferRelativeResize="0"/>
            <p:nvPr/>
          </p:nvPicPr>
          <p:blipFill rotWithShape="1">
            <a:blip r:embed="rId5">
              <a:alphaModFix/>
            </a:blip>
            <a:srcRect b="0" l="9893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3">
            <a:alphaModFix amt="50000"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4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4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3" name="Google Shape;103;p4"/>
          <p:cNvPicPr preferRelativeResize="0"/>
          <p:nvPr/>
        </p:nvPicPr>
        <p:blipFill rotWithShape="1">
          <a:blip r:embed="rId4">
            <a:alphaModFix/>
          </a:blip>
          <a:srcRect b="31665" l="9893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5">
            <a:alphaModFix/>
          </a:blip>
          <a:srcRect b="0" l="9893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Pendahuluan</a:t>
            </a:r>
            <a:endParaRPr b="1" i="0" sz="1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311700" y="1744750"/>
            <a:ext cx="8185034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Sumber Data: </a:t>
            </a:r>
            <a:r>
              <a:rPr lang="en" sz="15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https://www.kaggle.com/datasets/hellbuoy/car-price-prediction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Problem: </a:t>
            </a:r>
            <a:r>
              <a:rPr b="1"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regression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Tujuan: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Menentukan faktor-faktor yang mempengaruhi harga mobil 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Memprediksi harga mobil berdasarkan spesifikasi mobil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19" name="Google Shape;119;p5"/>
            <p:cNvPicPr preferRelativeResize="0"/>
            <p:nvPr/>
          </p:nvPicPr>
          <p:blipFill rotWithShape="1">
            <a:blip r:embed="rId5">
              <a:alphaModFix/>
            </a:blip>
            <a:srcRect b="0" l="9893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5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 Project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 amt="50000"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9" name="Google Shape;129;p6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6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1" name="Google Shape;131;p6"/>
          <p:cNvPicPr preferRelativeResize="0"/>
          <p:nvPr/>
        </p:nvPicPr>
        <p:blipFill rotWithShape="1">
          <a:blip r:embed="rId4">
            <a:alphaModFix/>
          </a:blip>
          <a:srcRect b="31665" l="9893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5">
            <a:alphaModFix/>
          </a:blip>
          <a:srcRect b="0" l="9893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Explorasi Data dan Visualisasi</a:t>
            </a:r>
            <a:endParaRPr b="1" i="0" sz="1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600"/>
              <a:t>Perusahaan mobil Geely Auto Cina bercita-cita untuk memasuki pasar AS dengan mendirikan unit manufaktur dan memproduksi mobil secara lokal untuk memberikan persaingan di AS dan Eropa.</a:t>
            </a:r>
            <a:endParaRPr sz="1600"/>
          </a:p>
          <a:p>
            <a:pPr indent="-285750" lvl="0" marL="285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600"/>
              <a:t>Secara khusus, perusahaan ingin memahami faktor-faktor yang mempengaruhi harga mobil di pasar Amerika, karena mungkin sangat berbeda dari pasar Cina.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47" name="Google Shape;147;p7"/>
            <p:cNvPicPr preferRelativeResize="0"/>
            <p:nvPr/>
          </p:nvPicPr>
          <p:blipFill rotWithShape="1">
            <a:blip r:embed="rId4">
              <a:alphaModFix/>
            </a:blip>
            <a:srcRect b="0" l="9893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7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49" name="Google Shape;14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3263" y="3604911"/>
            <a:ext cx="5150737" cy="1084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Tidak terdapat missing value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Tidak terdapat duplicated data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6" name="Google Shape;156;p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7" name="Google Shape;157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8" name="Google Shape;158;p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60" name="Google Shape;160;p8"/>
            <p:cNvPicPr preferRelativeResize="0"/>
            <p:nvPr/>
          </p:nvPicPr>
          <p:blipFill rotWithShape="1">
            <a:blip r:embed="rId4">
              <a:alphaModFix/>
            </a:blip>
            <a:srcRect b="0" l="9893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p8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3" name="Google Shape;16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25265" y="688694"/>
            <a:ext cx="2498881" cy="4034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69" name="Google Shape;169;p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70" name="Google Shape;170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1" name="Google Shape;171;p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73" name="Google Shape;173;p9"/>
            <p:cNvPicPr preferRelativeResize="0"/>
            <p:nvPr/>
          </p:nvPicPr>
          <p:blipFill rotWithShape="1">
            <a:blip r:embed="rId4">
              <a:alphaModFix/>
            </a:blip>
            <a:srcRect b="0" l="9893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9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76" name="Google Shape;176;p9"/>
          <p:cNvCxnSpPr>
            <a:stCxn id="177" idx="3"/>
            <a:endCxn id="178" idx="1"/>
          </p:cNvCxnSpPr>
          <p:nvPr/>
        </p:nvCxnSpPr>
        <p:spPr>
          <a:xfrm flipH="1" rot="10800000">
            <a:off x="3262705" y="3051854"/>
            <a:ext cx="1294200" cy="1110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78" name="Google Shape;17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6939" y="2737394"/>
            <a:ext cx="4386661" cy="628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0005" y="1325307"/>
            <a:ext cx="2622700" cy="347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Taufik Syah</dc:creator>
</cp:coreProperties>
</file>