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307" r:id="rId6"/>
    <p:sldId id="260" r:id="rId7"/>
    <p:sldId id="308" r:id="rId8"/>
    <p:sldId id="261" r:id="rId9"/>
    <p:sldId id="262" r:id="rId10"/>
    <p:sldId id="263" r:id="rId11"/>
    <p:sldId id="264" r:id="rId12"/>
    <p:sldId id="265" r:id="rId13"/>
    <p:sldId id="266" r:id="rId14"/>
    <p:sldId id="267" r:id="rId15"/>
    <p:sldId id="268" r:id="rId16"/>
    <p:sldId id="269" r:id="rId17"/>
    <p:sldId id="270" r:id="rId18"/>
    <p:sldId id="309"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1379" y="-1617"/>
            <a:ext cx="8689976" cy="858941"/>
          </a:xfrm>
        </p:spPr>
        <p:txBody>
          <a:bodyPr>
            <a:normAutofit/>
          </a:bodyPr>
          <a:lstStyle/>
          <a:p>
            <a:r>
              <a:rPr lang="en-US" sz="5000" b="1" smtClean="0">
                <a:latin typeface="Times New Roman" panose="02020603050405020304" pitchFamily="18" charset="0"/>
                <a:cs typeface="Times New Roman" panose="02020603050405020304" pitchFamily="18" charset="0"/>
              </a:rPr>
              <a:t>KHÓA LUẬN TỐT NGHIỆP</a:t>
            </a:r>
            <a:endParaRPr lang="en-US" sz="5000" b="1">
              <a:latin typeface="Times New Roman" panose="02020603050405020304" pitchFamily="18" charset="0"/>
              <a:cs typeface="Times New Roman" panose="02020603050405020304" pitchFamily="18" charset="0"/>
            </a:endParaRPr>
          </a:p>
        </p:txBody>
      </p:sp>
      <p:sp>
        <p:nvSpPr>
          <p:cNvPr id="4" name="TextBox 3"/>
          <p:cNvSpPr txBox="1"/>
          <p:nvPr/>
        </p:nvSpPr>
        <p:spPr>
          <a:xfrm>
            <a:off x="1149531" y="3466011"/>
            <a:ext cx="4833258" cy="923330"/>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GIẢNG VIÊN HƯỚNG DẪN:</a:t>
            </a:r>
          </a:p>
          <a:p>
            <a:pPr marL="342900" indent="-342900">
              <a:buAutoNum type="arabicParenR"/>
            </a:pPr>
            <a:r>
              <a:rPr lang="en-US" smtClean="0">
                <a:latin typeface="Times New Roman" panose="02020603050405020304" pitchFamily="18" charset="0"/>
                <a:cs typeface="Times New Roman" panose="02020603050405020304" pitchFamily="18" charset="0"/>
              </a:rPr>
              <a:t>Trần Trương Tuấn Phát</a:t>
            </a:r>
          </a:p>
          <a:p>
            <a:pPr marL="342900" indent="-342900">
              <a:buAutoNum type="arabicParenR"/>
            </a:pPr>
            <a:r>
              <a:rPr lang="en-US" smtClean="0">
                <a:latin typeface="Times New Roman" panose="02020603050405020304" pitchFamily="18" charset="0"/>
                <a:cs typeface="Times New Roman" panose="02020603050405020304" pitchFamily="18" charset="0"/>
              </a:rPr>
              <a:t>Đặng Trần Khánh</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195942" y="1367245"/>
            <a:ext cx="11800115" cy="1169551"/>
          </a:xfrm>
          <a:prstGeom prst="rect">
            <a:avLst/>
          </a:prstGeom>
          <a:noFill/>
        </p:spPr>
        <p:txBody>
          <a:bodyPr wrap="square" rtlCol="0">
            <a:spAutoFit/>
          </a:bodyPr>
          <a:lstStyle/>
          <a:p>
            <a:pPr algn="ctr"/>
            <a:r>
              <a:rPr lang="en-US" sz="3000" b="1" smtClean="0">
                <a:latin typeface="Times New Roman" panose="02020603050405020304" pitchFamily="18" charset="0"/>
                <a:cs typeface="Times New Roman" panose="02020603050405020304" pitchFamily="18" charset="0"/>
              </a:rPr>
              <a:t>Đề tài:</a:t>
            </a:r>
          </a:p>
          <a:p>
            <a:pPr algn="ctr"/>
            <a:r>
              <a:rPr lang="en-US" sz="4000" b="1" smtClean="0">
                <a:latin typeface="Times New Roman" panose="02020603050405020304" pitchFamily="18" charset="0"/>
                <a:cs typeface="Times New Roman" panose="02020603050405020304" pitchFamily="18" charset="0"/>
              </a:rPr>
              <a:t>PHẦN MỀM QUẢN LÝ KHO CHO PHÒNG LAB</a:t>
            </a:r>
            <a:endParaRPr lang="en-US" sz="4000" b="1">
              <a:latin typeface="Times New Roman" panose="02020603050405020304" pitchFamily="18" charset="0"/>
              <a:cs typeface="Times New Roman" panose="02020603050405020304" pitchFamily="18" charset="0"/>
            </a:endParaRPr>
          </a:p>
        </p:txBody>
      </p:sp>
      <p:sp>
        <p:nvSpPr>
          <p:cNvPr id="6" name="TextBox 5"/>
          <p:cNvSpPr txBox="1"/>
          <p:nvPr/>
        </p:nvSpPr>
        <p:spPr>
          <a:xfrm>
            <a:off x="1149531" y="4727099"/>
            <a:ext cx="4720046" cy="1200329"/>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SINH VIÊN THỰC HIỆN:</a:t>
            </a:r>
          </a:p>
          <a:p>
            <a:pPr marL="342900" indent="-342900">
              <a:buAutoNum type="arabicParenR"/>
            </a:pPr>
            <a:r>
              <a:rPr lang="en-US" smtClean="0">
                <a:latin typeface="Times New Roman" panose="02020603050405020304" pitchFamily="18" charset="0"/>
                <a:cs typeface="Times New Roman" panose="02020603050405020304" pitchFamily="18" charset="0"/>
              </a:rPr>
              <a:t>Nguyễn Thành Văn_2001190930</a:t>
            </a:r>
          </a:p>
          <a:p>
            <a:pPr marL="342900" indent="-342900">
              <a:buAutoNum type="arabicParenR"/>
            </a:pPr>
            <a:r>
              <a:rPr lang="en-US" smtClean="0">
                <a:latin typeface="Times New Roman" panose="02020603050405020304" pitchFamily="18" charset="0"/>
                <a:cs typeface="Times New Roman" panose="02020603050405020304" pitchFamily="18" charset="0"/>
              </a:rPr>
              <a:t>Hứa Hiền Vinh_2001190938</a:t>
            </a:r>
          </a:p>
          <a:p>
            <a:pPr marL="342900" indent="-342900">
              <a:buAutoNum type="arabicParenR"/>
            </a:pPr>
            <a:r>
              <a:rPr lang="en-US" smtClean="0">
                <a:latin typeface="Times New Roman" panose="02020603050405020304" pitchFamily="18" charset="0"/>
                <a:cs typeface="Times New Roman" panose="02020603050405020304" pitchFamily="18" charset="0"/>
              </a:rPr>
              <a:t>Nguyễn Quốc Trung_2001190896</a:t>
            </a:r>
            <a:endParaRPr lang="en-US">
              <a:latin typeface="Times New Roman" panose="02020603050405020304" pitchFamily="18" charset="0"/>
              <a:cs typeface="Times New Roman" panose="02020603050405020304" pitchFamily="18" charset="0"/>
            </a:endParaRPr>
          </a:p>
        </p:txBody>
      </p:sp>
      <p:pic>
        <p:nvPicPr>
          <p:cNvPr id="16386" name="Picture 2" descr="SEO training - Free people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699" y="3271268"/>
            <a:ext cx="3586731" cy="3586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192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30270" y="922900"/>
            <a:ext cx="6096321" cy="4955392"/>
          </a:xfrm>
          <a:prstGeom prst="rect">
            <a:avLst/>
          </a:prstGeom>
        </p:spPr>
      </p:pic>
      <p:sp>
        <p:nvSpPr>
          <p:cNvPr id="6" name="TextBox 5"/>
          <p:cNvSpPr txBox="1"/>
          <p:nvPr/>
        </p:nvSpPr>
        <p:spPr>
          <a:xfrm>
            <a:off x="3905790" y="5878292"/>
            <a:ext cx="4145280"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Use case nhập vật tư từ nhà cung cấp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688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200009" y="922900"/>
            <a:ext cx="5517271" cy="4824757"/>
          </a:xfrm>
          <a:prstGeom prst="rect">
            <a:avLst/>
          </a:prstGeom>
        </p:spPr>
      </p:pic>
      <p:sp>
        <p:nvSpPr>
          <p:cNvPr id="7" name="TextBox 6"/>
          <p:cNvSpPr txBox="1"/>
          <p:nvPr/>
        </p:nvSpPr>
        <p:spPr>
          <a:xfrm>
            <a:off x="4378038" y="5747657"/>
            <a:ext cx="3161212"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Use case xuất vật tư về khoa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8117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269975" y="922900"/>
            <a:ext cx="5416912" cy="4596402"/>
          </a:xfrm>
          <a:prstGeom prst="rect">
            <a:avLst/>
          </a:prstGeom>
        </p:spPr>
      </p:pic>
      <p:sp>
        <p:nvSpPr>
          <p:cNvPr id="7" name="TextBox 6"/>
          <p:cNvSpPr txBox="1"/>
          <p:nvPr/>
        </p:nvSpPr>
        <p:spPr>
          <a:xfrm>
            <a:off x="2821573" y="5519302"/>
            <a:ext cx="6313715" cy="369332"/>
          </a:xfrm>
          <a:prstGeom prst="rect">
            <a:avLst/>
          </a:prstGeom>
          <a:noFill/>
        </p:spPr>
        <p:txBody>
          <a:bodyPr wrap="square" rtlCol="0">
            <a:spAutoFit/>
          </a:bodyPr>
          <a:lstStyle/>
          <a:p>
            <a:pPr marL="0" lvl="2" algn="ctr"/>
            <a:r>
              <a:rPr lang="en-US" smtClean="0">
                <a:latin typeface="Times New Roman" panose="02020603050405020304" pitchFamily="18" charset="0"/>
                <a:cs typeface="Times New Roman" panose="02020603050405020304" pitchFamily="18" charset="0"/>
              </a:rPr>
              <a:t>Use case thanh lý hóa chất hết hạn sử dụng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6083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78356" y="922900"/>
            <a:ext cx="7000149" cy="4676711"/>
          </a:xfrm>
          <a:prstGeom prst="rect">
            <a:avLst/>
          </a:prstGeom>
        </p:spPr>
      </p:pic>
      <p:sp>
        <p:nvSpPr>
          <p:cNvPr id="6" name="TextBox 5"/>
          <p:cNvSpPr txBox="1"/>
          <p:nvPr/>
        </p:nvSpPr>
        <p:spPr>
          <a:xfrm>
            <a:off x="3191687" y="5599611"/>
            <a:ext cx="5573486"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Use case gửi thiết bị đi bảo trì, bảo dưỡng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4858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89382" y="922900"/>
            <a:ext cx="6178097" cy="4723720"/>
          </a:xfrm>
          <a:prstGeom prst="rect">
            <a:avLst/>
          </a:prstGeom>
        </p:spPr>
      </p:pic>
      <p:sp>
        <p:nvSpPr>
          <p:cNvPr id="6" name="TextBox 5"/>
          <p:cNvSpPr txBox="1"/>
          <p:nvPr/>
        </p:nvSpPr>
        <p:spPr>
          <a:xfrm>
            <a:off x="2908658" y="5646620"/>
            <a:ext cx="6139543"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Use case nhập vật tư từ trung tâm thí nghiệm thực hành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160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35408" y="922900"/>
            <a:ext cx="6286046" cy="4546554"/>
          </a:xfrm>
          <a:prstGeom prst="rect">
            <a:avLst/>
          </a:prstGeom>
        </p:spPr>
      </p:pic>
      <p:sp>
        <p:nvSpPr>
          <p:cNvPr id="6" name="TextBox 5"/>
          <p:cNvSpPr txBox="1"/>
          <p:nvPr/>
        </p:nvSpPr>
        <p:spPr>
          <a:xfrm>
            <a:off x="2965265" y="5469454"/>
            <a:ext cx="6026332"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Use case xuất vật tư về trung tâm thí nghiệm thực hành</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14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sp>
        <p:nvSpPr>
          <p:cNvPr id="5" name="TextBox 4"/>
          <p:cNvSpPr txBox="1"/>
          <p:nvPr/>
        </p:nvSpPr>
        <p:spPr>
          <a:xfrm>
            <a:off x="796206" y="922900"/>
            <a:ext cx="10516228"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3</a:t>
            </a:r>
            <a:r>
              <a:rPr lang="en-US" sz="2500" smtClean="0">
                <a:latin typeface="Times New Roman" panose="02020603050405020304" pitchFamily="18" charset="0"/>
                <a:cs typeface="Times New Roman" panose="02020603050405020304" pitchFamily="18" charset="0"/>
              </a:rPr>
              <a:t>. Mô hình hóa chức năng:</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89822" y="1399954"/>
            <a:ext cx="5928996" cy="4232592"/>
          </a:xfrm>
          <a:prstGeom prst="rect">
            <a:avLst/>
          </a:prstGeom>
        </p:spPr>
      </p:pic>
      <p:sp>
        <p:nvSpPr>
          <p:cNvPr id="7" name="TextBox 6"/>
          <p:cNvSpPr txBox="1"/>
          <p:nvPr/>
        </p:nvSpPr>
        <p:spPr>
          <a:xfrm>
            <a:off x="4530320" y="5632546"/>
            <a:ext cx="3048000"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Mô hình use case hệ thống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7026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sp>
        <p:nvSpPr>
          <p:cNvPr id="5" name="TextBox 4"/>
          <p:cNvSpPr txBox="1"/>
          <p:nvPr/>
        </p:nvSpPr>
        <p:spPr>
          <a:xfrm>
            <a:off x="931817" y="922900"/>
            <a:ext cx="9553303"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4</a:t>
            </a:r>
            <a:r>
              <a:rPr lang="en-US" sz="2500" smtClean="0">
                <a:latin typeface="Times New Roman" panose="02020603050405020304" pitchFamily="18" charset="0"/>
                <a:cs typeface="Times New Roman" panose="02020603050405020304" pitchFamily="18" charset="0"/>
              </a:rPr>
              <a:t>. Xây dựng sơ đồ lớp</a:t>
            </a:r>
            <a:endParaRPr lang="en-US" sz="250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558743" y="1399954"/>
            <a:ext cx="8299450" cy="4524465"/>
          </a:xfrm>
          <a:prstGeom prst="rect">
            <a:avLst/>
          </a:prstGeom>
        </p:spPr>
      </p:pic>
      <p:sp>
        <p:nvSpPr>
          <p:cNvPr id="7" name="TextBox 6"/>
          <p:cNvSpPr txBox="1"/>
          <p:nvPr/>
        </p:nvSpPr>
        <p:spPr>
          <a:xfrm>
            <a:off x="3793699" y="5924419"/>
            <a:ext cx="3829538"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Mô hình sơ đồ lớp</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886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5103" y="1567542"/>
            <a:ext cx="10364451" cy="2978332"/>
          </a:xfrm>
        </p:spPr>
        <p:txBody>
          <a:bodyPr>
            <a:normAutofit/>
          </a:bodyPr>
          <a:lstStyle/>
          <a:p>
            <a:pPr>
              <a:lnSpc>
                <a:spcPct val="150000"/>
              </a:lnSpc>
            </a:pPr>
            <a:r>
              <a:rPr lang="en-US" sz="5000" b="1">
                <a:latin typeface="Times New Roman" panose="02020603050405020304" pitchFamily="18" charset="0"/>
                <a:cs typeface="Times New Roman" panose="02020603050405020304" pitchFamily="18" charset="0"/>
              </a:rPr>
              <a:t>4</a:t>
            </a:r>
            <a:r>
              <a:rPr lang="en-US" sz="5000" b="1" smtClean="0">
                <a:latin typeface="Times New Roman" panose="02020603050405020304" pitchFamily="18" charset="0"/>
                <a:cs typeface="Times New Roman" panose="02020603050405020304" pitchFamily="18" charset="0"/>
              </a:rPr>
              <a:t>.</a:t>
            </a:r>
            <a:br>
              <a:rPr lang="en-US" sz="5000" b="1" smtClean="0">
                <a:latin typeface="Times New Roman" panose="02020603050405020304" pitchFamily="18" charset="0"/>
                <a:cs typeface="Times New Roman" panose="02020603050405020304" pitchFamily="18" charset="0"/>
              </a:rPr>
            </a:br>
            <a:r>
              <a:rPr lang="en-US" sz="5400" b="1" smtClean="0">
                <a:latin typeface="Times New Roman" panose="02020603050405020304" pitchFamily="18" charset="0"/>
                <a:cs typeface="Times New Roman" panose="02020603050405020304" pitchFamily="18" charset="0"/>
              </a:rPr>
              <a:t>môi trường cài đặt</a:t>
            </a:r>
            <a:endParaRPr lang="en-US" sz="5400" b="1">
              <a:latin typeface="Times New Roman" panose="02020603050405020304" pitchFamily="18" charset="0"/>
              <a:cs typeface="Times New Roman" panose="02020603050405020304" pitchFamily="18" charset="0"/>
            </a:endParaRPr>
          </a:p>
        </p:txBody>
      </p:sp>
      <p:pic>
        <p:nvPicPr>
          <p:cNvPr id="19458" name="Picture 2" descr="Technical Support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620" y="4284617"/>
            <a:ext cx="2461415" cy="246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1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162" y="0"/>
            <a:ext cx="10364451" cy="922900"/>
          </a:xfrm>
        </p:spPr>
        <p:txBody>
          <a:bodyPr>
            <a:normAutofit/>
          </a:bodyPr>
          <a:lstStyle/>
          <a:p>
            <a:pPr>
              <a:lnSpc>
                <a:spcPct val="100000"/>
              </a:lnSpc>
            </a:pPr>
            <a:r>
              <a:rPr lang="en-US" sz="4800" b="1">
                <a:latin typeface="Times New Roman" panose="02020603050405020304" pitchFamily="18" charset="0"/>
                <a:cs typeface="Times New Roman" panose="02020603050405020304" pitchFamily="18" charset="0"/>
              </a:rPr>
              <a:t>MÔI TRƯỜNG CÀI ĐẶT</a:t>
            </a:r>
          </a:p>
        </p:txBody>
      </p:sp>
      <p:sp>
        <p:nvSpPr>
          <p:cNvPr id="7" name="Rectangle 6"/>
          <p:cNvSpPr/>
          <p:nvPr/>
        </p:nvSpPr>
        <p:spPr>
          <a:xfrm>
            <a:off x="1704392" y="922900"/>
            <a:ext cx="6096000" cy="5170646"/>
          </a:xfrm>
          <a:prstGeom prst="rect">
            <a:avLst/>
          </a:prstGeom>
        </p:spPr>
        <p:txBody>
          <a:bodyPr>
            <a:spAutoFit/>
          </a:bodyPr>
          <a:lstStyle/>
          <a:p>
            <a:pPr marL="342900" lvl="0" indent="-342900" algn="just">
              <a:lnSpc>
                <a:spcPct val="250000"/>
              </a:lnSpc>
              <a:spcBef>
                <a:spcPts val="600"/>
              </a:spcBef>
              <a:spcAft>
                <a:spcPts val="600"/>
              </a:spcAft>
              <a:buClr>
                <a:srgbClr val="081C36"/>
              </a:buClr>
              <a:buFont typeface="Times New Roman" panose="02020603050405020304" pitchFamily="18" charset="0"/>
              <a:buChar char="-"/>
            </a:pPr>
            <a:r>
              <a:rPr lang="en-US" sz="3000" kern="100">
                <a:latin typeface="Times New Roman" panose="02020603050405020304" pitchFamily="18" charset="0"/>
                <a:ea typeface="SimSun" panose="02010600030101010101" pitchFamily="2" charset="-122"/>
                <a:cs typeface="Times New Roman" panose="02020603050405020304" pitchFamily="18" charset="0"/>
              </a:rPr>
              <a:t>Visual Studio 2012.</a:t>
            </a:r>
          </a:p>
          <a:p>
            <a:pPr marL="342900" lvl="0" indent="-342900" algn="just">
              <a:lnSpc>
                <a:spcPct val="250000"/>
              </a:lnSpc>
              <a:spcBef>
                <a:spcPts val="600"/>
              </a:spcBef>
              <a:spcAft>
                <a:spcPts val="600"/>
              </a:spcAft>
              <a:buClr>
                <a:srgbClr val="081C36"/>
              </a:buClr>
              <a:buFont typeface="Times New Roman" panose="02020603050405020304" pitchFamily="18" charset="0"/>
              <a:buChar char="-"/>
            </a:pPr>
            <a:r>
              <a:rPr lang="en-US" sz="3000" kern="100">
                <a:latin typeface="Times New Roman" panose="02020603050405020304" pitchFamily="18" charset="0"/>
                <a:ea typeface="SimSun" panose="02010600030101010101" pitchFamily="2" charset="-122"/>
                <a:cs typeface="Times New Roman" panose="02020603050405020304" pitchFamily="18" charset="0"/>
              </a:rPr>
              <a:t>Hệ điều hành Window 10.</a:t>
            </a:r>
          </a:p>
          <a:p>
            <a:pPr marL="342900" lvl="0" indent="-342900" algn="just">
              <a:lnSpc>
                <a:spcPct val="250000"/>
              </a:lnSpc>
              <a:spcBef>
                <a:spcPts val="600"/>
              </a:spcBef>
              <a:spcAft>
                <a:spcPts val="600"/>
              </a:spcAft>
              <a:buClr>
                <a:srgbClr val="081C36"/>
              </a:buClr>
              <a:buFont typeface="Times New Roman" panose="02020603050405020304" pitchFamily="18" charset="0"/>
              <a:buChar char="-"/>
            </a:pPr>
            <a:r>
              <a:rPr lang="en-US" sz="3000" kern="100">
                <a:latin typeface="Times New Roman" panose="02020603050405020304" pitchFamily="18" charset="0"/>
                <a:ea typeface="SimSun" panose="02010600030101010101" pitchFamily="2" charset="-122"/>
                <a:cs typeface="Times New Roman" panose="02020603050405020304" pitchFamily="18" charset="0"/>
              </a:rPr>
              <a:t>.Net </a:t>
            </a:r>
            <a:r>
              <a:rPr lang="en-US" sz="3000" kern="100">
                <a:latin typeface="Times New Roman" panose="02020603050405020304" pitchFamily="18" charset="0"/>
                <a:ea typeface="SimSun" panose="02010600030101010101" pitchFamily="2" charset="-122"/>
                <a:cs typeface="Times New Roman" panose="02020603050405020304" pitchFamily="18" charset="0"/>
              </a:rPr>
              <a:t>Framework </a:t>
            </a:r>
            <a:r>
              <a:rPr lang="en-US" sz="3000" kern="100" smtClean="0">
                <a:latin typeface="Times New Roman" panose="02020603050405020304" pitchFamily="18" charset="0"/>
                <a:ea typeface="SimSun" panose="02010600030101010101" pitchFamily="2" charset="-122"/>
                <a:cs typeface="Times New Roman" panose="02020603050405020304" pitchFamily="18" charset="0"/>
              </a:rPr>
              <a:t>4.5.</a:t>
            </a:r>
            <a:endParaRPr lang="en-US" sz="3000" kern="100">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250000"/>
              </a:lnSpc>
              <a:spcBef>
                <a:spcPts val="600"/>
              </a:spcBef>
              <a:spcAft>
                <a:spcPts val="600"/>
              </a:spcAft>
              <a:buClr>
                <a:srgbClr val="081C36"/>
              </a:buClr>
              <a:buFont typeface="Times New Roman" panose="02020603050405020304" pitchFamily="18" charset="0"/>
              <a:buChar char="-"/>
            </a:pPr>
            <a:r>
              <a:rPr lang="en-US" sz="3000" kern="100">
                <a:latin typeface="Times New Roman" panose="02020603050405020304" pitchFamily="18" charset="0"/>
                <a:ea typeface="SimSun" panose="02010600030101010101" pitchFamily="2" charset="-122"/>
                <a:cs typeface="Times New Roman" panose="02020603050405020304" pitchFamily="18" charset="0"/>
              </a:rPr>
              <a:t>SQL Server 2012.</a:t>
            </a:r>
            <a:endParaRPr lang="en-US" sz="3000" kern="10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743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22900"/>
          </a:xfrm>
        </p:spPr>
        <p:txBody>
          <a:bodyPr>
            <a:normAutofit/>
          </a:bodyPr>
          <a:lstStyle/>
          <a:p>
            <a:r>
              <a:rPr lang="en-US" sz="5000" b="1" smtClean="0">
                <a:latin typeface="Times New Roman" panose="02020603050405020304" pitchFamily="18" charset="0"/>
                <a:cs typeface="Times New Roman" panose="02020603050405020304" pitchFamily="18" charset="0"/>
              </a:rPr>
              <a:t>BỐ CỤC</a:t>
            </a:r>
            <a:endParaRPr lang="en-US" sz="5000" b="1">
              <a:latin typeface="Times New Roman" panose="02020603050405020304" pitchFamily="18" charset="0"/>
              <a:cs typeface="Times New Roman" panose="02020603050405020304" pitchFamily="18" charset="0"/>
            </a:endParaRPr>
          </a:p>
        </p:txBody>
      </p:sp>
      <p:sp>
        <p:nvSpPr>
          <p:cNvPr id="4" name="TextBox 3"/>
          <p:cNvSpPr txBox="1"/>
          <p:nvPr/>
        </p:nvSpPr>
        <p:spPr>
          <a:xfrm>
            <a:off x="2302791" y="748939"/>
            <a:ext cx="7585166" cy="5863144"/>
          </a:xfrm>
          <a:prstGeom prst="rect">
            <a:avLst/>
          </a:prstGeom>
          <a:noFill/>
        </p:spPr>
        <p:txBody>
          <a:bodyPr wrap="square" rtlCol="0">
            <a:spAutoFit/>
          </a:bodyPr>
          <a:lstStyle/>
          <a:p>
            <a:pPr marL="342900" indent="-342900">
              <a:lnSpc>
                <a:spcPct val="300000"/>
              </a:lnSpc>
              <a:buAutoNum type="arabicParenR"/>
            </a:pPr>
            <a:r>
              <a:rPr lang="en-US" sz="2500" b="1" smtClean="0">
                <a:latin typeface="Times New Roman" panose="02020603050405020304" pitchFamily="18" charset="0"/>
                <a:cs typeface="Times New Roman" panose="02020603050405020304" pitchFamily="18" charset="0"/>
              </a:rPr>
              <a:t>LÝ DO CHỌN ĐỀ TÀI</a:t>
            </a:r>
          </a:p>
          <a:p>
            <a:pPr marL="342900" indent="-342900" algn="r">
              <a:lnSpc>
                <a:spcPct val="300000"/>
              </a:lnSpc>
              <a:buAutoNum type="arabicParenR"/>
            </a:pPr>
            <a:r>
              <a:rPr lang="en-US" sz="2500" b="1" smtClean="0">
                <a:latin typeface="Times New Roman" panose="02020603050405020304" pitchFamily="18" charset="0"/>
                <a:cs typeface="Times New Roman" panose="02020603050405020304" pitchFamily="18" charset="0"/>
              </a:rPr>
              <a:t>HƯỚNG TIẾP CẬN</a:t>
            </a:r>
          </a:p>
          <a:p>
            <a:pPr marL="342900" indent="-342900">
              <a:lnSpc>
                <a:spcPct val="300000"/>
              </a:lnSpc>
              <a:buAutoNum type="arabicParenR"/>
            </a:pPr>
            <a:r>
              <a:rPr lang="en-US" sz="2500" b="1" smtClean="0">
                <a:latin typeface="Times New Roman" panose="02020603050405020304" pitchFamily="18" charset="0"/>
                <a:cs typeface="Times New Roman" panose="02020603050405020304" pitchFamily="18" charset="0"/>
              </a:rPr>
              <a:t>XÂY DỰNG ỨNG DỤNG</a:t>
            </a:r>
          </a:p>
          <a:p>
            <a:pPr marL="342900" indent="-342900" algn="r">
              <a:lnSpc>
                <a:spcPct val="300000"/>
              </a:lnSpc>
              <a:buAutoNum type="arabicParenR"/>
            </a:pPr>
            <a:r>
              <a:rPr lang="en-US" sz="2500" b="1" smtClean="0">
                <a:latin typeface="Times New Roman" panose="02020603050405020304" pitchFamily="18" charset="0"/>
                <a:cs typeface="Times New Roman" panose="02020603050405020304" pitchFamily="18" charset="0"/>
              </a:rPr>
              <a:t>MÔI TRƯỜNG CÀI ĐẶT</a:t>
            </a:r>
          </a:p>
          <a:p>
            <a:pPr marL="342900" indent="-342900">
              <a:lnSpc>
                <a:spcPct val="300000"/>
              </a:lnSpc>
              <a:buAutoNum type="arabicParenR"/>
            </a:pPr>
            <a:r>
              <a:rPr lang="en-US" sz="2500" b="1" smtClean="0">
                <a:latin typeface="Times New Roman" panose="02020603050405020304" pitchFamily="18" charset="0"/>
                <a:cs typeface="Times New Roman" panose="02020603050405020304" pitchFamily="18" charset="0"/>
              </a:rPr>
              <a:t>DEMO</a:t>
            </a:r>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627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65103" y="1567542"/>
            <a:ext cx="10364451" cy="29783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nSpc>
                <a:spcPct val="150000"/>
              </a:lnSpc>
            </a:pPr>
            <a:r>
              <a:rPr lang="en-US" sz="5000" b="1">
                <a:latin typeface="Times New Roman" panose="02020603050405020304" pitchFamily="18" charset="0"/>
                <a:cs typeface="Times New Roman" panose="02020603050405020304" pitchFamily="18" charset="0"/>
              </a:rPr>
              <a:t>5</a:t>
            </a:r>
            <a:r>
              <a:rPr lang="en-US" sz="5000" b="1" smtClean="0">
                <a:latin typeface="Times New Roman" panose="02020603050405020304" pitchFamily="18" charset="0"/>
                <a:cs typeface="Times New Roman" panose="02020603050405020304" pitchFamily="18" charset="0"/>
              </a:rPr>
              <a:t>.</a:t>
            </a:r>
            <a:br>
              <a:rPr lang="en-US" sz="5000" b="1" smtClean="0">
                <a:latin typeface="Times New Roman" panose="02020603050405020304" pitchFamily="18" charset="0"/>
                <a:cs typeface="Times New Roman" panose="02020603050405020304" pitchFamily="18" charset="0"/>
              </a:rPr>
            </a:br>
            <a:r>
              <a:rPr lang="en-US" sz="5400" b="1" smtClean="0">
                <a:latin typeface="Times New Roman" panose="02020603050405020304" pitchFamily="18" charset="0"/>
                <a:cs typeface="Times New Roman" panose="02020603050405020304" pitchFamily="18" charset="0"/>
              </a:rPr>
              <a:t>demo</a:t>
            </a:r>
            <a:endParaRPr lang="en-US" sz="5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325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2052" name="Picture 4" descr="Cảm ơn cô và các bạn đã lắng ng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2953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5103" y="1567542"/>
            <a:ext cx="10364451" cy="2978332"/>
          </a:xfrm>
        </p:spPr>
        <p:txBody>
          <a:bodyPr>
            <a:normAutofit/>
          </a:bodyPr>
          <a:lstStyle/>
          <a:p>
            <a:pPr>
              <a:lnSpc>
                <a:spcPct val="150000"/>
              </a:lnSpc>
            </a:pPr>
            <a:r>
              <a:rPr lang="en-US" sz="5000" b="1" smtClean="0">
                <a:latin typeface="Times New Roman" panose="02020603050405020304" pitchFamily="18" charset="0"/>
                <a:cs typeface="Times New Roman" panose="02020603050405020304" pitchFamily="18" charset="0"/>
              </a:rPr>
              <a:t>1.</a:t>
            </a:r>
            <a:br>
              <a:rPr lang="en-US" sz="5000" b="1" smtClean="0">
                <a:latin typeface="Times New Roman" panose="02020603050405020304" pitchFamily="18" charset="0"/>
                <a:cs typeface="Times New Roman" panose="02020603050405020304" pitchFamily="18" charset="0"/>
              </a:rPr>
            </a:br>
            <a:r>
              <a:rPr lang="en-US" sz="5400" b="1">
                <a:latin typeface="Times New Roman" panose="02020603050405020304" pitchFamily="18" charset="0"/>
                <a:cs typeface="Times New Roman" panose="02020603050405020304" pitchFamily="18" charset="0"/>
              </a:rPr>
              <a:t>LÝ </a:t>
            </a:r>
            <a:r>
              <a:rPr lang="en-US" sz="5400" b="1">
                <a:latin typeface="Times New Roman" panose="02020603050405020304" pitchFamily="18" charset="0"/>
                <a:cs typeface="Times New Roman" panose="02020603050405020304" pitchFamily="18" charset="0"/>
              </a:rPr>
              <a:t>DO </a:t>
            </a:r>
            <a:r>
              <a:rPr lang="en-US" sz="5400" b="1" smtClean="0">
                <a:latin typeface="Times New Roman" panose="02020603050405020304" pitchFamily="18" charset="0"/>
                <a:cs typeface="Times New Roman" panose="02020603050405020304" pitchFamily="18" charset="0"/>
              </a:rPr>
              <a:t>CHỌN </a:t>
            </a:r>
            <a:r>
              <a:rPr lang="en-US" sz="5400" b="1">
                <a:latin typeface="Times New Roman" panose="02020603050405020304" pitchFamily="18" charset="0"/>
                <a:cs typeface="Times New Roman" panose="02020603050405020304" pitchFamily="18" charset="0"/>
              </a:rPr>
              <a:t>ĐỀ TÀI</a:t>
            </a:r>
          </a:p>
        </p:txBody>
      </p:sp>
      <p:pic>
        <p:nvPicPr>
          <p:cNvPr id="17412" name="Picture 4" descr="Ask Questions Icons - Free SVG &amp; PNG Ask Questions Image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527" y="4186399"/>
            <a:ext cx="2671601" cy="26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011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a:latin typeface="Times New Roman" panose="02020603050405020304" pitchFamily="18" charset="0"/>
                <a:cs typeface="Times New Roman" panose="02020603050405020304" pitchFamily="18" charset="0"/>
              </a:rPr>
              <a:t>LÝ DO CHỌN ĐỀ TÀI</a:t>
            </a:r>
            <a:endParaRPr lang="en-US" sz="5000" b="1">
              <a:latin typeface="Times New Roman" panose="02020603050405020304" pitchFamily="18" charset="0"/>
              <a:cs typeface="Times New Roman" panose="02020603050405020304" pitchFamily="18" charset="0"/>
            </a:endParaRPr>
          </a:p>
        </p:txBody>
      </p:sp>
      <p:sp>
        <p:nvSpPr>
          <p:cNvPr id="6" name="TextBox 5"/>
          <p:cNvSpPr txBox="1"/>
          <p:nvPr/>
        </p:nvSpPr>
        <p:spPr>
          <a:xfrm>
            <a:off x="622659" y="1393371"/>
            <a:ext cx="10711543" cy="4708981"/>
          </a:xfrm>
          <a:prstGeom prst="rect">
            <a:avLst/>
          </a:prstGeom>
          <a:noFill/>
        </p:spPr>
        <p:txBody>
          <a:bodyPr wrap="square" rtlCol="0">
            <a:spAutoFit/>
          </a:bodyPr>
          <a:lstStyle/>
          <a:p>
            <a:pPr marL="285750" indent="-285750" algn="just">
              <a:buFontTx/>
              <a:buChar char="-"/>
            </a:pPr>
            <a:r>
              <a:rPr lang="en-US" sz="2500" smtClean="0">
                <a:latin typeface="Times New Roman" panose="02020603050405020304" pitchFamily="18" charset="0"/>
                <a:cs typeface="Times New Roman" panose="02020603050405020304" pitchFamily="18" charset="0"/>
              </a:rPr>
              <a:t>Hiện nay, việc </a:t>
            </a:r>
            <a:r>
              <a:rPr lang="en-US" sz="2500">
                <a:latin typeface="Times New Roman" panose="02020603050405020304" pitchFamily="18" charset="0"/>
                <a:cs typeface="Times New Roman" panose="02020603050405020304" pitchFamily="18" charset="0"/>
              </a:rPr>
              <a:t>xuất nhập các hóa chất, thiết bị và các vật dụng cho các phòng thí nghiệm là vô cùng cần thiết, chúng cần được thống kê chặt chẽ và chính xác để trách những sai sót </a:t>
            </a:r>
            <a:r>
              <a:rPr lang="en-US" sz="2500">
                <a:latin typeface="Times New Roman" panose="02020603050405020304" pitchFamily="18" charset="0"/>
                <a:cs typeface="Times New Roman" panose="02020603050405020304" pitchFamily="18" charset="0"/>
              </a:rPr>
              <a:t>mất </a:t>
            </a:r>
            <a:r>
              <a:rPr lang="en-US" sz="2500" smtClean="0">
                <a:latin typeface="Times New Roman" panose="02020603050405020304" pitchFamily="18" charset="0"/>
                <a:cs typeface="Times New Roman" panose="02020603050405020304" pitchFamily="18" charset="0"/>
              </a:rPr>
              <a:t>mác.</a:t>
            </a:r>
          </a:p>
          <a:p>
            <a:pPr algn="just"/>
            <a:endParaRPr lang="en-US" sz="2500">
              <a:latin typeface="Times New Roman" panose="02020603050405020304" pitchFamily="18" charset="0"/>
              <a:cs typeface="Times New Roman" panose="02020603050405020304" pitchFamily="18" charset="0"/>
            </a:endParaRPr>
          </a:p>
          <a:p>
            <a:pPr algn="just"/>
            <a:endParaRPr lang="en-US" sz="2500" smtClean="0">
              <a:latin typeface="Times New Roman" panose="02020603050405020304" pitchFamily="18" charset="0"/>
              <a:cs typeface="Times New Roman" panose="02020603050405020304" pitchFamily="18" charset="0"/>
            </a:endParaRPr>
          </a:p>
          <a:p>
            <a:pPr algn="just"/>
            <a:endParaRPr lang="en-US" sz="2500">
              <a:latin typeface="Times New Roman" panose="02020603050405020304" pitchFamily="18" charset="0"/>
              <a:cs typeface="Times New Roman" panose="02020603050405020304" pitchFamily="18" charset="0"/>
            </a:endParaRPr>
          </a:p>
          <a:p>
            <a:pPr algn="just"/>
            <a:endParaRPr lang="en-US" sz="2500" smtClean="0">
              <a:latin typeface="Times New Roman" panose="02020603050405020304" pitchFamily="18" charset="0"/>
              <a:cs typeface="Times New Roman" panose="02020603050405020304" pitchFamily="18" charset="0"/>
            </a:endParaRPr>
          </a:p>
          <a:p>
            <a:pPr marL="285750" indent="-285750" algn="just">
              <a:buFontTx/>
              <a:buChar char="-"/>
            </a:pPr>
            <a:endParaRPr lang="en-US" sz="2500">
              <a:latin typeface="Times New Roman" panose="02020603050405020304" pitchFamily="18" charset="0"/>
              <a:cs typeface="Times New Roman" panose="02020603050405020304" pitchFamily="18" charset="0"/>
            </a:endParaRPr>
          </a:p>
          <a:p>
            <a:pPr algn="just"/>
            <a:endParaRPr lang="en-US" sz="2500" smtClean="0">
              <a:latin typeface="Times New Roman" panose="02020603050405020304" pitchFamily="18" charset="0"/>
              <a:cs typeface="Times New Roman" panose="02020603050405020304" pitchFamily="18" charset="0"/>
            </a:endParaRPr>
          </a:p>
          <a:p>
            <a:pPr algn="just"/>
            <a:r>
              <a:rPr lang="en-US" sz="2500" smtClean="0">
                <a:latin typeface="Times New Roman" panose="02020603050405020304" pitchFamily="18" charset="0"/>
                <a:cs typeface="Times New Roman" panose="02020603050405020304" pitchFamily="18" charset="0"/>
                <a:sym typeface="Wingdings" panose="05000000000000000000" pitchFamily="2" charset="2"/>
              </a:rPr>
              <a:t> </a:t>
            </a:r>
            <a:r>
              <a:rPr lang="en-US" sz="2500">
                <a:latin typeface="Times New Roman" panose="02020603050405020304" pitchFamily="18" charset="0"/>
                <a:cs typeface="Times New Roman" panose="02020603050405020304" pitchFamily="18" charset="0"/>
              </a:rPr>
              <a:t>Do đó, nhóm em đã đưa ra quyết định lựa chọn đề tài xây dựng “Phần </a:t>
            </a:r>
            <a:r>
              <a:rPr lang="en-US" sz="2500">
                <a:latin typeface="Times New Roman" panose="02020603050405020304" pitchFamily="18" charset="0"/>
                <a:cs typeface="Times New Roman" panose="02020603050405020304" pitchFamily="18" charset="0"/>
              </a:rPr>
              <a:t>mềm </a:t>
            </a:r>
            <a:r>
              <a:rPr lang="en-US" sz="2500" smtClean="0">
                <a:latin typeface="Times New Roman" panose="02020603050405020304" pitchFamily="18" charset="0"/>
                <a:cs typeface="Times New Roman" panose="02020603050405020304" pitchFamily="18" charset="0"/>
              </a:rPr>
              <a:t>	quản </a:t>
            </a:r>
            <a:r>
              <a:rPr lang="en-US" sz="2500">
                <a:latin typeface="Times New Roman" panose="02020603050405020304" pitchFamily="18" charset="0"/>
                <a:cs typeface="Times New Roman" panose="02020603050405020304" pitchFamily="18" charset="0"/>
              </a:rPr>
              <a:t>lý kho cho phòng lab”.</a:t>
            </a:r>
          </a:p>
          <a:p>
            <a:pPr algn="just"/>
            <a:endParaRPr lang="en-US" sz="2500" smtClean="0">
              <a:latin typeface="Times New Roman" panose="02020603050405020304" pitchFamily="18" charset="0"/>
              <a:cs typeface="Times New Roman" panose="02020603050405020304" pitchFamily="18" charset="0"/>
            </a:endParaRPr>
          </a:p>
        </p:txBody>
      </p:sp>
      <p:pic>
        <p:nvPicPr>
          <p:cNvPr id="1028" name="Picture 4" descr="question-mark | YinYang's Programing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919" y="2246812"/>
            <a:ext cx="2581411" cy="258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8318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arn(inVertic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5103" y="1567542"/>
            <a:ext cx="10364451" cy="2978332"/>
          </a:xfrm>
        </p:spPr>
        <p:txBody>
          <a:bodyPr>
            <a:normAutofit/>
          </a:bodyPr>
          <a:lstStyle/>
          <a:p>
            <a:pPr>
              <a:lnSpc>
                <a:spcPct val="150000"/>
              </a:lnSpc>
            </a:pPr>
            <a:r>
              <a:rPr lang="en-US" sz="5000" b="1">
                <a:latin typeface="Times New Roman" panose="02020603050405020304" pitchFamily="18" charset="0"/>
                <a:cs typeface="Times New Roman" panose="02020603050405020304" pitchFamily="18" charset="0"/>
              </a:rPr>
              <a:t>2</a:t>
            </a:r>
            <a:r>
              <a:rPr lang="en-US" sz="5000" b="1" smtClean="0">
                <a:latin typeface="Times New Roman" panose="02020603050405020304" pitchFamily="18" charset="0"/>
                <a:cs typeface="Times New Roman" panose="02020603050405020304" pitchFamily="18" charset="0"/>
              </a:rPr>
              <a:t>.</a:t>
            </a:r>
            <a:br>
              <a:rPr lang="en-US" sz="5000" b="1" smtClean="0">
                <a:latin typeface="Times New Roman" panose="02020603050405020304" pitchFamily="18" charset="0"/>
                <a:cs typeface="Times New Roman" panose="02020603050405020304" pitchFamily="18" charset="0"/>
              </a:rPr>
            </a:br>
            <a:r>
              <a:rPr lang="en-US" sz="5400" b="1" smtClean="0">
                <a:latin typeface="Times New Roman" panose="02020603050405020304" pitchFamily="18" charset="0"/>
                <a:cs typeface="Times New Roman" panose="02020603050405020304" pitchFamily="18" charset="0"/>
              </a:rPr>
              <a:t>HƯỚNG TIẾP CẬN</a:t>
            </a:r>
            <a:endParaRPr lang="en-US" sz="5400" b="1">
              <a:latin typeface="Times New Roman" panose="02020603050405020304" pitchFamily="18" charset="0"/>
              <a:cs typeface="Times New Roman" panose="02020603050405020304" pitchFamily="18" charset="0"/>
            </a:endParaRPr>
          </a:p>
        </p:txBody>
      </p:sp>
      <p:pic>
        <p:nvPicPr>
          <p:cNvPr id="18434" name="Picture 2" descr="Study - Free people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047" y="4217437"/>
            <a:ext cx="2640562" cy="264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2900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HƯỚNG TIẾP CẬN</a:t>
            </a:r>
            <a:endParaRPr lang="en-US" sz="5000" b="1">
              <a:latin typeface="Times New Roman" panose="02020603050405020304" pitchFamily="18" charset="0"/>
              <a:cs typeface="Times New Roman" panose="02020603050405020304" pitchFamily="18" charset="0"/>
            </a:endParaRPr>
          </a:p>
        </p:txBody>
      </p:sp>
      <p:sp>
        <p:nvSpPr>
          <p:cNvPr id="5" name="TextBox 4"/>
          <p:cNvSpPr txBox="1"/>
          <p:nvPr/>
        </p:nvSpPr>
        <p:spPr>
          <a:xfrm>
            <a:off x="622659" y="1724296"/>
            <a:ext cx="10711543" cy="3400931"/>
          </a:xfrm>
          <a:prstGeom prst="rect">
            <a:avLst/>
          </a:prstGeom>
          <a:noFill/>
        </p:spPr>
        <p:txBody>
          <a:bodyPr wrap="square" rtlCol="0">
            <a:spAutoFit/>
          </a:bodyPr>
          <a:lstStyle/>
          <a:p>
            <a:pPr marL="285750" lvl="0" indent="-285750">
              <a:spcBef>
                <a:spcPts val="5400"/>
              </a:spcBef>
              <a:buFontTx/>
              <a:buChar char="-"/>
            </a:pPr>
            <a:r>
              <a:rPr lang="en-US" sz="2500" smtClean="0">
                <a:latin typeface="Times New Roman" panose="02020603050405020304" pitchFamily="18" charset="0"/>
                <a:cs typeface="Times New Roman" panose="02020603050405020304" pitchFamily="18" charset="0"/>
              </a:rPr>
              <a:t>Dựa </a:t>
            </a:r>
            <a:r>
              <a:rPr lang="en-US" sz="2500">
                <a:latin typeface="Times New Roman" panose="02020603050405020304" pitchFamily="18" charset="0"/>
                <a:cs typeface="Times New Roman" panose="02020603050405020304" pitchFamily="18" charset="0"/>
              </a:rPr>
              <a:t>trên phân loại vật tư trong kho lab gồm 3 loại vật tư chính: hóa chất, thiết bị, dụng </a:t>
            </a:r>
            <a:r>
              <a:rPr lang="en-US" sz="2500">
                <a:latin typeface="Times New Roman" panose="02020603050405020304" pitchFamily="18" charset="0"/>
                <a:cs typeface="Times New Roman" panose="02020603050405020304" pitchFamily="18" charset="0"/>
              </a:rPr>
              <a:t>cụ</a:t>
            </a:r>
            <a:r>
              <a:rPr lang="en-US" sz="2500" smtClean="0">
                <a:latin typeface="Times New Roman" panose="02020603050405020304" pitchFamily="18" charset="0"/>
                <a:cs typeface="Times New Roman" panose="02020603050405020304" pitchFamily="18" charset="0"/>
              </a:rPr>
              <a:t>.</a:t>
            </a:r>
          </a:p>
          <a:p>
            <a:pPr marL="285750" lvl="0" indent="-285750">
              <a:spcBef>
                <a:spcPts val="5400"/>
              </a:spcBef>
              <a:buFontTx/>
              <a:buChar char="-"/>
            </a:pPr>
            <a:r>
              <a:rPr lang="en-US" sz="2500" smtClean="0">
                <a:latin typeface="Times New Roman" panose="02020603050405020304" pitchFamily="18" charset="0"/>
                <a:cs typeface="Times New Roman" panose="02020603050405020304" pitchFamily="18" charset="0"/>
              </a:rPr>
              <a:t>Dựa </a:t>
            </a:r>
            <a:r>
              <a:rPr lang="en-US" sz="2500">
                <a:latin typeface="Times New Roman" panose="02020603050405020304" pitchFamily="18" charset="0"/>
                <a:cs typeface="Times New Roman" panose="02020603050405020304" pitchFamily="18" charset="0"/>
              </a:rPr>
              <a:t>trên quá trình nghiên cứu và tìm hiểu về cách thức quản lý số lượng lớn vật tư trong thời gian </a:t>
            </a:r>
            <a:r>
              <a:rPr lang="en-US" sz="2500">
                <a:latin typeface="Times New Roman" panose="02020603050405020304" pitchFamily="18" charset="0"/>
                <a:cs typeface="Times New Roman" panose="02020603050405020304" pitchFamily="18" charset="0"/>
              </a:rPr>
              <a:t>dài</a:t>
            </a:r>
            <a:r>
              <a:rPr lang="en-US" sz="2500" smtClean="0">
                <a:latin typeface="Times New Roman" panose="02020603050405020304" pitchFamily="18" charset="0"/>
                <a:cs typeface="Times New Roman" panose="02020603050405020304" pitchFamily="18" charset="0"/>
              </a:rPr>
              <a:t>.</a:t>
            </a:r>
          </a:p>
          <a:p>
            <a:pPr marL="285750" indent="-285750">
              <a:spcBef>
                <a:spcPts val="5400"/>
              </a:spcBef>
              <a:buFontTx/>
              <a:buChar char="-"/>
            </a:pPr>
            <a:r>
              <a:rPr lang="en-US" sz="2500">
                <a:latin typeface="Times New Roman" panose="02020603050405020304" pitchFamily="18" charset="0"/>
                <a:cs typeface="Times New Roman" panose="02020603050405020304" pitchFamily="18" charset="0"/>
              </a:rPr>
              <a:t>Dựa theo cách thức phân bổ vật tư giữa các đơn vị một cách hợp </a:t>
            </a:r>
            <a:r>
              <a:rPr lang="en-US" sz="2500">
                <a:latin typeface="Times New Roman" panose="02020603050405020304" pitchFamily="18" charset="0"/>
                <a:cs typeface="Times New Roman" panose="02020603050405020304" pitchFamily="18" charset="0"/>
              </a:rPr>
              <a:t>lý</a:t>
            </a:r>
            <a:r>
              <a:rPr lang="en-US" sz="2500" smtClean="0">
                <a:latin typeface="Times New Roman" panose="02020603050405020304" pitchFamily="18" charset="0"/>
                <a:cs typeface="Times New Roman" panose="02020603050405020304" pitchFamily="18" charset="0"/>
              </a:rPr>
              <a:t>.</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1055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5103" y="1567542"/>
            <a:ext cx="10364451" cy="2978332"/>
          </a:xfrm>
        </p:spPr>
        <p:txBody>
          <a:bodyPr>
            <a:normAutofit/>
          </a:bodyPr>
          <a:lstStyle/>
          <a:p>
            <a:pPr>
              <a:lnSpc>
                <a:spcPct val="150000"/>
              </a:lnSpc>
            </a:pPr>
            <a:r>
              <a:rPr lang="en-US" sz="5000" b="1" smtClean="0">
                <a:latin typeface="Times New Roman" panose="02020603050405020304" pitchFamily="18" charset="0"/>
                <a:cs typeface="Times New Roman" panose="02020603050405020304" pitchFamily="18" charset="0"/>
              </a:rPr>
              <a:t>3.</a:t>
            </a:r>
            <a:br>
              <a:rPr lang="en-US" sz="5000" b="1" smtClean="0">
                <a:latin typeface="Times New Roman" panose="02020603050405020304" pitchFamily="18" charset="0"/>
                <a:cs typeface="Times New Roman" panose="02020603050405020304" pitchFamily="18" charset="0"/>
              </a:rPr>
            </a:br>
            <a:r>
              <a:rPr lang="en-US" sz="5400" b="1" smtClean="0">
                <a:latin typeface="Times New Roman" panose="02020603050405020304" pitchFamily="18" charset="0"/>
                <a:cs typeface="Times New Roman" panose="02020603050405020304" pitchFamily="18" charset="0"/>
              </a:rPr>
              <a:t>XÂY DỰNG ỨNG DỤNG</a:t>
            </a:r>
            <a:endParaRPr lang="en-US" sz="5400" b="1">
              <a:latin typeface="Times New Roman" panose="02020603050405020304" pitchFamily="18" charset="0"/>
              <a:cs typeface="Times New Roman" panose="02020603050405020304" pitchFamily="18" charset="0"/>
            </a:endParaRPr>
          </a:p>
        </p:txBody>
      </p:sp>
      <p:pic>
        <p:nvPicPr>
          <p:cNvPr id="20484" name="Picture 4" descr="Coding - Free people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093" y="4117530"/>
            <a:ext cx="2740469" cy="274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475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sp>
        <p:nvSpPr>
          <p:cNvPr id="6" name="TextBox 5"/>
          <p:cNvSpPr txBox="1"/>
          <p:nvPr/>
        </p:nvSpPr>
        <p:spPr>
          <a:xfrm>
            <a:off x="796206" y="922900"/>
            <a:ext cx="10516228" cy="477054"/>
          </a:xfrm>
          <a:prstGeom prst="rect">
            <a:avLst/>
          </a:prstGeom>
          <a:noFill/>
        </p:spPr>
        <p:txBody>
          <a:bodyPr wrap="square" rtlCol="0">
            <a:spAutoFit/>
          </a:bodyPr>
          <a:lstStyle/>
          <a:p>
            <a:pPr marL="342900" indent="-342900">
              <a:buAutoNum type="arabicPeriod"/>
            </a:pPr>
            <a:r>
              <a:rPr lang="en-US" sz="2500" smtClean="0">
                <a:latin typeface="Times New Roman" panose="02020603050405020304" pitchFamily="18" charset="0"/>
                <a:cs typeface="Times New Roman" panose="02020603050405020304" pitchFamily="18" charset="0"/>
              </a:rPr>
              <a:t>Ngôn ngữ sử dụng:</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796206" y="2322854"/>
            <a:ext cx="5029828" cy="2701991"/>
          </a:xfrm>
          <a:prstGeom prst="rect">
            <a:avLst/>
          </a:prstGeom>
        </p:spPr>
      </p:pic>
      <p:pic>
        <p:nvPicPr>
          <p:cNvPr id="9" name="Picture 8"/>
          <p:cNvPicPr/>
          <p:nvPr/>
        </p:nvPicPr>
        <p:blipFill>
          <a:blip r:embed="rId3"/>
          <a:stretch>
            <a:fillRect/>
          </a:stretch>
        </p:blipFill>
        <p:spPr>
          <a:xfrm>
            <a:off x="6819977" y="2322854"/>
            <a:ext cx="5041097" cy="2153352"/>
          </a:xfrm>
          <a:prstGeom prst="rect">
            <a:avLst/>
          </a:prstGeom>
        </p:spPr>
      </p:pic>
    </p:spTree>
    <p:extLst>
      <p:ext uri="{BB962C8B-B14F-4D97-AF65-F5344CB8AC3E}">
        <p14:creationId xmlns:p14="http://schemas.microsoft.com/office/powerpoint/2010/main" val="19242417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6206" y="0"/>
            <a:ext cx="10364451" cy="922900"/>
          </a:xfrm>
        </p:spPr>
        <p:txBody>
          <a:bodyPr>
            <a:normAutofit/>
          </a:bodyPr>
          <a:lstStyle/>
          <a:p>
            <a:r>
              <a:rPr lang="en-US" sz="4800" b="1" smtClean="0">
                <a:latin typeface="Times New Roman" panose="02020603050405020304" pitchFamily="18" charset="0"/>
                <a:cs typeface="Times New Roman" panose="02020603050405020304" pitchFamily="18" charset="0"/>
              </a:rPr>
              <a:t>XÂY DỰNG ỨNG DỤNG</a:t>
            </a:r>
            <a:endParaRPr lang="en-US" sz="5000" b="1">
              <a:latin typeface="Times New Roman" panose="02020603050405020304" pitchFamily="18" charset="0"/>
              <a:cs typeface="Times New Roman" panose="02020603050405020304" pitchFamily="18" charset="0"/>
            </a:endParaRPr>
          </a:p>
        </p:txBody>
      </p:sp>
      <p:sp>
        <p:nvSpPr>
          <p:cNvPr id="5" name="TextBox 4"/>
          <p:cNvSpPr txBox="1"/>
          <p:nvPr/>
        </p:nvSpPr>
        <p:spPr>
          <a:xfrm>
            <a:off x="796206" y="922900"/>
            <a:ext cx="10516228" cy="477054"/>
          </a:xfrm>
          <a:prstGeom prst="rect">
            <a:avLst/>
          </a:prstGeom>
          <a:noFill/>
        </p:spPr>
        <p:txBody>
          <a:bodyPr wrap="square" rtlCol="0">
            <a:spAutoFit/>
          </a:bodyPr>
          <a:lstStyle/>
          <a:p>
            <a:r>
              <a:rPr lang="en-US" sz="2500" smtClean="0">
                <a:latin typeface="Times New Roman" panose="02020603050405020304" pitchFamily="18" charset="0"/>
                <a:cs typeface="Times New Roman" panose="02020603050405020304" pitchFamily="18" charset="0"/>
              </a:rPr>
              <a:t>2. Mô hình hóa nghiệp vụ:</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169748" y="1399954"/>
            <a:ext cx="7617366" cy="4246772"/>
          </a:xfrm>
          <a:prstGeom prst="rect">
            <a:avLst/>
          </a:prstGeom>
        </p:spPr>
      </p:pic>
      <p:sp>
        <p:nvSpPr>
          <p:cNvPr id="7" name="TextBox 6"/>
          <p:cNvSpPr txBox="1"/>
          <p:nvPr/>
        </p:nvSpPr>
        <p:spPr>
          <a:xfrm>
            <a:off x="4554583" y="5617027"/>
            <a:ext cx="3300549"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Mô hình use case nghiệp vụ</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11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93</TotalTime>
  <Words>378</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SimSun</vt:lpstr>
      <vt:lpstr>Arial</vt:lpstr>
      <vt:lpstr>Times New Roman</vt:lpstr>
      <vt:lpstr>Tw Cen MT</vt:lpstr>
      <vt:lpstr>Wingdings</vt:lpstr>
      <vt:lpstr>Droplet</vt:lpstr>
      <vt:lpstr>KHÓA LUẬN TỐT NGHIỆP</vt:lpstr>
      <vt:lpstr>BỐ CỤC</vt:lpstr>
      <vt:lpstr>1. LÝ DO CHỌN ĐỀ TÀI</vt:lpstr>
      <vt:lpstr>LÝ DO CHỌN ĐỀ TÀI</vt:lpstr>
      <vt:lpstr>2. HƯỚNG TIẾP CẬN</vt:lpstr>
      <vt:lpstr>HƯỚNG TIẾP CẬN</vt:lpstr>
      <vt:lpstr>3. XÂY DỰNG ỨNG DỤNG</vt:lpstr>
      <vt:lpstr>XÂY DỰNG ỨNG DỤNG</vt:lpstr>
      <vt:lpstr>XÂY DỰNG ỨNG DỤNG</vt:lpstr>
      <vt:lpstr>XÂY DỰNG ỨNG DỤNG</vt:lpstr>
      <vt:lpstr>XÂY DỰNG ỨNG DỤNG</vt:lpstr>
      <vt:lpstr>XÂY DỰNG ỨNG DỤNG</vt:lpstr>
      <vt:lpstr>XÂY DỰNG ỨNG DỤNG</vt:lpstr>
      <vt:lpstr>XÂY DỰNG ỨNG DỤNG</vt:lpstr>
      <vt:lpstr>XÂY DỰNG ỨNG DỤNG</vt:lpstr>
      <vt:lpstr>XÂY DỰNG ỨNG DỤNG</vt:lpstr>
      <vt:lpstr>XÂY DỰNG ỨNG DỤNG</vt:lpstr>
      <vt:lpstr>4. môi trường cài đặt</vt:lpstr>
      <vt:lpstr>MÔI TRƯỜNG CÀI ĐẶT</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LUẬN TỐT NGHIỆP</dc:title>
  <dc:creator>Admin</dc:creator>
  <cp:lastModifiedBy>Admin</cp:lastModifiedBy>
  <cp:revision>11</cp:revision>
  <dcterms:created xsi:type="dcterms:W3CDTF">2023-02-06T06:32:49Z</dcterms:created>
  <dcterms:modified xsi:type="dcterms:W3CDTF">2023-02-06T08:06:34Z</dcterms:modified>
</cp:coreProperties>
</file>