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7" r:id="rId11"/>
    <p:sldId id="278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76" r:id="rId24"/>
    <p:sldId id="289" r:id="rId25"/>
    <p:sldId id="290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waël" initials="E" lastIdx="1" clrIdx="0">
    <p:extLst>
      <p:ext uri="{19B8F6BF-5375-455C-9EA6-DF929625EA0E}">
        <p15:presenceInfo xmlns:p15="http://schemas.microsoft.com/office/powerpoint/2012/main" userId="Ewaë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4T01:13:45.17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970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5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5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616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402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646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053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6305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9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63966CE-DF10-4377-80DD-15DF6AA88448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6A31F61-11AA-43AF-9288-57585CB8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2238" y="1698181"/>
            <a:ext cx="796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Blind Date,</a:t>
            </a:r>
          </a:p>
          <a:p>
            <a:pPr algn="ctr"/>
            <a:r>
              <a:rPr lang="en-US" sz="3600" dirty="0"/>
              <a:t>a</a:t>
            </a:r>
            <a:r>
              <a:rPr lang="en-US" sz="3600" dirty="0" smtClean="0"/>
              <a:t> journey into Blind ROP exploitation technique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3448" y="6190231"/>
            <a:ext cx="378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Thomas Berlioz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2238" y="195211"/>
            <a:ext cx="7963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LSE Winter Days</a:t>
            </a:r>
          </a:p>
          <a:p>
            <a:pPr algn="ctr"/>
            <a:r>
              <a:rPr lang="en-US" sz="3200" b="1" dirty="0" smtClean="0"/>
              <a:t>Nov. 6/7 2021</a:t>
            </a:r>
          </a:p>
        </p:txBody>
      </p:sp>
      <p:sp>
        <p:nvSpPr>
          <p:cNvPr id="14" name="Rectangle 13"/>
          <p:cNvSpPr/>
          <p:nvPr/>
        </p:nvSpPr>
        <p:spPr>
          <a:xfrm flipV="1">
            <a:off x="4123789" y="1515466"/>
            <a:ext cx="336074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56" y="3589503"/>
            <a:ext cx="2756260" cy="23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visual representation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97" y="1118625"/>
            <a:ext cx="7317400" cy="5286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0243" y="2946451"/>
            <a:ext cx="26231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Ok cool bro, but...</a:t>
            </a:r>
          </a:p>
          <a:p>
            <a:endParaRPr lang="en-US" sz="2000" i="1" dirty="0"/>
          </a:p>
          <a:p>
            <a:r>
              <a:rPr lang="en-US" sz="2000" i="1" dirty="0" smtClean="0"/>
              <a:t>We can’t locate the gadgets without the binary!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58158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stop gadget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55559" y="1351005"/>
            <a:ext cx="8242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important gadget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Essential to confirm we regain execution flow control during each step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2" r="74636" b="29140"/>
          <a:stretch/>
        </p:blipFill>
        <p:spPr>
          <a:xfrm>
            <a:off x="6245630" y="2840737"/>
            <a:ext cx="3659949" cy="10716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5559" y="2840737"/>
            <a:ext cx="401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case, we expect that there’s an </a:t>
            </a:r>
            <a:r>
              <a:rPr lang="en-US" dirty="0" smtClean="0"/>
              <a:t>address that, if we jump on it, produces the following output: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55559" y="4232990"/>
            <a:ext cx="8737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find it?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we fill the buffer and RBP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hen we overwrite the return address with an address X from the binary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loop until the address X produces the expected output (called reference)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Be careful, several addresses could produce this output!</a:t>
            </a:r>
          </a:p>
        </p:txBody>
      </p:sp>
    </p:spTree>
    <p:extLst>
      <p:ext uri="{BB962C8B-B14F-4D97-AF65-F5344CB8AC3E}">
        <p14:creationId xmlns:p14="http://schemas.microsoft.com/office/powerpoint/2010/main" val="30562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stop gadget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54" y="1146675"/>
            <a:ext cx="7197940" cy="26343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4765" y="3411709"/>
            <a:ext cx="386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STOP GADGET]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2663" y="4267200"/>
            <a:ext cx="598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know that, if we trigger the reference used for this stop gadget, it means we hit one of those addresses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4765" y="5259649"/>
            <a:ext cx="5371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have a reliable way to know when we control RIP!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2549611" y="5475092"/>
            <a:ext cx="1050133" cy="523220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9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attack plan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45167" y="1146598"/>
            <a:ext cx="6663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ASLR 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leak a libc </a:t>
            </a:r>
            <a:r>
              <a:rPr lang="en-US" dirty="0" smtClean="0"/>
              <a:t>address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find the libc </a:t>
            </a:r>
            <a:r>
              <a:rPr lang="en-US" dirty="0" smtClean="0"/>
              <a:t>version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get offsets for `</a:t>
            </a:r>
            <a:r>
              <a:rPr lang="en-US" i="1" dirty="0" smtClean="0"/>
              <a:t>/bin/</a:t>
            </a:r>
            <a:r>
              <a:rPr lang="en-US" i="1" dirty="0" err="1" smtClean="0"/>
              <a:t>sh</a:t>
            </a:r>
            <a:r>
              <a:rPr lang="en-US" i="1" dirty="0" smtClean="0"/>
              <a:t>` </a:t>
            </a:r>
            <a:r>
              <a:rPr lang="en-US" dirty="0" smtClean="0"/>
              <a:t>string and </a:t>
            </a:r>
            <a:r>
              <a:rPr lang="en-US" i="1" dirty="0" smtClean="0"/>
              <a:t>system </a:t>
            </a:r>
            <a:r>
              <a:rPr lang="en-US" dirty="0" smtClean="0"/>
              <a:t>function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i="1" dirty="0" smtClean="0"/>
              <a:t>system(“/bin/</a:t>
            </a:r>
            <a:r>
              <a:rPr lang="en-US" i="1" dirty="0" err="1" smtClean="0"/>
              <a:t>sh</a:t>
            </a:r>
            <a:r>
              <a:rPr lang="en-US" i="1" dirty="0" smtClean="0"/>
              <a:t>”)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0332" y="4416640"/>
            <a:ext cx="79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need </a:t>
            </a:r>
            <a:r>
              <a:rPr lang="en-US" dirty="0"/>
              <a:t>to control the first argument = RDI in x64 calling </a:t>
            </a:r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55893" y="4375401"/>
            <a:ext cx="687858" cy="451810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69935" y="5553169"/>
            <a:ext cx="5213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Ok cool bro… But we still have no clue which gadgets we can find in the binary… Do we?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172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BROP gadget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2793" y="960115"/>
            <a:ext cx="705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ultimate gadget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Almost all binaries have it because it’s located at the end of </a:t>
            </a:r>
            <a:r>
              <a:rPr lang="en-US" b="1" i="1" dirty="0" smtClean="0"/>
              <a:t>`__libc_csu_init</a:t>
            </a:r>
            <a:r>
              <a:rPr lang="en-US" b="1" dirty="0" smtClean="0"/>
              <a:t>` </a:t>
            </a:r>
            <a:r>
              <a:rPr lang="en-US" dirty="0" smtClean="0"/>
              <a:t>which is part of the libc startup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spot as it pops 6 values from the stack = very unlikely to get a false positive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0" r="8736" b="5267"/>
          <a:stretch/>
        </p:blipFill>
        <p:spPr>
          <a:xfrm>
            <a:off x="2707533" y="3322906"/>
            <a:ext cx="6194999" cy="2163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63702" y="5817884"/>
            <a:ext cx="56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Ok cool bro… But we can’t control RDI with it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393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PWN IS AWESOME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001299" y="1803877"/>
            <a:ext cx="389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jump on 0x401273... 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0" r="8736" b="5267"/>
          <a:stretch/>
        </p:blipFill>
        <p:spPr>
          <a:xfrm>
            <a:off x="849071" y="995699"/>
            <a:ext cx="5505591" cy="1922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55" y="3556437"/>
            <a:ext cx="5532026" cy="119441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0800000" flipV="1">
            <a:off x="3146855" y="1957070"/>
            <a:ext cx="3707029" cy="506043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alpha val="9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0369" y="5206254"/>
            <a:ext cx="395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get a new gadget inside the BROP gadget!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601866" y="5399332"/>
            <a:ext cx="815546" cy="44484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Recap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" r="37559" b="35428"/>
          <a:stretch/>
        </p:blipFill>
        <p:spPr>
          <a:xfrm>
            <a:off x="617837" y="1021271"/>
            <a:ext cx="4094205" cy="2739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455" y="4153648"/>
            <a:ext cx="3912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 the BROP gadget means being able to control RDI and RSI = two first arguments of a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1667" y="1699278"/>
            <a:ext cx="54987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find it: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overwrite RIP with the address we increment at each loop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ollowed by 6 trash addresses that should be popped into RBX, RBP, R12, R13, R14 and R15 if the address is the right 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followed by our stop gadget loaded into RIP by the last `</a:t>
            </a:r>
            <a:r>
              <a:rPr lang="en-US" i="1" dirty="0" smtClean="0"/>
              <a:t>ret</a:t>
            </a:r>
            <a:r>
              <a:rPr lang="en-US" dirty="0" smtClean="0"/>
              <a:t>`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f the address is the good one, we will get our reference in the output!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7968" y="1699278"/>
            <a:ext cx="45719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8" y="1233559"/>
            <a:ext cx="6777752" cy="26810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 the hunt begin…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44765" y="3411709"/>
            <a:ext cx="386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BROP GADGET]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8519" y="4072858"/>
            <a:ext cx="372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false positive!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3143" y="5202192"/>
            <a:ext cx="5453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now control registers!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2783229" y="5220786"/>
            <a:ext cx="1227438" cy="486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9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9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Here comes </a:t>
            </a:r>
            <a:r>
              <a:rPr lang="en-US" sz="3200" i="1" dirty="0" smtClean="0"/>
              <a:t>puts</a:t>
            </a:r>
            <a:endParaRPr lang="en-US" sz="3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471472" y="896789"/>
            <a:ext cx="869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 reminder: we need to leak an address from the GOT to identify the libc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1472" y="1450812"/>
            <a:ext cx="859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we have no idea where the relocation table is located in the binary, and even if we knew it, we would have no idea which symbol we leak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3228" y="2281834"/>
            <a:ext cx="875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Solution: we control at least 2 arguments, we know </a:t>
            </a:r>
            <a:r>
              <a:rPr lang="en-US" i="1" dirty="0" smtClean="0"/>
              <a:t>puts</a:t>
            </a:r>
            <a:r>
              <a:rPr lang="en-US" dirty="0" smtClean="0"/>
              <a:t> is used, let’s try to leak its address in order to print whatever we want next!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5569" y="3209668"/>
            <a:ext cx="45719" cy="3364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48" y="3209668"/>
            <a:ext cx="7004410" cy="33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48" y="971619"/>
            <a:ext cx="6508423" cy="32668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Getting </a:t>
            </a:r>
            <a:r>
              <a:rPr lang="en-US" sz="3200" i="1" dirty="0" smtClean="0"/>
              <a:t>puts</a:t>
            </a:r>
            <a:r>
              <a:rPr lang="en-US" sz="3200" dirty="0" smtClean="0"/>
              <a:t> address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44765" y="3411709"/>
            <a:ext cx="386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PUTS ADDRESS]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8319" y="4516573"/>
            <a:ext cx="63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now call </a:t>
            </a:r>
            <a:r>
              <a:rPr lang="en-US" i="1" dirty="0" smtClean="0"/>
              <a:t>puts </a:t>
            </a:r>
            <a:r>
              <a:rPr lang="en-US" dirty="0" smtClean="0"/>
              <a:t>with any argument we want!</a:t>
            </a:r>
            <a:endParaRPr lang="en-US" i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69756" y="5401563"/>
            <a:ext cx="888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leak the whole binary to find interesting addresses!</a:t>
            </a:r>
            <a:endParaRPr lang="en-US" sz="2400" i="1" dirty="0" smtClean="0"/>
          </a:p>
        </p:txBody>
      </p:sp>
      <p:sp>
        <p:nvSpPr>
          <p:cNvPr id="13" name="Right Arrow 12"/>
          <p:cNvSpPr/>
          <p:nvPr/>
        </p:nvSpPr>
        <p:spPr>
          <a:xfrm>
            <a:off x="1023551" y="5377196"/>
            <a:ext cx="755823" cy="486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11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05085" y="996126"/>
            <a:ext cx="6543676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Blind Date</a:t>
            </a:r>
          </a:p>
          <a:p>
            <a:endParaRPr lang="en-US" sz="2400" dirty="0"/>
          </a:p>
          <a:p>
            <a:r>
              <a:rPr lang="en-US" sz="2400" dirty="0" smtClean="0"/>
              <a:t>The LSE intern from Summer 2019 coded an online service to welcome new lab’ students. Legend says he hid a flag on the machine running the service… Prove the old heads you deserve your place by compromising the server using the remote service only.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05085" y="4583585"/>
            <a:ext cx="6543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Originally a challenge from FCSC 2021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access to source code nor the compiled 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want to get a shell on the server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3995736" y="21936"/>
            <a:ext cx="376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challenge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09" y="3056650"/>
            <a:ext cx="6569430" cy="320243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Leaking the ELF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96087" y="1363098"/>
            <a:ext cx="6337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Actually a very simple part:</a:t>
            </a:r>
            <a:endParaRPr lang="en-US" i="1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we can call puts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with any argument we want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5352" y="947600"/>
            <a:ext cx="5216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Loop over the whole ELF addresses and call </a:t>
            </a:r>
            <a:r>
              <a:rPr lang="en-US" i="1" dirty="0" smtClean="0"/>
              <a:t>puts</a:t>
            </a:r>
            <a:r>
              <a:rPr lang="en-US" dirty="0" smtClean="0"/>
              <a:t> with the address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Parse the output to get the leaked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 data means a null byte at this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4765" y="4657870"/>
            <a:ext cx="386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BINARY LEAK]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27753" y="1014978"/>
            <a:ext cx="45719" cy="161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9" grpId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61" r="3596" b="24736"/>
          <a:stretch/>
        </p:blipFill>
        <p:spPr>
          <a:xfrm>
            <a:off x="686956" y="1286224"/>
            <a:ext cx="6722910" cy="9379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analyze it!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04761" y="1854884"/>
            <a:ext cx="371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correctly dumped the ELF</a:t>
            </a:r>
          </a:p>
        </p:txBody>
      </p:sp>
      <p:sp>
        <p:nvSpPr>
          <p:cNvPr id="9" name="Bent Arrow 8"/>
          <p:cNvSpPr/>
          <p:nvPr/>
        </p:nvSpPr>
        <p:spPr>
          <a:xfrm rot="5400000">
            <a:off x="8271065" y="791112"/>
            <a:ext cx="386620" cy="15734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93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6501" y="3506571"/>
            <a:ext cx="3783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binary </a:t>
            </a:r>
            <a:r>
              <a:rPr lang="en-US" dirty="0" smtClean="0"/>
              <a:t>into Ghidra: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dentify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i="1" dirty="0" smtClean="0"/>
              <a:t>puts</a:t>
            </a:r>
            <a:r>
              <a:rPr lang="en-US" dirty="0" smtClean="0"/>
              <a:t> call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Find </a:t>
            </a:r>
            <a:r>
              <a:rPr lang="en-US" i="1" dirty="0" smtClean="0"/>
              <a:t>puts</a:t>
            </a:r>
            <a:r>
              <a:rPr lang="en-US" dirty="0" smtClean="0"/>
              <a:t> GOT entry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25" y="2997371"/>
            <a:ext cx="4666072" cy="32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Dissect the binary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005004" y="3208011"/>
            <a:ext cx="386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</a:t>
            </a:r>
            <a:r>
              <a:rPr lang="en-US" dirty="0" smtClean="0"/>
              <a:t>GHIDRA]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"/>
          <a:stretch/>
        </p:blipFill>
        <p:spPr>
          <a:xfrm>
            <a:off x="1040541" y="1247864"/>
            <a:ext cx="3658376" cy="172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/>
          <a:stretch/>
        </p:blipFill>
        <p:spPr>
          <a:xfrm>
            <a:off x="5985014" y="1015391"/>
            <a:ext cx="4772361" cy="218666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flipV="1">
            <a:off x="2648689" y="1100856"/>
            <a:ext cx="3288474" cy="1053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03" y="3937038"/>
            <a:ext cx="6319391" cy="1766603"/>
          </a:xfrm>
          <a:prstGeom prst="rect">
            <a:avLst/>
          </a:prstGeom>
        </p:spPr>
      </p:pic>
      <p:cxnSp>
        <p:nvCxnSpPr>
          <p:cNvPr id="17" name="Curved Connector 16"/>
          <p:cNvCxnSpPr/>
          <p:nvPr/>
        </p:nvCxnSpPr>
        <p:spPr>
          <a:xfrm>
            <a:off x="1197061" y="2490768"/>
            <a:ext cx="2582867" cy="2468410"/>
          </a:xfrm>
          <a:prstGeom prst="curvedConnector3">
            <a:avLst>
              <a:gd name="adj1" fmla="val -1410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98174" y="5066270"/>
            <a:ext cx="1729945" cy="73985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57741" y="4696938"/>
            <a:ext cx="193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puts</a:t>
            </a:r>
            <a:r>
              <a:rPr lang="en-US" dirty="0" smtClean="0"/>
              <a:t> GOT entry!</a:t>
            </a:r>
            <a:endParaRPr lang="en-US" i="1" dirty="0"/>
          </a:p>
        </p:txBody>
      </p:sp>
      <p:cxnSp>
        <p:nvCxnSpPr>
          <p:cNvPr id="39" name="Curved Connector 38"/>
          <p:cNvCxnSpPr>
            <a:stCxn id="35" idx="1"/>
            <a:endCxn id="28" idx="7"/>
          </p:cNvCxnSpPr>
          <p:nvPr/>
        </p:nvCxnSpPr>
        <p:spPr>
          <a:xfrm rot="10800000" flipV="1">
            <a:off x="7674775" y="4881604"/>
            <a:ext cx="1682967" cy="2930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21450" y="6156705"/>
            <a:ext cx="429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could do the same with </a:t>
            </a:r>
            <a:r>
              <a:rPr lang="en-US" i="1" dirty="0" err="1" smtClean="0"/>
              <a:t>printf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2869729" y="6202082"/>
            <a:ext cx="1135275" cy="27184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8" grpId="0" animBg="1"/>
      <p:bldP spid="35" grpId="0"/>
      <p:bldP spid="42" grpId="0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t="23523" r="5516" b="3550"/>
          <a:stretch/>
        </p:blipFill>
        <p:spPr>
          <a:xfrm>
            <a:off x="980304" y="2374926"/>
            <a:ext cx="4731640" cy="19334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Leaking the LIBC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87260" y="1008364"/>
            <a:ext cx="782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the functions we know </a:t>
            </a:r>
            <a:r>
              <a:rPr lang="en-US" i="1" dirty="0" smtClean="0"/>
              <a:t>(puts </a:t>
            </a:r>
            <a:r>
              <a:rPr lang="en-US" dirty="0" smtClean="0"/>
              <a:t>/</a:t>
            </a:r>
            <a:r>
              <a:rPr lang="en-US" i="1" dirty="0" smtClean="0"/>
              <a:t> </a:t>
            </a:r>
            <a:r>
              <a:rPr lang="en-US" i="1" dirty="0" err="1" smtClean="0"/>
              <a:t>printf</a:t>
            </a:r>
            <a:r>
              <a:rPr lang="en-US" dirty="0"/>
              <a:t>)</a:t>
            </a:r>
            <a:r>
              <a:rPr lang="en-US" i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call </a:t>
            </a:r>
            <a:r>
              <a:rPr lang="en-US" i="1" dirty="0" smtClean="0"/>
              <a:t>puts(</a:t>
            </a:r>
            <a:r>
              <a:rPr lang="en-US" i="1" dirty="0" err="1" smtClean="0"/>
              <a:t>function_got</a:t>
            </a:r>
            <a:r>
              <a:rPr lang="en-US" i="1" dirty="0" smtClean="0"/>
              <a:t>) </a:t>
            </a:r>
            <a:r>
              <a:rPr lang="en-US" dirty="0" smtClean="0"/>
              <a:t>and return on </a:t>
            </a:r>
            <a:r>
              <a:rPr lang="en-US" i="1" dirty="0" smtClean="0"/>
              <a:t>main</a:t>
            </a:r>
            <a:r>
              <a:rPr lang="en-US" dirty="0" smtClean="0"/>
              <a:t> to flush </a:t>
            </a:r>
            <a:r>
              <a:rPr lang="en-US" dirty="0" err="1" smtClean="0"/>
              <a:t>stdout</a:t>
            </a:r>
            <a:endParaRPr lang="en-US" i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the output will be the </a:t>
            </a:r>
            <a:r>
              <a:rPr lang="en-US" i="1" dirty="0" smtClean="0"/>
              <a:t>function</a:t>
            </a:r>
            <a:r>
              <a:rPr lang="en-US" dirty="0"/>
              <a:t> </a:t>
            </a:r>
            <a:r>
              <a:rPr lang="en-US" dirty="0" smtClean="0"/>
              <a:t>address in the libc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hen </a:t>
            </a:r>
            <a:r>
              <a:rPr lang="en-US" dirty="0"/>
              <a:t>use </a:t>
            </a:r>
            <a:r>
              <a:rPr lang="en-US" dirty="0" smtClean="0"/>
              <a:t>libc.blukat.me to deduce the libc version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5" r="4943" b="3917"/>
          <a:stretch/>
        </p:blipFill>
        <p:spPr>
          <a:xfrm>
            <a:off x="6021924" y="2374926"/>
            <a:ext cx="4911497" cy="1933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3"/>
          <a:stretch/>
        </p:blipFill>
        <p:spPr>
          <a:xfrm>
            <a:off x="1254609" y="4581845"/>
            <a:ext cx="9678812" cy="2112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4765" y="3998844"/>
            <a:ext cx="386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</a:t>
            </a:r>
            <a:r>
              <a:rPr lang="en-US" dirty="0" smtClean="0"/>
              <a:t>LIBC LEAK]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44765" y="3832611"/>
            <a:ext cx="363624" cy="247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14009" y="3850846"/>
            <a:ext cx="363624" cy="247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4126577" y="4079746"/>
            <a:ext cx="255953" cy="1558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4692510" y="4097981"/>
            <a:ext cx="4603311" cy="1540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318420" y="5394531"/>
            <a:ext cx="2034747" cy="342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17" grpId="0" animBg="1"/>
      <p:bldP spid="18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final strike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53" y="2505200"/>
            <a:ext cx="7211917" cy="15503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1264" y="1220589"/>
            <a:ext cx="5420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the libc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 the interesting functions addresses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129" y="5030284"/>
            <a:ext cx="747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FINALLY call </a:t>
            </a:r>
            <a:r>
              <a:rPr lang="en-US" sz="2800" i="1" dirty="0" smtClean="0"/>
              <a:t>system(“/bin/</a:t>
            </a:r>
            <a:r>
              <a:rPr lang="en-US" sz="2800" i="1" dirty="0" err="1" smtClean="0"/>
              <a:t>sh</a:t>
            </a:r>
            <a:r>
              <a:rPr lang="en-US" sz="2800" i="1" dirty="0" smtClean="0"/>
              <a:t>”)</a:t>
            </a:r>
            <a:r>
              <a:rPr lang="en-US" sz="2800" dirty="0" smtClean="0"/>
              <a:t> !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1918948" y="4972924"/>
            <a:ext cx="873211" cy="63794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 am (g)root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85" y="1195472"/>
            <a:ext cx="6131077" cy="51771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44765" y="3998844"/>
            <a:ext cx="386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</a:t>
            </a:r>
            <a:r>
              <a:rPr lang="en-US" dirty="0" smtClean="0"/>
              <a:t>FULL EXPLOIT]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3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72659" y="536044"/>
            <a:ext cx="5496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Blind Date,</a:t>
            </a:r>
          </a:p>
          <a:p>
            <a:pPr algn="ctr"/>
            <a:r>
              <a:rPr lang="en-US" sz="2800" dirty="0"/>
              <a:t>a</a:t>
            </a:r>
            <a:r>
              <a:rPr lang="en-US" sz="2800" dirty="0" smtClean="0"/>
              <a:t> journey into Blind ROP exploitation technique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0254" y="2196859"/>
            <a:ext cx="378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Thomas Berlioz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387" y="1925893"/>
            <a:ext cx="3853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LSE Winter Days</a:t>
            </a:r>
          </a:p>
          <a:p>
            <a:pPr algn="ctr"/>
            <a:r>
              <a:rPr lang="en-US" sz="2000" b="1" dirty="0" smtClean="0"/>
              <a:t>Nov. 6/7 2021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3754186" y="1536371"/>
            <a:ext cx="21985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65" y="361903"/>
            <a:ext cx="1577774" cy="1331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18735" y="4485760"/>
            <a:ext cx="907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files (including original challenge) are available on github.com/</a:t>
            </a:r>
            <a:r>
              <a:rPr lang="en-US" dirty="0" err="1" smtClean="0"/>
              <a:t>Ewael</a:t>
            </a:r>
            <a:r>
              <a:rPr lang="en-US" dirty="0" smtClean="0"/>
              <a:t>/LSE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8242" y="5463109"/>
            <a:ext cx="983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Thank</a:t>
            </a:r>
            <a:r>
              <a:rPr lang="en-US" sz="3600" dirty="0"/>
              <a:t> </a:t>
            </a:r>
            <a:r>
              <a:rPr lang="en-US" sz="3600" dirty="0" smtClean="0"/>
              <a:t>you for your attention, any question?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83478" y="3178525"/>
            <a:ext cx="725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La root est longue mais la voie est libre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3079157" y="28236"/>
            <a:ext cx="559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Understanding the service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73421" y="4572490"/>
            <a:ext cx="74286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Looks like an echo server, 2 possible vulnerabilities: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format string attack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buffer overflow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61" y="1335039"/>
            <a:ext cx="7600951" cy="2683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21799" y="3500752"/>
            <a:ext cx="275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SERVICE]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9961" y="0"/>
            <a:ext cx="512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 format string bug?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900361" y="1490572"/>
            <a:ext cx="595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Well known vulnerability occurring with an unsafe usage of a </a:t>
            </a:r>
            <a:r>
              <a:rPr lang="en-US" i="1" dirty="0" err="1" smtClean="0"/>
              <a:t>printf</a:t>
            </a:r>
            <a:r>
              <a:rPr lang="en-US" dirty="0" smtClean="0"/>
              <a:t> function supporting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would look like this: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" t="15729" r="5481" b="26954"/>
          <a:stretch/>
        </p:blipFill>
        <p:spPr>
          <a:xfrm>
            <a:off x="2363539" y="3295650"/>
            <a:ext cx="742205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8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3036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More like a buffer overflow…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66974" y="1109572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easily test by sending a formatting string which would leak the stack if there was an vulnerable </a:t>
            </a:r>
            <a:r>
              <a:rPr lang="en-US" i="1" dirty="0" err="1" smtClean="0"/>
              <a:t>printf</a:t>
            </a:r>
            <a:r>
              <a:rPr lang="en-US" dirty="0" smtClean="0"/>
              <a:t> call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6" y="2215245"/>
            <a:ext cx="8979764" cy="2611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4624" y="5567272"/>
            <a:ext cx="8048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Not a format string attack! Let’s check the overflow…</a:t>
            </a:r>
            <a:endParaRPr lang="en-US" sz="2400" i="1" dirty="0"/>
          </a:p>
        </p:txBody>
      </p:sp>
      <p:sp>
        <p:nvSpPr>
          <p:cNvPr id="3" name="Right Arrow 2"/>
          <p:cNvSpPr/>
          <p:nvPr/>
        </p:nvSpPr>
        <p:spPr>
          <a:xfrm>
            <a:off x="1581149" y="5426629"/>
            <a:ext cx="885825" cy="742950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7087" y="3436422"/>
            <a:ext cx="275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FMT]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animBg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3036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What’s a stack buffer overflow?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9" y="1181100"/>
            <a:ext cx="5470121" cy="5084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6963" y="1601955"/>
            <a:ext cx="467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Occurs when we do not check if the user input fits in the buffer it went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6963" y="2659926"/>
            <a:ext cx="487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is no protection such as canary, we can overwrite data behind the buffer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6963" y="3717897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means that we can take control of execution flow because the return address we jump on is located on the stack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9237" y="5186763"/>
            <a:ext cx="45322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 is equivalent to POP RIP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118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Recon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894345" y="943825"/>
            <a:ext cx="6748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Increment input size until program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heck the protections: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 the binary (PIE, canary)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n the server (ASLR)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87" y="2672962"/>
            <a:ext cx="7360321" cy="2566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1388" y="5555126"/>
            <a:ext cx="5438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crashes after 40 bytes</a:t>
            </a:r>
          </a:p>
          <a:p>
            <a:r>
              <a:rPr lang="en-US" sz="2400" dirty="0" smtClean="0"/>
              <a:t>= (probably stack) buffer overflow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368212" y="5648055"/>
            <a:ext cx="885825" cy="645141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7087" y="3436422"/>
            <a:ext cx="275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[DEMO PADDING + DEMO LEAKADDR]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t="12990" r="3214" b="16156"/>
          <a:stretch/>
        </p:blipFill>
        <p:spPr>
          <a:xfrm>
            <a:off x="2469806" y="2991922"/>
            <a:ext cx="6814236" cy="30007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Reca</a:t>
            </a:r>
            <a:r>
              <a:rPr lang="en-US" sz="3200" dirty="0"/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725" y="765790"/>
            <a:ext cx="8021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x86-64 addresses = </a:t>
            </a:r>
            <a:r>
              <a:rPr lang="en-US" dirty="0" smtClean="0">
                <a:solidFill>
                  <a:srgbClr val="FF0000"/>
                </a:solidFill>
              </a:rPr>
              <a:t>64-bit</a:t>
            </a:r>
            <a:r>
              <a:rPr lang="en-US" dirty="0" smtClean="0"/>
              <a:t> executable running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always leak the same bytes which looks like an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PIE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o canary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stack addresses are randomized = </a:t>
            </a:r>
            <a:r>
              <a:rPr lang="en-US" dirty="0" smtClean="0">
                <a:solidFill>
                  <a:srgbClr val="FF0000"/>
                </a:solidFill>
              </a:rPr>
              <a:t>ASLR 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Crash after 40 bytes, trash in buffer = </a:t>
            </a:r>
            <a:r>
              <a:rPr lang="en-US" dirty="0" smtClean="0">
                <a:solidFill>
                  <a:srgbClr val="FF0000"/>
                </a:solidFill>
              </a:rPr>
              <a:t>char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uffer[32];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Does not print “ </a:t>
            </a:r>
            <a:r>
              <a:rPr lang="en-US" i="1" dirty="0" smtClean="0"/>
              <a:t>Bye! </a:t>
            </a:r>
            <a:r>
              <a:rPr lang="en-US" dirty="0" smtClean="0"/>
              <a:t>” when it crashes = intermediate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04068" y="6187494"/>
            <a:ext cx="420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Ok cool bro, </a:t>
            </a:r>
            <a:r>
              <a:rPr lang="en-US" i="1" dirty="0" smtClean="0"/>
              <a:t>so what?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77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199" y="0"/>
            <a:ext cx="10839451" cy="628649"/>
          </a:xfrm>
          <a:prstGeom prst="rect">
            <a:avLst/>
          </a:prstGeom>
          <a:gradFill flip="none" rotWithShape="1">
            <a:gsLst>
              <a:gs pos="52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99" y="116740"/>
            <a:ext cx="866801" cy="73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0642" y="0"/>
            <a:ext cx="907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Return Oriented Programming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34746" y="1351005"/>
            <a:ext cx="7809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we control the execution flow = we control 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i="1" dirty="0" smtClean="0"/>
              <a:t>gadgets</a:t>
            </a:r>
            <a:r>
              <a:rPr lang="en-US" dirty="0" smtClean="0"/>
              <a:t> to execute instructions sequences from the binary itself and jump somewhere else using </a:t>
            </a:r>
            <a:r>
              <a:rPr lang="en-US" i="1" dirty="0" smtClean="0"/>
              <a:t>ret</a:t>
            </a:r>
            <a:r>
              <a:rPr lang="en-US" dirty="0" smtClean="0"/>
              <a:t> instruction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control the stack values with the stack buffer overflow!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9" y="4562694"/>
            <a:ext cx="9712584" cy="8688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0059" y="3593898"/>
            <a:ext cx="970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instance, this </a:t>
            </a:r>
            <a:r>
              <a:rPr lang="en-US" dirty="0" smtClean="0"/>
              <a:t>gadget </a:t>
            </a:r>
            <a:r>
              <a:rPr lang="en-US" dirty="0" smtClean="0"/>
              <a:t>allows the attacker to control RDI, which is the first argument in the x64 calling convention.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2119</TotalTime>
  <Words>1157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Schoolbook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Ewaël</dc:creator>
  <cp:lastModifiedBy>Ewaël</cp:lastModifiedBy>
  <cp:revision>146</cp:revision>
  <dcterms:created xsi:type="dcterms:W3CDTF">2021-11-03T12:26:09Z</dcterms:created>
  <dcterms:modified xsi:type="dcterms:W3CDTF">2021-11-05T19:16:40Z</dcterms:modified>
</cp:coreProperties>
</file>