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81" r:id="rId5"/>
    <p:sldId id="282" r:id="rId6"/>
    <p:sldId id="283" r:id="rId7"/>
    <p:sldId id="260" r:id="rId8"/>
    <p:sldId id="261" r:id="rId9"/>
    <p:sldId id="262" r:id="rId10"/>
    <p:sldId id="263" r:id="rId11"/>
    <p:sldId id="264" r:id="rId12"/>
    <p:sldId id="269" r:id="rId13"/>
    <p:sldId id="266" r:id="rId14"/>
    <p:sldId id="285" r:id="rId15"/>
    <p:sldId id="268" r:id="rId16"/>
    <p:sldId id="273" r:id="rId17"/>
    <p:sldId id="274" r:id="rId18"/>
    <p:sldId id="275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9CE"/>
    <a:srgbClr val="F4DCB0"/>
    <a:srgbClr val="DDDDDD"/>
    <a:srgbClr val="FFCC99"/>
    <a:srgbClr val="955845"/>
    <a:srgbClr val="EAE1BA"/>
    <a:srgbClr val="EBD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>
        <p:scale>
          <a:sx n="73" d="100"/>
          <a:sy n="73" d="100"/>
        </p:scale>
        <p:origin x="592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5T16:00:41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1 157 24575,'1'22'0,"2"0"0,0-1 0,2 0 0,0 1 0,9 20 0,-6-18 0,-1 1 0,-1 0 0,4 31 0,-8-37 0,2-1 0,0 0 0,12 32 0,5 18 0,24 98 0,15 44 0,-44-149 0,31 74 0,-46-135 0,22 81 0,7 3 0,-24-59 0,-6-21 0,0-1 0,0 0 0,1 0 0,-1 0 0,1 0 0,0 1 0,0-1 0,0 0 0,0-1 0,1 1 0,-1 0 0,1 0 0,0 0 0,-1-1 0,1 1 0,1-1 0,-1 0 0,0 1 0,0-1 0,1 0 0,2 2 0,49 28 0,-45-25 0,1-1 0,0 0 0,0 0 0,0-1 0,1-1 0,-1 1 0,13 2 0,-21-7 0,0 0 0,0 0 0,1 0 0,-1 0 0,0 0 0,0-1 0,0 1 0,0-1 0,0 1 0,0-1 0,-1 0 0,1 0 0,0 0 0,0 0 0,0 0 0,-1 0 0,1 0 0,0-1 0,-1 1 0,0 0 0,1-1 0,1-2 0,4-5 0,0-1 0,11-19 0,-5 7 0,0-2 0,-11 20 0,0 0 0,0 0 0,1 0 0,-1 0 0,1 0 0,4-4 0,-5 6 0,-1 1 0,0 0 0,1 1 0,-1-1 0,1 0 0,0 0 0,-1 1 0,1-1 0,0 0 0,-1 1 0,1 0 0,0-1 0,-1 1 0,1 0 0,0 0 0,0 0 0,-1 0 0,1 0 0,0 1 0,-1-1 0,4 1 0,3 2 0,1 1 0,-1 0 0,0 0 0,0 1 0,-1 0 0,1 0 0,-1 1 0,0 0 0,-1 0 0,1 1 0,9 12 0,-13-14 0,1 0 0,-2 0 0,1 0 0,-1 0 0,1 0 0,-1 1 0,2 9 0,-2-7 0,0-1 0,0 0 0,1 0 0,5 8 0,-4-6 0,0 0 0,0-1 0,-1 1 0,0 1 0,3 16 0,7 22 0,38 91 0,-28-92 0,-15-31 0,-1-1 0,8 24 0,-11-29 0,0 0 0,0-1 0,12 18 0,-10-17 0,0 1 0,8 18 0,-10-18 0,1 0 0,0-1 0,1 0 0,11 16 0,-4-7 0,-6-7 0,0 1 0,5 16 0,6 11 0,30 53 0,-37-70 0,28 41 0,-23-40 0,15 30 0,14 60 0,-33-79 0,1-1 0,29 52 0,-36-75 0,-1 0 0,6 19 0,-7-20 0,0 0 0,0 1 0,12 18 0,9 10 0,-15-21 0,1-1 0,17 19 0,-13-20 0,1 0 0,1-1 0,0-1 0,1 0 0,35 20 0,-48-32 0,-1 0 0,1 0 0,-1-1 0,1 1 0,0-1 0,-1 0 0,1 0 0,0-1 0,0 1 0,0-1 0,0 0 0,0-1 0,-1 1 0,1-1 0,0 0 0,0 0 0,-1 0 0,6-3 0,-4 2 0,-1-1 0,1 0 0,-1-1 0,0 1 0,0-1 0,0 0 0,0 0 0,-1-1 0,0 1 0,0-1 0,0 0 0,0 0 0,4-9 0,-5 8 0,0 1 0,1 0 0,-1 0 0,1 0 0,0 0 0,0 0 0,1 1 0,6-6 0,-9 9 0,-1 0 0,1 0 0,-1 0 0,1 1 0,-1-1 0,1 0 0,-1 1 0,1-1 0,0 1 0,-1 0 0,1-1 0,0 1 0,-1 0 0,1 0 0,0 0 0,-1 0 0,1 0 0,0 1 0,-1-1 0,1 0 0,0 1 0,-1-1 0,1 1 0,-1 0 0,1-1 0,-1 1 0,1 0 0,-1 0 0,1 0 0,-1 0 0,0 0 0,1 0 0,-1 1 0,1 1 0,11 12 0,-1 1 0,0 1 0,10 22 0,-9-17 0,19 26 0,-25-38 0,0 1 0,-1 0 0,-1 0 0,0 1 0,6 20 0,6 14 0,23 71 0,-18-47 0,-14-51 0,1 0 0,22 34 0,-1-2 0,3 7 0,20 45 0,-40-80 0,3 7 0,23 98 0,6-31 0,-29-68 0,1 0 0,1-1 0,2 0 0,1-2 0,26 27 0,-37-42 0,-2-1 0,0-1 0,1 1 0,0-2 0,11 10 0,176 123 0,-166-120 0,1-2 0,0-1 0,53 21 0,-72-36 0,1-1 0,-1 0 0,1 0 0,0-2 0,0 1 0,-1-2 0,16-1 0,16 0 0,119-5 0,-123 4 0,-34 3 0,0-1 0,-1 0 0,1-1 0,-1 1 0,0-1 0,1 0 0,-1-1 0,0 1 0,0-1 0,7-5 0,4-4 0,24-24 0,-23 20 0,14-10 0,2 1 0,62-36 0,-7-1 0,-73 52 0,-1 0 0,0-1 0,0 0 0,13-16 0,7-6 0,-3 0 0,-23 24 0,0 0 0,14-12 0,-9 9 0,-1 0 0,0 0 0,10-16 0,16-15 0,-29 32 0,0 0 0,12-20 0,12-15 0,-15 25 0,6-6 0,-1-2 0,29-45 0,48-93 0,50-89 0,-88 140 0,-19 40 0,25-40 0,12 7 0,-24 34 0,34-64 0,-59 95 0,-2 0 0,-2-2 0,27-62 0,19-53 0,-31 72 0,11-31 0,25-79 0,-44 93 0,-22 67 0,5-21 0,26-71 0,30-83 0,-1 7 0,69-217 0,-107 316 0,18-70 0,-44 148 0,2 1 0,16-37 0,13-38 0,0-21-1365,-35 110-5461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881F-5EEA-471B-AB77-37A211D01B23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D64FD-3A9F-436D-BE6E-A2FD63597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6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D64FD-3A9F-436D-BE6E-A2FD6359734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40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254F7-1B80-497B-3FBB-E33135616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53EE42-F6E9-BBF1-E36C-DA2232217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AE5655-10BE-471B-CF04-61FFD4EB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A7FB-5A21-45C3-87B7-49B2D9ECF796}" type="datetime1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651EE0-7DFE-A520-1453-67CC5DB3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EBADE-02F5-7539-F41E-E1D3EFE5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35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77519-D4E6-F23A-8831-D4FED992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21923E-77BE-D901-730B-8C245AF2A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88F20-81CE-929B-F6CB-FB280F1C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9954-53C0-422E-94F4-DD38E01EA953}" type="datetime1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CBCFBA-0C81-D9D1-5EBF-9020194A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3415E4-774C-A20E-C121-951F9902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5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5B6C87-E8F5-310F-0C97-B4174AD5C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3743E2-FC82-6D89-6745-DCB43D5E3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6981A-F673-B6E0-44DA-90359F5C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9BCF-41B7-4C7C-8B62-E5F89DC1A114}" type="datetime1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1B9391-B3C5-F392-71AB-8E9BDA3E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B4A1C-C0C3-12F5-16A0-8AB3B81D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E4C0B-FC4E-C4F1-B85B-9E5842BF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7545B-C9AA-A0C6-6CC9-C3C0FE48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2CA1D4-C734-AF1F-F8E3-A02522EA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03E0-E520-4786-A67A-08AE30D62DB6}" type="datetime1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C9FE19-6F6D-E402-C616-1268377D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99F199-32BA-0DC0-B5EA-E72CC053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0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9946D-A003-CDF9-BCB4-D8DA460A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D8C76C-FA8A-C129-46C2-68EAFE746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07C930-422E-31DA-ED2A-6D0C38C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135A-5248-4EF6-8CD9-CD06F8D2314D}" type="datetime1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620FC7-2A94-57CA-BA42-5F08C321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9D8E31-64E3-0FB7-CEA3-9730F292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53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9492D-93B1-1566-B879-7F52C0D3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EDA70-F896-FDBA-8940-A35D2E1A5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15C237-89BF-AC6B-B2FB-CD34F3844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663BD-A2E3-C6D9-B2D3-C439B6E7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47DD-CBD8-4830-9261-82D861CEDBB9}" type="datetime1">
              <a:rPr lang="fr-FR" smtClean="0"/>
              <a:t>26/01/2025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C09E6E-53A5-E9C4-6A79-87193812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A0734-A325-D68F-9C73-E187C946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49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1BB1E-69DD-5662-1375-E5DA38BA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6E29DE-3AD0-01E6-997E-05E57DBC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572B81-DC57-4ADA-3A68-0F83FB1A3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6BBB67-73D7-027F-6617-9EDB05DEA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CA09A0-B743-840A-C90A-64B20DB97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024250-F13F-E83A-D451-C1A16334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525E-7ED0-4A61-881F-33DA43471776}" type="datetime1">
              <a:rPr lang="fr-FR" smtClean="0"/>
              <a:t>26/01/2025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3213D5-6FB5-401F-0652-0416F43C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A793B1-3BA9-AC6A-1A43-AEEF5EDD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43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3D906-CF12-BE77-015E-1CAB58FC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161BA7-71A9-068C-FE6C-76DEBBC8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1195-AD0A-475B-951F-873198CAB335}" type="datetime1">
              <a:rPr lang="fr-FR" smtClean="0"/>
              <a:t>26/01/2025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07FE4A-3324-E995-C2D4-48AFFA0A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70578A-E651-F870-8429-21C6D33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95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9A3910F6-FD19-76F7-4592-2B2AF243EC90}"/>
              </a:ext>
            </a:extLst>
          </p:cNvPr>
          <p:cNvGrpSpPr/>
          <p:nvPr userDrawn="1"/>
        </p:nvGrpSpPr>
        <p:grpSpPr>
          <a:xfrm>
            <a:off x="0" y="5889855"/>
            <a:ext cx="12192000" cy="974413"/>
            <a:chOff x="0" y="5889855"/>
            <a:chExt cx="12192000" cy="974413"/>
          </a:xfrm>
          <a:solidFill>
            <a:srgbClr val="F4DCB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60489D-D2C3-66AC-C2ED-1D7FF3DFFEFB}"/>
                </a:ext>
              </a:extLst>
            </p:cNvPr>
            <p:cNvSpPr/>
            <p:nvPr/>
          </p:nvSpPr>
          <p:spPr>
            <a:xfrm>
              <a:off x="0" y="5889855"/>
              <a:ext cx="12192000" cy="974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 descr="Une image contenant texte, Police, capture d’écran, Graphique&#10;&#10;Description générée automatiquement">
              <a:extLst>
                <a:ext uri="{FF2B5EF4-FFF2-40B4-BE49-F238E27FC236}">
                  <a16:creationId xmlns:a16="http://schemas.microsoft.com/office/drawing/2014/main" id="{3A34A65B-9D90-9930-4C57-760E592D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37" y="6176978"/>
              <a:ext cx="1426986" cy="377086"/>
            </a:xfrm>
            <a:prstGeom prst="rect">
              <a:avLst/>
            </a:prstGeom>
            <a:grpFill/>
          </p:spPr>
        </p:pic>
        <p:pic>
          <p:nvPicPr>
            <p:cNvPr id="8" name="Image 7" descr="Une image contenant texte, Police, Graphique, graphisme&#10;&#10;Description générée automatiquement">
              <a:extLst>
                <a:ext uri="{FF2B5EF4-FFF2-40B4-BE49-F238E27FC236}">
                  <a16:creationId xmlns:a16="http://schemas.microsoft.com/office/drawing/2014/main" id="{62270A03-1CA8-1E16-5B47-59903B41E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660" y="6175964"/>
              <a:ext cx="1451805" cy="395638"/>
            </a:xfrm>
            <a:prstGeom prst="rect">
              <a:avLst/>
            </a:prstGeom>
            <a:grpFill/>
          </p:spPr>
        </p:pic>
      </p:grp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38E0CA-FA3B-FC93-4A76-90F79BB7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E9CEBD-BB14-CDB0-D091-8C3F9CAA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34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16971-3B32-0D22-09A1-0779A19A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340B2D-33BD-2CC9-FAAD-B41315747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F52789-EA35-B35E-4538-CFF908D3B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9C8A93-C5A8-AF06-77F3-FEAA8F01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CC56-EE81-4E30-BF33-9D73BB18CBC4}" type="datetime1">
              <a:rPr lang="fr-FR" smtClean="0"/>
              <a:t>26/01/2025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0B8534-C24C-1F42-F751-517F5C4F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E7DE5F-2C6D-ACDB-F9EB-713B08C6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8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2524B-3169-35AF-915B-74449BD5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AEFBC9-106E-B3E7-5831-5B99FB3D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1C08C6-8946-C3C7-490F-A6A53EB3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1C31A-54F2-7935-C522-C095EABF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0E43-5E7B-4B8F-BDDB-0BFC6C42D0E3}" type="datetime1">
              <a:rPr lang="fr-FR" smtClean="0"/>
              <a:t>26/01/2025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E56CB0-F6AD-34BB-3C99-18D1442E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9E572F-3BFE-56AA-121C-3017AEAB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90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F028356-9F65-70BE-7C61-03E04306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333B48-FD3F-5784-D35A-5EB202556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71657-2A9D-F267-3C65-BD51E6C08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BEE94-F0FE-4AF7-85D2-B148FA2ADC3C}" type="datetime1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F6BA7-78BB-1FB2-140B-DD79B57BF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Algorithme de descente de gradient stochastique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612D1-358D-F349-EA43-BB77DA02F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D2DEF-2C26-42C3-93FE-5BE891FD7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35.png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5" Type="http://schemas.openxmlformats.org/officeDocument/2006/relationships/image" Target="../media/image2.png"/><Relationship Id="rId10" Type="http://schemas.openxmlformats.org/officeDocument/2006/relationships/image" Target="../media/image15.svg"/><Relationship Id="rId4" Type="http://schemas.openxmlformats.org/officeDocument/2006/relationships/image" Target="../media/image18.png"/><Relationship Id="rId9" Type="http://schemas.openxmlformats.org/officeDocument/2006/relationships/image" Target="../media/image14.pn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0.png"/><Relationship Id="rId7" Type="http://schemas.openxmlformats.org/officeDocument/2006/relationships/image" Target="../media/image2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2.png"/><Relationship Id="rId4" Type="http://schemas.openxmlformats.org/officeDocument/2006/relationships/image" Target="../media/image25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9" Type="http://schemas.openxmlformats.org/officeDocument/2006/relationships/image" Target="../media/image23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49.png"/><Relationship Id="rId12" Type="http://schemas.openxmlformats.org/officeDocument/2006/relationships/image" Target="../media/image2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1.png"/><Relationship Id="rId10" Type="http://schemas.openxmlformats.org/officeDocument/2006/relationships/image" Target="../media/image200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243F5-C085-3C38-51ED-9841E8FCB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AC89D09-F0F8-3504-5766-5484A7C9FF97}"/>
              </a:ext>
            </a:extLst>
          </p:cNvPr>
          <p:cNvGrpSpPr/>
          <p:nvPr/>
        </p:nvGrpSpPr>
        <p:grpSpPr>
          <a:xfrm>
            <a:off x="0" y="5889855"/>
            <a:ext cx="12192000" cy="974413"/>
            <a:chOff x="0" y="5889855"/>
            <a:chExt cx="12192000" cy="974413"/>
          </a:xfrm>
          <a:solidFill>
            <a:srgbClr val="F4DCB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310AA0-228C-9CB7-564B-F24E34132F37}"/>
                </a:ext>
              </a:extLst>
            </p:cNvPr>
            <p:cNvSpPr/>
            <p:nvPr/>
          </p:nvSpPr>
          <p:spPr>
            <a:xfrm>
              <a:off x="0" y="5889855"/>
              <a:ext cx="12192000" cy="974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 descr="Une image contenant texte, Police, capture d’écran, Graphique&#10;&#10;Description générée automatiquement">
              <a:extLst>
                <a:ext uri="{FF2B5EF4-FFF2-40B4-BE49-F238E27FC236}">
                  <a16:creationId xmlns:a16="http://schemas.microsoft.com/office/drawing/2014/main" id="{8E2EA747-97A6-23FC-95AB-D01AC8DBD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37" y="6176978"/>
              <a:ext cx="1426986" cy="377086"/>
            </a:xfrm>
            <a:prstGeom prst="rect">
              <a:avLst/>
            </a:prstGeom>
            <a:grpFill/>
          </p:spPr>
        </p:pic>
        <p:pic>
          <p:nvPicPr>
            <p:cNvPr id="8" name="Image 7" descr="Une image contenant texte, Police, Graphique, graphisme&#10;&#10;Description générée automatiquement">
              <a:extLst>
                <a:ext uri="{FF2B5EF4-FFF2-40B4-BE49-F238E27FC236}">
                  <a16:creationId xmlns:a16="http://schemas.microsoft.com/office/drawing/2014/main" id="{BC62FE51-A731-B16F-AA83-8C25367C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660" y="6175964"/>
              <a:ext cx="1451805" cy="395638"/>
            </a:xfrm>
            <a:prstGeom prst="rect">
              <a:avLst/>
            </a:prstGeom>
            <a:grpFill/>
          </p:spPr>
        </p:pic>
      </p:grp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813E842-A454-0D10-C21C-7C73F642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Algorithme de descente de gradient stochastique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3F93D8-45E8-D4E1-98CC-030008BC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1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420028D-56CB-7830-B32E-F683AD0785CB}"/>
              </a:ext>
            </a:extLst>
          </p:cNvPr>
          <p:cNvSpPr txBox="1"/>
          <p:nvPr/>
        </p:nvSpPr>
        <p:spPr>
          <a:xfrm>
            <a:off x="5172890" y="3565920"/>
            <a:ext cx="1704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Romain </a:t>
            </a:r>
            <a:r>
              <a:rPr lang="fr-FR" sz="1600" dirty="0" err="1"/>
              <a:t>Canelle</a:t>
            </a:r>
            <a:endParaRPr lang="fr-FR" sz="1600" dirty="0"/>
          </a:p>
          <a:p>
            <a:pPr algn="ctr"/>
            <a:r>
              <a:rPr lang="fr-FR" sz="1600" dirty="0"/>
              <a:t>Lacroix Ewan</a:t>
            </a:r>
          </a:p>
          <a:p>
            <a:pPr algn="ctr"/>
            <a:r>
              <a:rPr lang="fr-FR" sz="1600" dirty="0"/>
              <a:t>2024-2025</a:t>
            </a:r>
          </a:p>
        </p:txBody>
      </p:sp>
      <p:pic>
        <p:nvPicPr>
          <p:cNvPr id="12" name="Image 11" descr="Une image contenant Graphique, texte, graphisme, Police&#10;&#10;Description générée automatiquement">
            <a:extLst>
              <a:ext uri="{FF2B5EF4-FFF2-40B4-BE49-F238E27FC236}">
                <a16:creationId xmlns:a16="http://schemas.microsoft.com/office/drawing/2014/main" id="{4649E70E-0D98-A323-0BE5-FD7D82A73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52" y="5292185"/>
            <a:ext cx="2020448" cy="146352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FCFDAD3-CF66-1ACD-2198-0C4FAEF4C747}"/>
              </a:ext>
            </a:extLst>
          </p:cNvPr>
          <p:cNvSpPr txBox="1"/>
          <p:nvPr/>
        </p:nvSpPr>
        <p:spPr>
          <a:xfrm>
            <a:off x="760614" y="1224103"/>
            <a:ext cx="105286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Algorithme de descente de gradient stochastique</a:t>
            </a:r>
          </a:p>
        </p:txBody>
      </p:sp>
    </p:spTree>
    <p:extLst>
      <p:ext uri="{BB962C8B-B14F-4D97-AF65-F5344CB8AC3E}">
        <p14:creationId xmlns:p14="http://schemas.microsoft.com/office/powerpoint/2010/main" val="312727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DE4DA1-F02F-4B1F-41BD-24612285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10</a:t>
            </a:fld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DCCA7DA-C678-17D2-E163-F6F0348D573C}"/>
              </a:ext>
            </a:extLst>
          </p:cNvPr>
          <p:cNvGrpSpPr/>
          <p:nvPr/>
        </p:nvGrpSpPr>
        <p:grpSpPr>
          <a:xfrm>
            <a:off x="1297874" y="426475"/>
            <a:ext cx="5001420" cy="5135823"/>
            <a:chOff x="2779612" y="10512"/>
            <a:chExt cx="6647908" cy="6746993"/>
          </a:xfrm>
        </p:grpSpPr>
        <p:pic>
          <p:nvPicPr>
            <p:cNvPr id="3" name="Image 2" descr="Une image contenant texte, capture d’écran, diagramme, ligne&#10;&#10;Description générée automatiquement">
              <a:extLst>
                <a:ext uri="{FF2B5EF4-FFF2-40B4-BE49-F238E27FC236}">
                  <a16:creationId xmlns:a16="http://schemas.microsoft.com/office/drawing/2014/main" id="{6B17B612-3C0B-568D-8E60-7C1143122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19"/>
            <a:stretch/>
          </p:blipFill>
          <p:spPr>
            <a:xfrm>
              <a:off x="2779612" y="10512"/>
              <a:ext cx="6647908" cy="674699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DC3EEB3-9327-9A22-B64D-A5F749265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7515" y="4984956"/>
              <a:ext cx="1036240" cy="1001124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776908E-A7C2-A609-E048-F41730227D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3755" y="4984955"/>
              <a:ext cx="1199535" cy="39329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87D062FA-71BD-33D0-FC93-F6058AD21388}"/>
                </a:ext>
              </a:extLst>
            </p:cNvPr>
            <p:cNvCxnSpPr>
              <a:cxnSpLocks/>
            </p:cNvCxnSpPr>
            <p:nvPr/>
          </p:nvCxnSpPr>
          <p:spPr>
            <a:xfrm>
              <a:off x="6813755" y="3795252"/>
              <a:ext cx="0" cy="1133167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3531B26-F4A3-6B5F-99E2-0963A628E69B}"/>
                </a:ext>
              </a:extLst>
            </p:cNvPr>
            <p:cNvCxnSpPr>
              <a:cxnSpLocks/>
            </p:cNvCxnSpPr>
            <p:nvPr/>
          </p:nvCxnSpPr>
          <p:spPr>
            <a:xfrm>
              <a:off x="6813755" y="1115962"/>
              <a:ext cx="0" cy="1133167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23AB2CA-E7FB-4427-8937-B0AFD5D895A7}"/>
                  </a:ext>
                </a:extLst>
              </p:cNvPr>
              <p:cNvSpPr txBox="1"/>
              <p:nvPr/>
            </p:nvSpPr>
            <p:spPr>
              <a:xfrm>
                <a:off x="6969422" y="3806633"/>
                <a:ext cx="44704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200" dirty="0"/>
                  <a:t>Représentation graphique de la fonction de log-vraisemblance de la loi normale avec les données de notre échantillon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dirty="0"/>
                  <a:t>.</a:t>
                </a:r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23AB2CA-E7FB-4427-8937-B0AFD5D89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22" y="3806633"/>
                <a:ext cx="4470400" cy="1446550"/>
              </a:xfrm>
              <a:prstGeom prst="rect">
                <a:avLst/>
              </a:prstGeom>
              <a:blipFill>
                <a:blip r:embed="rId3"/>
                <a:stretch>
                  <a:fillRect l="-1771" t="-2521" r="-1635" b="-7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B7A4DAE-9624-8A43-86D6-C2233C3BC555}"/>
                  </a:ext>
                </a:extLst>
              </p:cNvPr>
              <p:cNvSpPr txBox="1"/>
              <p:nvPr/>
            </p:nvSpPr>
            <p:spPr>
              <a:xfrm>
                <a:off x="1149935" y="1222424"/>
                <a:ext cx="154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B7A4DAE-9624-8A43-86D6-C2233C3BC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35" y="1222424"/>
                <a:ext cx="15445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e 26">
            <a:extLst>
              <a:ext uri="{FF2B5EF4-FFF2-40B4-BE49-F238E27FC236}">
                <a16:creationId xmlns:a16="http://schemas.microsoft.com/office/drawing/2014/main" id="{49524B10-FBC4-602C-488B-E2D6F9DA6BC3}"/>
              </a:ext>
            </a:extLst>
          </p:cNvPr>
          <p:cNvGrpSpPr/>
          <p:nvPr/>
        </p:nvGrpSpPr>
        <p:grpSpPr>
          <a:xfrm>
            <a:off x="7568862" y="616151"/>
            <a:ext cx="2995360" cy="2812849"/>
            <a:chOff x="2772046" y="519313"/>
            <a:chExt cx="6647908" cy="6338687"/>
          </a:xfrm>
        </p:grpSpPr>
        <p:pic>
          <p:nvPicPr>
            <p:cNvPr id="28" name="Image 27" descr="Une image contenant capture d’écran, diagramme, ligne, texte&#10;&#10;Description générée automatiquement">
              <a:extLst>
                <a:ext uri="{FF2B5EF4-FFF2-40B4-BE49-F238E27FC236}">
                  <a16:creationId xmlns:a16="http://schemas.microsoft.com/office/drawing/2014/main" id="{961AC6E8-9A7B-90F3-6835-A7A20EB99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3"/>
            <a:stretch/>
          </p:blipFill>
          <p:spPr>
            <a:xfrm>
              <a:off x="2772046" y="519313"/>
              <a:ext cx="6647908" cy="633868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DF21FFB0-2CDD-2C81-9999-3E03A3D706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2271" y="5053781"/>
              <a:ext cx="766916" cy="69809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255DFBC-4242-BA51-2F4F-C521503A51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8555" y="5073445"/>
              <a:ext cx="884903" cy="275303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7F5782F1-A080-72A0-4647-025D9A425B57}"/>
                </a:ext>
              </a:extLst>
            </p:cNvPr>
            <p:cNvCxnSpPr>
              <a:cxnSpLocks/>
            </p:cNvCxnSpPr>
            <p:nvPr/>
          </p:nvCxnSpPr>
          <p:spPr>
            <a:xfrm>
              <a:off x="6282813" y="757084"/>
              <a:ext cx="0" cy="1179871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ED3B2AC-115D-0458-4734-7ABABE51A892}"/>
              </a:ext>
            </a:extLst>
          </p:cNvPr>
          <p:cNvCxnSpPr>
            <a:cxnSpLocks/>
          </p:cNvCxnSpPr>
          <p:nvPr/>
        </p:nvCxnSpPr>
        <p:spPr>
          <a:xfrm flipH="1" flipV="1">
            <a:off x="4383620" y="2216370"/>
            <a:ext cx="2120626" cy="701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829AB61-F70C-2A2D-403F-AB5E39050E5C}"/>
              </a:ext>
            </a:extLst>
          </p:cNvPr>
          <p:cNvCxnSpPr>
            <a:cxnSpLocks/>
          </p:cNvCxnSpPr>
          <p:nvPr/>
        </p:nvCxnSpPr>
        <p:spPr>
          <a:xfrm flipV="1">
            <a:off x="7142480" y="1324024"/>
            <a:ext cx="1934222" cy="1593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94C4B83-78C6-62CC-704E-AB58AA1FABD7}"/>
                  </a:ext>
                </a:extLst>
              </p:cNvPr>
              <p:cNvSpPr txBox="1"/>
              <p:nvPr/>
            </p:nvSpPr>
            <p:spPr>
              <a:xfrm>
                <a:off x="6284594" y="2905163"/>
                <a:ext cx="1275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𝑚𝑎𝑥𝑖𝑚𝑢𝑚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94C4B83-78C6-62CC-704E-AB58AA1F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594" y="2905163"/>
                <a:ext cx="12752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2DF42526-741C-5F35-72E3-9AD4B5AAD837}"/>
              </a:ext>
            </a:extLst>
          </p:cNvPr>
          <p:cNvSpPr/>
          <p:nvPr/>
        </p:nvSpPr>
        <p:spPr>
          <a:xfrm>
            <a:off x="6303874" y="2917821"/>
            <a:ext cx="1246971" cy="35807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0C06B7E0-F66E-7F53-9EFF-C2E0A2B83CDD}"/>
              </a:ext>
            </a:extLst>
          </p:cNvPr>
          <p:cNvSpPr/>
          <p:nvPr/>
        </p:nvSpPr>
        <p:spPr>
          <a:xfrm>
            <a:off x="1325887" y="1211109"/>
            <a:ext cx="1132833" cy="35807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6EC8341B-D89B-6287-E061-117DC59F8DDC}"/>
              </a:ext>
            </a:extLst>
          </p:cNvPr>
          <p:cNvSpPr/>
          <p:nvPr/>
        </p:nvSpPr>
        <p:spPr>
          <a:xfrm rot="11198259">
            <a:off x="1854397" y="1055919"/>
            <a:ext cx="1073968" cy="1163978"/>
          </a:xfrm>
          <a:prstGeom prst="arc">
            <a:avLst>
              <a:gd name="adj1" fmla="val 15823066"/>
              <a:gd name="adj2" fmla="val 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7A8E1A-A302-94BF-53A5-EEFDE7D4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</p:spTree>
    <p:extLst>
      <p:ext uri="{BB962C8B-B14F-4D97-AF65-F5344CB8AC3E}">
        <p14:creationId xmlns:p14="http://schemas.microsoft.com/office/powerpoint/2010/main" val="374071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BA2CBE5-A6C1-0C6D-6ECC-E651C1F41C6C}"/>
              </a:ext>
            </a:extLst>
          </p:cNvPr>
          <p:cNvSpPr/>
          <p:nvPr/>
        </p:nvSpPr>
        <p:spPr>
          <a:xfrm>
            <a:off x="6737895" y="845208"/>
            <a:ext cx="5119371" cy="4734443"/>
          </a:xfrm>
          <a:prstGeom prst="roundRect">
            <a:avLst/>
          </a:prstGeom>
          <a:solidFill>
            <a:srgbClr val="DCD9CE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3CF978F-64A4-02ED-8CE6-6DBCF447E4CF}"/>
              </a:ext>
            </a:extLst>
          </p:cNvPr>
          <p:cNvSpPr/>
          <p:nvPr/>
        </p:nvSpPr>
        <p:spPr>
          <a:xfrm>
            <a:off x="320040" y="845208"/>
            <a:ext cx="5119371" cy="4734443"/>
          </a:xfrm>
          <a:prstGeom prst="roundRect">
            <a:avLst/>
          </a:prstGeom>
          <a:solidFill>
            <a:srgbClr val="DCD9CE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8D9E5E0-FC07-FC80-ECFA-5FB52CBC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F91A04-3E9F-AFC1-D61D-B3A8497B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11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5ECEF4-9455-04DA-8C90-AFBDEA29F405}"/>
              </a:ext>
            </a:extLst>
          </p:cNvPr>
          <p:cNvSpPr txBox="1"/>
          <p:nvPr/>
        </p:nvSpPr>
        <p:spPr>
          <a:xfrm>
            <a:off x="124837" y="134292"/>
            <a:ext cx="405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Cas sans solution analytique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CCB420-E00D-CEFC-196E-5EC53ABCAE6E}"/>
              </a:ext>
            </a:extLst>
          </p:cNvPr>
          <p:cNvSpPr txBox="1"/>
          <p:nvPr/>
        </p:nvSpPr>
        <p:spPr>
          <a:xfrm>
            <a:off x="320040" y="1956468"/>
            <a:ext cx="5039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Dans la pratique, nous sommes confrontés à des distributions et fonctions plus </a:t>
            </a:r>
            <a:r>
              <a:rPr lang="fr-FR" sz="2000" b="1" dirty="0"/>
              <a:t>complexes</a:t>
            </a:r>
            <a:r>
              <a:rPr lang="fr-FR" sz="2000" dirty="0"/>
              <a:t>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281518F-C8B9-D52B-A09D-E2D2E7A9919C}"/>
              </a:ext>
            </a:extLst>
          </p:cNvPr>
          <p:cNvSpPr txBox="1"/>
          <p:nvPr/>
        </p:nvSpPr>
        <p:spPr>
          <a:xfrm>
            <a:off x="618488" y="3427003"/>
            <a:ext cx="4305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/>
              <a:t>Une fonction de vraisemblance </a:t>
            </a:r>
            <a:r>
              <a:rPr lang="fr-FR" sz="2000" b="1" dirty="0"/>
              <a:t>non-linéaire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78D7C3-5B46-1F69-31BF-02557863C67B}"/>
              </a:ext>
            </a:extLst>
          </p:cNvPr>
          <p:cNvSpPr txBox="1"/>
          <p:nvPr/>
        </p:nvSpPr>
        <p:spPr>
          <a:xfrm>
            <a:off x="264976" y="4301499"/>
            <a:ext cx="4434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/>
              <a:t>Un trop </a:t>
            </a:r>
            <a:r>
              <a:rPr lang="fr-FR" sz="2000" b="1" dirty="0"/>
              <a:t>grand nombre </a:t>
            </a:r>
            <a:r>
              <a:rPr lang="fr-FR" sz="2000" dirty="0"/>
              <a:t>de paramètres ou d’observations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CD14434-9E08-0E5C-307A-7D4BCC527C6B}"/>
              </a:ext>
            </a:extLst>
          </p:cNvPr>
          <p:cNvSpPr txBox="1"/>
          <p:nvPr/>
        </p:nvSpPr>
        <p:spPr>
          <a:xfrm>
            <a:off x="6838952" y="3029990"/>
            <a:ext cx="473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/>
              <a:t>L’algorithme de descente de gradient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B1577D-C305-2D97-8D9B-285FA4FBAE49}"/>
              </a:ext>
            </a:extLst>
          </p:cNvPr>
          <p:cNvSpPr txBox="1"/>
          <p:nvPr/>
        </p:nvSpPr>
        <p:spPr>
          <a:xfrm>
            <a:off x="6609080" y="3559807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/>
              <a:t>L’algorithme de descente de gradient stochastique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DA0EFB0-C667-3F92-E7F5-B65DB98A5D06}"/>
              </a:ext>
            </a:extLst>
          </p:cNvPr>
          <p:cNvSpPr txBox="1"/>
          <p:nvPr/>
        </p:nvSpPr>
        <p:spPr>
          <a:xfrm>
            <a:off x="6908621" y="4301499"/>
            <a:ext cx="424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/>
              <a:t>L’algorithme de Newton-</a:t>
            </a:r>
            <a:r>
              <a:rPr lang="fr-FR" sz="2000" dirty="0" err="1"/>
              <a:t>Raphson</a:t>
            </a:r>
            <a:endParaRPr lang="fr-FR" sz="200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2769F6A-8BEF-E9F4-5EFF-9522E9CD3C24}"/>
              </a:ext>
            </a:extLst>
          </p:cNvPr>
          <p:cNvCxnSpPr>
            <a:cxnSpLocks/>
          </p:cNvCxnSpPr>
          <p:nvPr/>
        </p:nvCxnSpPr>
        <p:spPr>
          <a:xfrm>
            <a:off x="0" y="678597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D48F5FA-54B7-A8EE-2FD4-BDA071F77599}"/>
              </a:ext>
            </a:extLst>
          </p:cNvPr>
          <p:cNvSpPr txBox="1"/>
          <p:nvPr/>
        </p:nvSpPr>
        <p:spPr>
          <a:xfrm>
            <a:off x="557530" y="1072779"/>
            <a:ext cx="45643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La plupart du temps il n’existe pas de solution analytique.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6905376-E4F0-77D0-79AB-CCB648064264}"/>
              </a:ext>
            </a:extLst>
          </p:cNvPr>
          <p:cNvSpPr txBox="1"/>
          <p:nvPr/>
        </p:nvSpPr>
        <p:spPr>
          <a:xfrm>
            <a:off x="6838952" y="1552495"/>
            <a:ext cx="4881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Ces situations exigent des méthodes </a:t>
            </a:r>
            <a:r>
              <a:rPr lang="fr-FR" sz="2000" b="1" dirty="0"/>
              <a:t>d’optimisation numérique </a:t>
            </a:r>
            <a:r>
              <a:rPr lang="fr-FR" sz="2000" dirty="0"/>
              <a:t>sous la forme d’algorithmes tels que : </a:t>
            </a:r>
          </a:p>
        </p:txBody>
      </p:sp>
    </p:spTree>
    <p:extLst>
      <p:ext uri="{BB962C8B-B14F-4D97-AF65-F5344CB8AC3E}">
        <p14:creationId xmlns:p14="http://schemas.microsoft.com/office/powerpoint/2010/main" val="174030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5D56EA-0367-26E1-170B-26A7E5EF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12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168704-BAA7-6D00-8DA8-FC64D507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D1FF9E3-2FE6-B28C-3AEF-6A3285AE4134}"/>
              </a:ext>
            </a:extLst>
          </p:cNvPr>
          <p:cNvGrpSpPr/>
          <p:nvPr/>
        </p:nvGrpSpPr>
        <p:grpSpPr>
          <a:xfrm>
            <a:off x="2944091" y="1613967"/>
            <a:ext cx="6303818" cy="3630065"/>
            <a:chOff x="2944091" y="1986757"/>
            <a:chExt cx="6303818" cy="3630065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E1D43CB7-33F9-0F71-4CC1-FACEA22AE41F}"/>
                </a:ext>
              </a:extLst>
            </p:cNvPr>
            <p:cNvSpPr/>
            <p:nvPr/>
          </p:nvSpPr>
          <p:spPr>
            <a:xfrm>
              <a:off x="2944091" y="1986757"/>
              <a:ext cx="6303818" cy="3630065"/>
            </a:xfrm>
            <a:prstGeom prst="roundRect">
              <a:avLst>
                <a:gd name="adj" fmla="val 24103"/>
              </a:avLst>
            </a:prstGeom>
            <a:solidFill>
              <a:srgbClr val="DCD9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CB882BF-85F7-A529-15EA-EFA7A3309084}"/>
                    </a:ext>
                  </a:extLst>
                </p:cNvPr>
                <p:cNvSpPr txBox="1"/>
                <p:nvPr/>
              </p:nvSpPr>
              <p:spPr>
                <a:xfrm>
                  <a:off x="3173361" y="2167783"/>
                  <a:ext cx="5849038" cy="32680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i="1" u="sng" dirty="0"/>
                    <a:t>Initialisation </a:t>
                  </a:r>
                  <a:r>
                    <a:rPr lang="fr-FR" i="1" u="sng" dirty="0"/>
                    <a:t>:</a:t>
                  </a:r>
                  <a:r>
                    <a:rPr lang="fr-FR" dirty="0"/>
                    <a:t> </a:t>
                  </a:r>
                  <a:br>
                    <a:rPr lang="fr-FR" dirty="0"/>
                  </a:br>
                  <a:r>
                    <a:rPr lang="fr-FR" sz="1600" dirty="0"/>
                    <a:t>On fixe une valeur initiale à nos paramètres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fr-FR" dirty="0"/>
                </a:p>
                <a:p>
                  <a:pPr algn="ctr"/>
                  <a:endParaRPr lang="fr-FR" dirty="0"/>
                </a:p>
                <a:p>
                  <a:pPr algn="ctr"/>
                  <a:r>
                    <a:rPr lang="fr-FR" sz="2000" i="1" u="sng" dirty="0"/>
                    <a:t>Règle de passage :</a:t>
                  </a:r>
                  <a:r>
                    <a:rPr lang="fr-FR" sz="2000" dirty="0"/>
                    <a:t> </a:t>
                  </a:r>
                  <a:br>
                    <a:rPr lang="fr-FR" sz="2000" dirty="0"/>
                  </a:br>
                  <a:r>
                    <a:rPr lang="fr-FR" sz="1600" dirty="0"/>
                    <a:t>Pour chaque itération, nous allons opérer la règle suivante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sz="1600" b="1" dirty="0">
                      <a:sym typeface="Wingdings" panose="05000000000000000000" pitchFamily="2" charset="2"/>
                    </a:rPr>
                    <a:t>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fr-FR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fr-FR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fr-FR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lang="fr-FR" sz="1600" b="1" dirty="0"/>
                        <m:t> </m:t>
                      </m:r>
                      <m:sSup>
                        <m:sSupPr>
                          <m:ctrlPr>
                            <a:rPr lang="fr-FR" sz="16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fr-FR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fr-FR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fr-FR" sz="16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a14:m>
                  <a:r>
                    <a:rPr lang="fr-FR" sz="1600" dirty="0"/>
                    <a:t>avec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sz="1600" dirty="0"/>
                    <a:t>le gradient individuel 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fr-FR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6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fr-FR" sz="1600" b="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fr-FR" sz="1600" dirty="0"/>
                    <a:t> l’inverse de la hessienne individuelle.</a:t>
                  </a:r>
                </a:p>
                <a:p>
                  <a:pPr algn="ctr"/>
                  <a:endParaRPr lang="fr-FR" sz="1600" dirty="0"/>
                </a:p>
                <a:p>
                  <a:pPr algn="ctr"/>
                  <a:r>
                    <a:rPr lang="fr-FR" sz="2000" i="1" u="sng" dirty="0"/>
                    <a:t>Règle d’arrêt :</a:t>
                  </a:r>
                  <a:r>
                    <a:rPr lang="fr-FR" sz="1600" dirty="0"/>
                    <a:t> </a:t>
                  </a:r>
                </a:p>
                <a:p>
                  <a:pPr algn="ctr"/>
                  <a:r>
                    <a:rPr lang="fr-FR" sz="1600" dirty="0"/>
                    <a:t>L’algorithme va s’arrêter lorsque le nombre d’itération est fini ou bien lorsque la règle d’arrêt est déclenchée. Par exemple lorsqu’entre 2 itérations, les paramètres ne varient que très peu. </a:t>
                  </a:r>
                  <a:endParaRPr lang="fr-FR" sz="2000" dirty="0"/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CB882BF-85F7-A529-15EA-EFA7A3309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361" y="2167783"/>
                  <a:ext cx="5849038" cy="3268011"/>
                </a:xfrm>
                <a:prstGeom prst="rect">
                  <a:avLst/>
                </a:prstGeom>
                <a:blipFill>
                  <a:blip r:embed="rId2"/>
                  <a:stretch>
                    <a:fillRect t="-931" r="-417" b="-13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778CF5A9-95C7-3D28-8AAF-31EA08565CE3}"/>
              </a:ext>
            </a:extLst>
          </p:cNvPr>
          <p:cNvSpPr txBox="1"/>
          <p:nvPr/>
        </p:nvSpPr>
        <p:spPr>
          <a:xfrm>
            <a:off x="-40640" y="494720"/>
            <a:ext cx="4429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/>
              <a:t>Algorithme de Newton-</a:t>
            </a:r>
            <a:r>
              <a:rPr lang="fr-FR" sz="2200" dirty="0" err="1"/>
              <a:t>Raphson</a:t>
            </a:r>
            <a:endParaRPr lang="fr-FR" sz="2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9067AC-AD8E-7EC2-BFCA-6CDE28C58A9A}"/>
              </a:ext>
            </a:extLst>
          </p:cNvPr>
          <p:cNvSpPr txBox="1"/>
          <p:nvPr/>
        </p:nvSpPr>
        <p:spPr>
          <a:xfrm>
            <a:off x="90239" y="71141"/>
            <a:ext cx="3528842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600" dirty="0"/>
              <a:t>Application numérique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46A2E03-596B-3A50-6EE9-A0CA54562F6A}"/>
              </a:ext>
            </a:extLst>
          </p:cNvPr>
          <p:cNvCxnSpPr>
            <a:cxnSpLocks/>
          </p:cNvCxnSpPr>
          <p:nvPr/>
        </p:nvCxnSpPr>
        <p:spPr>
          <a:xfrm>
            <a:off x="21452" y="935767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65957A0-B0B2-0A34-DA5C-87898739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Algorithme de descente de gradient stochastique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089374-D8F5-71D1-86AB-2C14F126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13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44FE01-B84A-8BD9-8634-3589F232761A}"/>
              </a:ext>
            </a:extLst>
          </p:cNvPr>
          <p:cNvSpPr txBox="1"/>
          <p:nvPr/>
        </p:nvSpPr>
        <p:spPr>
          <a:xfrm>
            <a:off x="-69273" y="0"/>
            <a:ext cx="6165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de l’algorithme (SGD) dans le</a:t>
            </a:r>
          </a:p>
          <a:p>
            <a:r>
              <a:rPr lang="fr-FR" sz="2400" dirty="0"/>
              <a:t>Cadre du Maximum de vraisemblance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D4A7B4C-9214-F936-A237-A47D7C5EAE47}"/>
              </a:ext>
            </a:extLst>
          </p:cNvPr>
          <p:cNvCxnSpPr/>
          <p:nvPr/>
        </p:nvCxnSpPr>
        <p:spPr>
          <a:xfrm>
            <a:off x="0" y="886415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606B22F-6523-85AC-BED2-51B44E757998}"/>
                  </a:ext>
                </a:extLst>
              </p:cNvPr>
              <p:cNvSpPr txBox="1"/>
              <p:nvPr/>
            </p:nvSpPr>
            <p:spPr>
              <a:xfrm>
                <a:off x="88323" y="1641352"/>
                <a:ext cx="6127172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Dans le cadre du maximum de vraisemblance, on cherche à trouver les paramètres qui maximisent notre fonction Coût, étant la Log-vraisemblance.</a:t>
                </a:r>
              </a:p>
              <a:p>
                <a:br>
                  <a:rPr lang="fr-FR" sz="2000" dirty="0"/>
                </a:br>
                <a:r>
                  <a:rPr lang="fr-FR" dirty="0"/>
                  <a:t>Cela revient donc à minimiser l’opposé de la fonction Coût, passant alors d’une fonction concave à convexe.</a:t>
                </a:r>
              </a:p>
              <a:p>
                <a:endParaRPr lang="fr-FR" dirty="0"/>
              </a:p>
              <a:p>
                <a:r>
                  <a:rPr lang="fr-FR" dirty="0"/>
                  <a:t>On pourrait aussi modifier la règle de passage pour aller dans le sens du gradient plutôt qu’à son opposé.</a:t>
                </a:r>
              </a:p>
              <a:p>
                <a:endParaRPr lang="fr-FR" dirty="0"/>
              </a:p>
              <a:p>
                <a:r>
                  <a:rPr lang="fr-FR" dirty="0"/>
                  <a:t>Contrairement à l’algorithme Newton-</a:t>
                </a:r>
                <a:r>
                  <a:rPr lang="fr-FR" dirty="0" err="1"/>
                  <a:t>Raphson</a:t>
                </a:r>
                <a:r>
                  <a:rPr lang="fr-FR" dirty="0"/>
                  <a:t>, nous aurons besoin ici seulement du gradient individuel d’une observation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dirty="0"/>
                  <a:t> tirée au hasard.</a:t>
                </a:r>
                <a:endParaRPr lang="fr-FR" sz="20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606B22F-6523-85AC-BED2-51B44E757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" y="1641352"/>
                <a:ext cx="6127172" cy="3724096"/>
              </a:xfrm>
              <a:prstGeom prst="rect">
                <a:avLst/>
              </a:prstGeom>
              <a:blipFill>
                <a:blip r:embed="rId2"/>
                <a:stretch>
                  <a:fillRect l="-795" t="-655" r="-1292" b="-18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C01E5BF-EB60-325F-E5E1-68CEB8026FF5}"/>
                  </a:ext>
                </a:extLst>
              </p:cNvPr>
              <p:cNvSpPr txBox="1"/>
              <p:nvPr/>
            </p:nvSpPr>
            <p:spPr>
              <a:xfrm>
                <a:off x="6435436" y="2320225"/>
                <a:ext cx="5313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⟺</m:t>
                          </m:r>
                          <m:func>
                            <m:func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fr-FR" sz="2400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C01E5BF-EB60-325F-E5E1-68CEB8026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436" y="2320225"/>
                <a:ext cx="5313442" cy="369332"/>
              </a:xfrm>
              <a:prstGeom prst="rect">
                <a:avLst/>
              </a:prstGeom>
              <a:blipFill>
                <a:blip r:embed="rId3"/>
                <a:stretch>
                  <a:fillRect l="-1033" t="-1667" r="-1607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FC7631A-9321-4C7F-F5DC-5F59D4CD4342}"/>
                  </a:ext>
                </a:extLst>
              </p:cNvPr>
              <p:cNvSpPr txBox="1"/>
              <p:nvPr/>
            </p:nvSpPr>
            <p:spPr>
              <a:xfrm>
                <a:off x="7892008" y="3872882"/>
                <a:ext cx="3286991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1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fr-FR" sz="1800" b="1" dirty="0"/>
                  <a:t>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d>
                      <m:dPr>
                        <m:ctrlPr>
                          <a:rPr lang="fr-FR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FC7631A-9321-4C7F-F5DC-5F59D4CD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008" y="3872882"/>
                <a:ext cx="3286991" cy="415370"/>
              </a:xfrm>
              <a:prstGeom prst="rect">
                <a:avLst/>
              </a:prstGeom>
              <a:blipFill>
                <a:blip r:embed="rId4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24283D8-3519-5709-C045-95086BA15E6F}"/>
              </a:ext>
            </a:extLst>
          </p:cNvPr>
          <p:cNvSpPr/>
          <p:nvPr/>
        </p:nvSpPr>
        <p:spPr>
          <a:xfrm>
            <a:off x="6303818" y="2251364"/>
            <a:ext cx="5576455" cy="5611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138F326-C06C-C2EC-A1C9-4A7C8858E477}"/>
              </a:ext>
            </a:extLst>
          </p:cNvPr>
          <p:cNvSpPr/>
          <p:nvPr/>
        </p:nvSpPr>
        <p:spPr>
          <a:xfrm>
            <a:off x="7892008" y="3855366"/>
            <a:ext cx="2554319" cy="4504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47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4873567-153A-A6FC-C372-1ADE674A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9CBCDF-433C-F1D2-6DB8-79F090D3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14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01F9E4-A0C4-6C82-5DC6-889C677F3D04}"/>
              </a:ext>
            </a:extLst>
          </p:cNvPr>
          <p:cNvSpPr txBox="1"/>
          <p:nvPr/>
        </p:nvSpPr>
        <p:spPr>
          <a:xfrm>
            <a:off x="-69273" y="0"/>
            <a:ext cx="6165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Avantages et inconvénients de la méthode de descente de gradient stochastique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6A40FD9-0A04-641B-8F7B-217462726F56}"/>
              </a:ext>
            </a:extLst>
          </p:cNvPr>
          <p:cNvCxnSpPr/>
          <p:nvPr/>
        </p:nvCxnSpPr>
        <p:spPr>
          <a:xfrm>
            <a:off x="0" y="886415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0B75F9FB-7F06-D7DA-0F88-146EA7729BC0}"/>
              </a:ext>
            </a:extLst>
          </p:cNvPr>
          <p:cNvGrpSpPr/>
          <p:nvPr/>
        </p:nvGrpSpPr>
        <p:grpSpPr>
          <a:xfrm>
            <a:off x="9670473" y="184445"/>
            <a:ext cx="2182091" cy="462105"/>
            <a:chOff x="3588327" y="1281546"/>
            <a:chExt cx="3304309" cy="462105"/>
          </a:xfrm>
          <a:noFill/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48FC68F-ACE4-7249-46A7-C215A44B1769}"/>
                </a:ext>
              </a:extLst>
            </p:cNvPr>
            <p:cNvSpPr txBox="1"/>
            <p:nvPr/>
          </p:nvSpPr>
          <p:spPr>
            <a:xfrm>
              <a:off x="3636819" y="1330036"/>
              <a:ext cx="3186546" cy="36933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Efficacité de calcul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9576AE0-A5F1-19EC-B334-1BD80A68C9C5}"/>
                </a:ext>
              </a:extLst>
            </p:cNvPr>
            <p:cNvSpPr/>
            <p:nvPr/>
          </p:nvSpPr>
          <p:spPr>
            <a:xfrm>
              <a:off x="3588327" y="1281546"/>
              <a:ext cx="3304309" cy="462105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24A9659-FA47-3CEB-4C90-E8D3F64FC49C}"/>
              </a:ext>
            </a:extLst>
          </p:cNvPr>
          <p:cNvCxnSpPr/>
          <p:nvPr/>
        </p:nvCxnSpPr>
        <p:spPr>
          <a:xfrm flipV="1">
            <a:off x="5846618" y="1243445"/>
            <a:ext cx="0" cy="4551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6AC2812-5838-3596-86D1-2FE7C4656F24}"/>
              </a:ext>
            </a:extLst>
          </p:cNvPr>
          <p:cNvSpPr txBox="1"/>
          <p:nvPr/>
        </p:nvSpPr>
        <p:spPr>
          <a:xfrm>
            <a:off x="422563" y="2140527"/>
            <a:ext cx="49183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Evaluation du gradient sur une seule observation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Rapidité de calcul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S’adapte aux bases de données gigantesques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S’adapte aux bases avec flux de données continu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Faible utilisation de mémoire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217792-E6D1-709A-C9D9-D53C3A2F8CAE}"/>
              </a:ext>
            </a:extLst>
          </p:cNvPr>
          <p:cNvSpPr txBox="1"/>
          <p:nvPr/>
        </p:nvSpPr>
        <p:spPr>
          <a:xfrm>
            <a:off x="1877291" y="1295179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Avantages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247212-DFEB-D7CD-44F7-02EB6EC095F6}"/>
              </a:ext>
            </a:extLst>
          </p:cNvPr>
          <p:cNvSpPr txBox="1"/>
          <p:nvPr/>
        </p:nvSpPr>
        <p:spPr>
          <a:xfrm>
            <a:off x="8160328" y="129517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Inconvénients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AFB371C-21A3-0533-0422-023AFCC45FF9}"/>
                  </a:ext>
                </a:extLst>
              </p:cNvPr>
              <p:cNvSpPr txBox="1"/>
              <p:nvPr/>
            </p:nvSpPr>
            <p:spPr>
              <a:xfrm>
                <a:off x="6186055" y="1981200"/>
                <a:ext cx="56207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La trajectoire de la convergence sera bruitée car sensible aux valeurs de l’observation choisie</a:t>
                </a:r>
              </a:p>
              <a:p>
                <a:endParaRPr lang="fr-FR" dirty="0"/>
              </a:p>
              <a:p>
                <a:r>
                  <a:rPr lang="fr-FR" dirty="0">
                    <a:sym typeface="Wingdings" panose="05000000000000000000" pitchFamily="2" charset="2"/>
                  </a:rPr>
                  <a:t> Sensible donc au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</m:oMath>
                </a14:m>
                <a:r>
                  <a:rPr lang="fr-FR" dirty="0"/>
                  <a:t> choisi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AFB371C-21A3-0533-0422-023AFCC45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55" y="1981200"/>
                <a:ext cx="5620763" cy="1200329"/>
              </a:xfrm>
              <a:prstGeom prst="rect">
                <a:avLst/>
              </a:prstGeom>
              <a:blipFill>
                <a:blip r:embed="rId2"/>
                <a:stretch>
                  <a:fillRect l="-976" t="-2030" b="-76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B9353693-E032-3C37-CA94-99D1CE6B376E}"/>
              </a:ext>
            </a:extLst>
          </p:cNvPr>
          <p:cNvSpPr txBox="1"/>
          <p:nvPr/>
        </p:nvSpPr>
        <p:spPr>
          <a:xfrm>
            <a:off x="7332581" y="5459011"/>
            <a:ext cx="365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GD                                                         SGD</a:t>
            </a:r>
          </a:p>
        </p:txBody>
      </p:sp>
      <p:pic>
        <p:nvPicPr>
          <p:cNvPr id="15" name="Image 14" descr="Une image contenant texte, diagramme, Tracé, capture d’écran&#10;&#10;Description générée automatiquement">
            <a:extLst>
              <a:ext uri="{FF2B5EF4-FFF2-40B4-BE49-F238E27FC236}">
                <a16:creationId xmlns:a16="http://schemas.microsoft.com/office/drawing/2014/main" id="{A19130D2-2CD6-F673-380B-B3D0D8328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16" y="3580971"/>
            <a:ext cx="2747774" cy="1870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 19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59B9BFF2-A1BD-E05F-CFAE-7AB23C031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5" y="3587898"/>
            <a:ext cx="2523785" cy="1863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1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CBAB78F-6971-5B2B-5BA1-FA50118A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69BAF4-CD4D-2877-D2D3-93749228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15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B18F8F-4A56-76B7-F9A4-B74B15DB7855}"/>
              </a:ext>
            </a:extLst>
          </p:cNvPr>
          <p:cNvSpPr txBox="1"/>
          <p:nvPr/>
        </p:nvSpPr>
        <p:spPr>
          <a:xfrm>
            <a:off x="-69273" y="0"/>
            <a:ext cx="6165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Avantages et inconvénients de la méthode de descente de gradient stochastique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696325A-9119-A0E7-6153-69EE077F3782}"/>
              </a:ext>
            </a:extLst>
          </p:cNvPr>
          <p:cNvCxnSpPr/>
          <p:nvPr/>
        </p:nvCxnSpPr>
        <p:spPr>
          <a:xfrm>
            <a:off x="0" y="886415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ED0047C1-B81A-31CE-179C-351DFD82C90D}"/>
              </a:ext>
            </a:extLst>
          </p:cNvPr>
          <p:cNvGrpSpPr/>
          <p:nvPr/>
        </p:nvGrpSpPr>
        <p:grpSpPr>
          <a:xfrm>
            <a:off x="10155383" y="184445"/>
            <a:ext cx="1537854" cy="462105"/>
            <a:chOff x="3588327" y="1281546"/>
            <a:chExt cx="3304309" cy="462105"/>
          </a:xfrm>
          <a:noFill/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7D1A564-311B-DD8C-D0CD-292E826C4BBF}"/>
                </a:ext>
              </a:extLst>
            </p:cNvPr>
            <p:cNvSpPr txBox="1"/>
            <p:nvPr/>
          </p:nvSpPr>
          <p:spPr>
            <a:xfrm>
              <a:off x="3636819" y="1330036"/>
              <a:ext cx="3186546" cy="36933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Convergence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34DCC20F-4C06-A41E-173A-52CD224C09CE}"/>
                </a:ext>
              </a:extLst>
            </p:cNvPr>
            <p:cNvSpPr/>
            <p:nvPr/>
          </p:nvSpPr>
          <p:spPr>
            <a:xfrm>
              <a:off x="3588327" y="1281546"/>
              <a:ext cx="3304309" cy="462105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959A1F-D8A8-BEFF-9118-9A08BDEF1F68}"/>
              </a:ext>
            </a:extLst>
          </p:cNvPr>
          <p:cNvCxnSpPr/>
          <p:nvPr/>
        </p:nvCxnSpPr>
        <p:spPr>
          <a:xfrm flipV="1">
            <a:off x="5846618" y="1243445"/>
            <a:ext cx="0" cy="4551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1CD0D2D-DE08-4D89-E1C9-F86610246510}"/>
              </a:ext>
            </a:extLst>
          </p:cNvPr>
          <p:cNvSpPr txBox="1"/>
          <p:nvPr/>
        </p:nvSpPr>
        <p:spPr>
          <a:xfrm>
            <a:off x="2044729" y="1110147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Avantages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029730-69B0-CF8C-219E-40AB4077B06F}"/>
              </a:ext>
            </a:extLst>
          </p:cNvPr>
          <p:cNvSpPr txBox="1"/>
          <p:nvPr/>
        </p:nvSpPr>
        <p:spPr>
          <a:xfrm>
            <a:off x="8176805" y="1089014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Inconvénients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121BA0-47D7-72C3-B385-B25CD5E4A177}"/>
              </a:ext>
            </a:extLst>
          </p:cNvPr>
          <p:cNvSpPr txBox="1"/>
          <p:nvPr/>
        </p:nvSpPr>
        <p:spPr>
          <a:xfrm>
            <a:off x="384714" y="1696409"/>
            <a:ext cx="49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 converger rapidement vers un optimum approximatif grâce à des données importantes.</a:t>
            </a:r>
          </a:p>
          <a:p>
            <a:endParaRPr lang="fr-FR" dirty="0"/>
          </a:p>
          <a:p>
            <a:r>
              <a:rPr lang="fr-FR" dirty="0"/>
              <a:t>Peut échapper à un minima local (stochastique).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AE6346E-10A1-D337-F32A-2D7730D82090}"/>
              </a:ext>
            </a:extLst>
          </p:cNvPr>
          <p:cNvSpPr txBox="1"/>
          <p:nvPr/>
        </p:nvSpPr>
        <p:spPr>
          <a:xfrm>
            <a:off x="5941416" y="1507491"/>
            <a:ext cx="6123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Convergence lente dépendant de la vitesse d’apprentissage et pouvant osciller autour du minimum.</a:t>
            </a:r>
          </a:p>
          <a:p>
            <a:endParaRPr lang="fr-FR" dirty="0"/>
          </a:p>
          <a:p>
            <a:r>
              <a:rPr lang="fr-FR" dirty="0"/>
              <a:t>Sensible à la qualité des données, non adapté aux petits échantillons.</a:t>
            </a:r>
          </a:p>
        </p:txBody>
      </p: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41E341D0-818C-8811-2CE3-F8113E831104}"/>
              </a:ext>
            </a:extLst>
          </p:cNvPr>
          <p:cNvGrpSpPr/>
          <p:nvPr/>
        </p:nvGrpSpPr>
        <p:grpSpPr>
          <a:xfrm>
            <a:off x="6217517" y="3033964"/>
            <a:ext cx="5292432" cy="2801286"/>
            <a:chOff x="6199913" y="2881745"/>
            <a:chExt cx="5292432" cy="280128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C112B63-1BF0-1427-57D2-4F0E96F73E84}"/>
                </a:ext>
              </a:extLst>
            </p:cNvPr>
            <p:cNvGrpSpPr/>
            <p:nvPr/>
          </p:nvGrpSpPr>
          <p:grpSpPr>
            <a:xfrm>
              <a:off x="6199913" y="2881745"/>
              <a:ext cx="5292432" cy="2801286"/>
              <a:chOff x="837346" y="1715376"/>
              <a:chExt cx="4163949" cy="3477900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66F7E52-ED5D-5FCC-E7BE-F6212E98F428}"/>
                  </a:ext>
                </a:extLst>
              </p:cNvPr>
              <p:cNvCxnSpPr/>
              <p:nvPr/>
            </p:nvCxnSpPr>
            <p:spPr>
              <a:xfrm>
                <a:off x="1291827" y="2018962"/>
                <a:ext cx="3593691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F0DB9507-502A-8129-1498-5E2C6BAB8C5E}"/>
                  </a:ext>
                </a:extLst>
              </p:cNvPr>
              <p:cNvCxnSpPr/>
              <p:nvPr/>
            </p:nvCxnSpPr>
            <p:spPr>
              <a:xfrm>
                <a:off x="1303987" y="2836931"/>
                <a:ext cx="3593691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F22A78E8-1400-A8FA-17BB-D9A563C2531A}"/>
                  </a:ext>
                </a:extLst>
              </p:cNvPr>
              <p:cNvCxnSpPr/>
              <p:nvPr/>
            </p:nvCxnSpPr>
            <p:spPr>
              <a:xfrm>
                <a:off x="1303987" y="2564457"/>
                <a:ext cx="3593691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F27BFE2A-65FD-F62C-8EBE-9873300FF21B}"/>
                  </a:ext>
                </a:extLst>
              </p:cNvPr>
              <p:cNvCxnSpPr/>
              <p:nvPr/>
            </p:nvCxnSpPr>
            <p:spPr>
              <a:xfrm>
                <a:off x="1303987" y="2300297"/>
                <a:ext cx="3593691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CCC7A47F-E587-BB84-B75C-F52AEEAB9DBF}"/>
                  </a:ext>
                </a:extLst>
              </p:cNvPr>
              <p:cNvCxnSpPr/>
              <p:nvPr/>
            </p:nvCxnSpPr>
            <p:spPr>
              <a:xfrm>
                <a:off x="1296779" y="3725106"/>
                <a:ext cx="3593691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1D07216C-6672-3B8C-0011-E493EFB171E8}"/>
                  </a:ext>
                </a:extLst>
              </p:cNvPr>
              <p:cNvCxnSpPr/>
              <p:nvPr/>
            </p:nvCxnSpPr>
            <p:spPr>
              <a:xfrm>
                <a:off x="1291828" y="3429264"/>
                <a:ext cx="3593691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260D3A3D-3722-ADD5-3EBD-DFBB598136A5}"/>
                  </a:ext>
                </a:extLst>
              </p:cNvPr>
              <p:cNvCxnSpPr/>
              <p:nvPr/>
            </p:nvCxnSpPr>
            <p:spPr>
              <a:xfrm>
                <a:off x="1303987" y="3133417"/>
                <a:ext cx="3593691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C4918796-6E2D-3F32-1F4D-027FFB2A03C0}"/>
                  </a:ext>
                </a:extLst>
              </p:cNvPr>
              <p:cNvCxnSpPr/>
              <p:nvPr/>
            </p:nvCxnSpPr>
            <p:spPr>
              <a:xfrm>
                <a:off x="1291828" y="4598605"/>
                <a:ext cx="3593691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0B7FEF94-A1CB-25F8-09E9-498E6EAE979F}"/>
                  </a:ext>
                </a:extLst>
              </p:cNvPr>
              <p:cNvCxnSpPr/>
              <p:nvPr/>
            </p:nvCxnSpPr>
            <p:spPr>
              <a:xfrm>
                <a:off x="1309280" y="4310736"/>
                <a:ext cx="3593691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DEF4979C-A473-6A95-4D12-985BD11627D8}"/>
                  </a:ext>
                </a:extLst>
              </p:cNvPr>
              <p:cNvCxnSpPr/>
              <p:nvPr/>
            </p:nvCxnSpPr>
            <p:spPr>
              <a:xfrm>
                <a:off x="1309280" y="4035098"/>
                <a:ext cx="3593691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9188C9BA-12C4-5095-F067-3A517CC9FF47}"/>
                  </a:ext>
                </a:extLst>
              </p:cNvPr>
              <p:cNvGrpSpPr/>
              <p:nvPr/>
            </p:nvGrpSpPr>
            <p:grpSpPr>
              <a:xfrm>
                <a:off x="837346" y="1715376"/>
                <a:ext cx="4163949" cy="3477900"/>
                <a:chOff x="1521553" y="1495472"/>
                <a:chExt cx="4163949" cy="3477900"/>
              </a:xfrm>
            </p:grpSpPr>
            <p:sp>
              <p:nvSpPr>
                <p:cNvPr id="26" name="Organigramme : Connecteur 25">
                  <a:extLst>
                    <a:ext uri="{FF2B5EF4-FFF2-40B4-BE49-F238E27FC236}">
                      <a16:creationId xmlns:a16="http://schemas.microsoft.com/office/drawing/2014/main" id="{CEB61A70-272E-92CF-FF79-FE6DD9181218}"/>
                    </a:ext>
                  </a:extLst>
                </p:cNvPr>
                <p:cNvSpPr/>
                <p:nvPr/>
              </p:nvSpPr>
              <p:spPr>
                <a:xfrm>
                  <a:off x="3727162" y="42313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523E685D-12D9-54FA-C091-06627498B813}"/>
                    </a:ext>
                  </a:extLst>
                </p:cNvPr>
                <p:cNvGrpSpPr/>
                <p:nvPr/>
              </p:nvGrpSpPr>
              <p:grpSpPr>
                <a:xfrm>
                  <a:off x="1521553" y="1495472"/>
                  <a:ext cx="4163949" cy="3477900"/>
                  <a:chOff x="1521553" y="1495472"/>
                  <a:chExt cx="4163949" cy="3477900"/>
                </a:xfrm>
              </p:grpSpPr>
              <p:sp>
                <p:nvSpPr>
                  <p:cNvPr id="29" name="Forme libre : forme 28">
                    <a:extLst>
                      <a:ext uri="{FF2B5EF4-FFF2-40B4-BE49-F238E27FC236}">
                        <a16:creationId xmlns:a16="http://schemas.microsoft.com/office/drawing/2014/main" id="{18E57D08-8407-94D5-C48D-B90723A772A7}"/>
                      </a:ext>
                    </a:extLst>
                  </p:cNvPr>
                  <p:cNvSpPr/>
                  <p:nvPr/>
                </p:nvSpPr>
                <p:spPr>
                  <a:xfrm>
                    <a:off x="2718615" y="1926359"/>
                    <a:ext cx="2293381" cy="2316981"/>
                  </a:xfrm>
                  <a:custGeom>
                    <a:avLst/>
                    <a:gdLst>
                      <a:gd name="connsiteX0" fmla="*/ 0 w 2293381"/>
                      <a:gd name="connsiteY0" fmla="*/ 85004 h 2316981"/>
                      <a:gd name="connsiteX1" fmla="*/ 1032387 w 2293381"/>
                      <a:gd name="connsiteY1" fmla="*/ 2316927 h 2316981"/>
                      <a:gd name="connsiteX2" fmla="*/ 2212258 w 2293381"/>
                      <a:gd name="connsiteY2" fmla="*/ 153830 h 2316981"/>
                      <a:gd name="connsiteX3" fmla="*/ 2192594 w 2293381"/>
                      <a:gd name="connsiteY3" fmla="*/ 173495 h 231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93381" h="2316981">
                        <a:moveTo>
                          <a:pt x="0" y="85004"/>
                        </a:moveTo>
                        <a:cubicBezTo>
                          <a:pt x="331838" y="1195230"/>
                          <a:pt x="663677" y="2305456"/>
                          <a:pt x="1032387" y="2316927"/>
                        </a:cubicBezTo>
                        <a:cubicBezTo>
                          <a:pt x="1401097" y="2328398"/>
                          <a:pt x="2018890" y="511069"/>
                          <a:pt x="2212258" y="153830"/>
                        </a:cubicBezTo>
                        <a:cubicBezTo>
                          <a:pt x="2405626" y="-203409"/>
                          <a:pt x="2192594" y="173495"/>
                          <a:pt x="2192594" y="173495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9D1FA7A1-BAD7-75B3-A6F8-188A01045C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43431" y="1661652"/>
                    <a:ext cx="0" cy="3119820"/>
                  </a:xfrm>
                  <a:prstGeom prst="line">
                    <a:avLst/>
                  </a:prstGeom>
                  <a:ln w="12700">
                    <a:headEnd type="arrow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42943FEA-070F-FC35-1A6E-F7354EB022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93488" y="4624897"/>
                    <a:ext cx="3593691" cy="0"/>
                  </a:xfrm>
                  <a:prstGeom prst="line">
                    <a:avLst/>
                  </a:prstGeom>
                  <a:ln w="12700">
                    <a:headEnd type="arrow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ZoneTexte 31">
                        <a:extLst>
                          <a:ext uri="{FF2B5EF4-FFF2-40B4-BE49-F238E27FC236}">
                            <a16:creationId xmlns:a16="http://schemas.microsoft.com/office/drawing/2014/main" id="{70AEA06D-CF7C-6E0A-931B-162791530D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88856" y="4566028"/>
                        <a:ext cx="196646" cy="4073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fr-FR" sz="2200" dirty="0"/>
                      </a:p>
                    </p:txBody>
                  </p:sp>
                </mc:Choice>
                <mc:Fallback xmlns="">
                  <p:sp>
                    <p:nvSpPr>
                      <p:cNvPr id="32" name="ZoneTexte 31">
                        <a:extLst>
                          <a:ext uri="{FF2B5EF4-FFF2-40B4-BE49-F238E27FC236}">
                            <a16:creationId xmlns:a16="http://schemas.microsoft.com/office/drawing/2014/main" id="{70AEA06D-CF7C-6E0A-931B-162791530D7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88856" y="4566028"/>
                        <a:ext cx="196646" cy="4073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439" r="-39024" b="-240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ZoneTexte 32">
                        <a:extLst>
                          <a:ext uri="{FF2B5EF4-FFF2-40B4-BE49-F238E27FC236}">
                            <a16:creationId xmlns:a16="http://schemas.microsoft.com/office/drawing/2014/main" id="{1D5B872F-6833-A1A6-FCD3-6BF324C83F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21553" y="1495472"/>
                        <a:ext cx="621879" cy="4073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fr-FR" sz="2200" dirty="0"/>
                      </a:p>
                    </p:txBody>
                  </p:sp>
                </mc:Choice>
                <mc:Fallback xmlns="">
                  <p:sp>
                    <p:nvSpPr>
                      <p:cNvPr id="33" name="ZoneTexte 32">
                        <a:extLst>
                          <a:ext uri="{FF2B5EF4-FFF2-40B4-BE49-F238E27FC236}">
                            <a16:creationId xmlns:a16="http://schemas.microsoft.com/office/drawing/2014/main" id="{1D5B872F-6833-A1A6-FCD3-6BF324C83F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1553" y="1495472"/>
                        <a:ext cx="621879" cy="4073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518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D01DC703-5979-2E0A-37C5-53DC883256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35099" y="2808929"/>
                    <a:ext cx="1502" cy="1871426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rganigramme : Connecteur 34">
                    <a:extLst>
                      <a:ext uri="{FF2B5EF4-FFF2-40B4-BE49-F238E27FC236}">
                        <a16:creationId xmlns:a16="http://schemas.microsoft.com/office/drawing/2014/main" id="{2BC84F21-AF52-E22A-3760-B2A8F3E403AD}"/>
                      </a:ext>
                    </a:extLst>
                  </p:cNvPr>
                  <p:cNvSpPr/>
                  <p:nvPr/>
                </p:nvSpPr>
                <p:spPr>
                  <a:xfrm>
                    <a:off x="2918970" y="2738232"/>
                    <a:ext cx="45719" cy="45720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Organigramme : Connecteur 35">
                    <a:extLst>
                      <a:ext uri="{FF2B5EF4-FFF2-40B4-BE49-F238E27FC236}">
                        <a16:creationId xmlns:a16="http://schemas.microsoft.com/office/drawing/2014/main" id="{0D37BE93-D484-A228-81DF-B88AE6E4DD99}"/>
                      </a:ext>
                    </a:extLst>
                  </p:cNvPr>
                  <p:cNvSpPr/>
                  <p:nvPr/>
                </p:nvSpPr>
                <p:spPr>
                  <a:xfrm>
                    <a:off x="3171518" y="3427118"/>
                    <a:ext cx="45719" cy="45720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9" name="Arc 38">
                    <a:extLst>
                      <a:ext uri="{FF2B5EF4-FFF2-40B4-BE49-F238E27FC236}">
                        <a16:creationId xmlns:a16="http://schemas.microsoft.com/office/drawing/2014/main" id="{05C87BD2-F9A8-2F9A-5735-213FF5ABF8B7}"/>
                      </a:ext>
                    </a:extLst>
                  </p:cNvPr>
                  <p:cNvSpPr/>
                  <p:nvPr/>
                </p:nvSpPr>
                <p:spPr>
                  <a:xfrm rot="19851759">
                    <a:off x="3447922" y="3868299"/>
                    <a:ext cx="558481" cy="850704"/>
                  </a:xfrm>
                  <a:prstGeom prst="arc">
                    <a:avLst>
                      <a:gd name="adj1" fmla="val 14545655"/>
                      <a:gd name="adj2" fmla="val 43997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ZoneTexte 44">
                        <a:extLst>
                          <a:ext uri="{FF2B5EF4-FFF2-40B4-BE49-F238E27FC236}">
                            <a16:creationId xmlns:a16="http://schemas.microsoft.com/office/drawing/2014/main" id="{539A4B80-DA1A-A78D-86A1-7B2E9DBB2A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3273" y="4616962"/>
                        <a:ext cx="206927" cy="2036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fr-FR" sz="1400" dirty="0"/>
                      </a:p>
                    </p:txBody>
                  </p:sp>
                </mc:Choice>
                <mc:Fallback xmlns="">
                  <p:sp>
                    <p:nvSpPr>
                      <p:cNvPr id="45" name="ZoneTexte 44">
                        <a:extLst>
                          <a:ext uri="{FF2B5EF4-FFF2-40B4-BE49-F238E27FC236}">
                            <a16:creationId xmlns:a16="http://schemas.microsoft.com/office/drawing/2014/main" id="{539A4B80-DA1A-A78D-86A1-7B2E9DBB2AB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53273" y="4616962"/>
                        <a:ext cx="206927" cy="20367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9302" b="-481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26C1B5EF-68B0-C3C2-7F63-0EF171FBC130}"/>
                </a:ext>
              </a:extLst>
            </p:cNvPr>
            <p:cNvSpPr/>
            <p:nvPr/>
          </p:nvSpPr>
          <p:spPr>
            <a:xfrm rot="1339966">
              <a:off x="8026141" y="4461858"/>
              <a:ext cx="709836" cy="685202"/>
            </a:xfrm>
            <a:prstGeom prst="arc">
              <a:avLst>
                <a:gd name="adj1" fmla="val 14545655"/>
                <a:gd name="adj2" fmla="val 4399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32BBD64-5F7F-0734-9E6E-0EF568737CC8}"/>
                </a:ext>
              </a:extLst>
            </p:cNvPr>
            <p:cNvSpPr/>
            <p:nvPr/>
          </p:nvSpPr>
          <p:spPr>
            <a:xfrm rot="2158901">
              <a:off x="7683044" y="3898107"/>
              <a:ext cx="709836" cy="685202"/>
            </a:xfrm>
            <a:prstGeom prst="arc">
              <a:avLst>
                <a:gd name="adj1" fmla="val 13782545"/>
                <a:gd name="adj2" fmla="val 4399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rganigramme : Connecteur 51">
              <a:extLst>
                <a:ext uri="{FF2B5EF4-FFF2-40B4-BE49-F238E27FC236}">
                  <a16:creationId xmlns:a16="http://schemas.microsoft.com/office/drawing/2014/main" id="{71C2C35E-424C-9D68-0033-1417C496D45B}"/>
                </a:ext>
              </a:extLst>
            </p:cNvPr>
            <p:cNvSpPr/>
            <p:nvPr/>
          </p:nvSpPr>
          <p:spPr>
            <a:xfrm>
              <a:off x="8685741" y="4916313"/>
              <a:ext cx="58109" cy="3682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Organigramme : Connecteur 52">
              <a:extLst>
                <a:ext uri="{FF2B5EF4-FFF2-40B4-BE49-F238E27FC236}">
                  <a16:creationId xmlns:a16="http://schemas.microsoft.com/office/drawing/2014/main" id="{22784C3D-131E-7585-1878-71C8FF4E0F6E}"/>
                </a:ext>
              </a:extLst>
            </p:cNvPr>
            <p:cNvSpPr/>
            <p:nvPr/>
          </p:nvSpPr>
          <p:spPr>
            <a:xfrm>
              <a:off x="9288621" y="4950490"/>
              <a:ext cx="58109" cy="3682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DFA2A92B-78C9-9CDC-49B4-143BC0D8B880}"/>
                </a:ext>
              </a:extLst>
            </p:cNvPr>
            <p:cNvCxnSpPr/>
            <p:nvPr/>
          </p:nvCxnSpPr>
          <p:spPr>
            <a:xfrm>
              <a:off x="8816284" y="4673387"/>
              <a:ext cx="38701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5C0FE83E-7999-E728-5686-8120B49E2398}"/>
                    </a:ext>
                  </a:extLst>
                </p:cNvPr>
                <p:cNvSpPr txBox="1"/>
                <p:nvPr/>
              </p:nvSpPr>
              <p:spPr>
                <a:xfrm>
                  <a:off x="8877084" y="4514240"/>
                  <a:ext cx="265409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5C0FE83E-7999-E728-5686-8120B49E23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084" y="4514240"/>
                  <a:ext cx="265409" cy="1846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418B40B7-66B6-665A-2F13-0603367AD880}"/>
              </a:ext>
            </a:extLst>
          </p:cNvPr>
          <p:cNvGrpSpPr/>
          <p:nvPr/>
        </p:nvGrpSpPr>
        <p:grpSpPr>
          <a:xfrm>
            <a:off x="124690" y="3352872"/>
            <a:ext cx="5351030" cy="2330157"/>
            <a:chOff x="837346" y="1715376"/>
            <a:chExt cx="4163949" cy="3477900"/>
          </a:xfrm>
        </p:grpSpPr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1CAAA244-1B28-E116-F13F-6C15C80B29F2}"/>
                </a:ext>
              </a:extLst>
            </p:cNvPr>
            <p:cNvCxnSpPr/>
            <p:nvPr/>
          </p:nvCxnSpPr>
          <p:spPr>
            <a:xfrm>
              <a:off x="1291827" y="2018962"/>
              <a:ext cx="3593691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C1409B1F-F64F-A4BD-5BD4-AA0C494D1A35}"/>
                </a:ext>
              </a:extLst>
            </p:cNvPr>
            <p:cNvCxnSpPr/>
            <p:nvPr/>
          </p:nvCxnSpPr>
          <p:spPr>
            <a:xfrm>
              <a:off x="1303987" y="2836931"/>
              <a:ext cx="3593691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9C277354-CE40-C573-23B3-C27C49FAD959}"/>
                </a:ext>
              </a:extLst>
            </p:cNvPr>
            <p:cNvCxnSpPr/>
            <p:nvPr/>
          </p:nvCxnSpPr>
          <p:spPr>
            <a:xfrm>
              <a:off x="1303987" y="2564457"/>
              <a:ext cx="3593691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521B46AF-BA9E-EDE5-61EC-093D1894EE74}"/>
                </a:ext>
              </a:extLst>
            </p:cNvPr>
            <p:cNvCxnSpPr/>
            <p:nvPr/>
          </p:nvCxnSpPr>
          <p:spPr>
            <a:xfrm>
              <a:off x="1303987" y="2300297"/>
              <a:ext cx="3593691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3701239F-1CD3-86BE-565C-ADFED413043B}"/>
                </a:ext>
              </a:extLst>
            </p:cNvPr>
            <p:cNvCxnSpPr/>
            <p:nvPr/>
          </p:nvCxnSpPr>
          <p:spPr>
            <a:xfrm>
              <a:off x="1296779" y="3725106"/>
              <a:ext cx="3593691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09AF776-BC1A-E3E4-ADB0-CD22AB7CF35A}"/>
                </a:ext>
              </a:extLst>
            </p:cNvPr>
            <p:cNvCxnSpPr/>
            <p:nvPr/>
          </p:nvCxnSpPr>
          <p:spPr>
            <a:xfrm>
              <a:off x="1291828" y="3429264"/>
              <a:ext cx="3593691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E16F8C99-AB17-A090-906F-12D2169CA571}"/>
                </a:ext>
              </a:extLst>
            </p:cNvPr>
            <p:cNvCxnSpPr/>
            <p:nvPr/>
          </p:nvCxnSpPr>
          <p:spPr>
            <a:xfrm>
              <a:off x="1303987" y="3133417"/>
              <a:ext cx="3593691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8B549219-07AB-D8B5-E129-58CAA1D460ED}"/>
                </a:ext>
              </a:extLst>
            </p:cNvPr>
            <p:cNvCxnSpPr/>
            <p:nvPr/>
          </p:nvCxnSpPr>
          <p:spPr>
            <a:xfrm>
              <a:off x="1291828" y="4598605"/>
              <a:ext cx="3593691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A22926F1-6113-5D59-FABD-96529E2BAC50}"/>
                </a:ext>
              </a:extLst>
            </p:cNvPr>
            <p:cNvCxnSpPr/>
            <p:nvPr/>
          </p:nvCxnSpPr>
          <p:spPr>
            <a:xfrm>
              <a:off x="1309280" y="4310736"/>
              <a:ext cx="3593691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C6505A68-0421-76A7-876B-61B137E7A021}"/>
                </a:ext>
              </a:extLst>
            </p:cNvPr>
            <p:cNvCxnSpPr/>
            <p:nvPr/>
          </p:nvCxnSpPr>
          <p:spPr>
            <a:xfrm>
              <a:off x="1309280" y="4035098"/>
              <a:ext cx="3593691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32A1A25F-7A7E-6D0F-EC1E-F4AAFD77A22B}"/>
                </a:ext>
              </a:extLst>
            </p:cNvPr>
            <p:cNvGrpSpPr/>
            <p:nvPr/>
          </p:nvGrpSpPr>
          <p:grpSpPr>
            <a:xfrm>
              <a:off x="837346" y="1715376"/>
              <a:ext cx="4163949" cy="3477900"/>
              <a:chOff x="1521553" y="1495472"/>
              <a:chExt cx="4163949" cy="3477900"/>
            </a:xfrm>
          </p:grpSpPr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E999E642-4946-2755-190D-3549EE63A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431" y="1661652"/>
                <a:ext cx="0" cy="3119820"/>
              </a:xfrm>
              <a:prstGeom prst="line">
                <a:avLst/>
              </a:prstGeom>
              <a:ln w="12700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C2277C1E-AE06-4C98-DC5E-579D2470EE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3488" y="4624897"/>
                <a:ext cx="3593691" cy="0"/>
              </a:xfrm>
              <a:prstGeom prst="line">
                <a:avLst/>
              </a:prstGeom>
              <a:ln w="12700"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ZoneTexte 97">
                    <a:extLst>
                      <a:ext uri="{FF2B5EF4-FFF2-40B4-BE49-F238E27FC236}">
                        <a16:creationId xmlns:a16="http://schemas.microsoft.com/office/drawing/2014/main" id="{50F63AB3-FFFE-92C0-FD16-E35E797B62EF}"/>
                      </a:ext>
                    </a:extLst>
                  </p:cNvPr>
                  <p:cNvSpPr txBox="1"/>
                  <p:nvPr/>
                </p:nvSpPr>
                <p:spPr>
                  <a:xfrm>
                    <a:off x="5488856" y="4566028"/>
                    <a:ext cx="196646" cy="4073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2200" dirty="0"/>
                  </a:p>
                </p:txBody>
              </p:sp>
            </mc:Choice>
            <mc:Fallback xmlns="">
              <p:sp>
                <p:nvSpPr>
                  <p:cNvPr id="98" name="ZoneTexte 97">
                    <a:extLst>
                      <a:ext uri="{FF2B5EF4-FFF2-40B4-BE49-F238E27FC236}">
                        <a16:creationId xmlns:a16="http://schemas.microsoft.com/office/drawing/2014/main" id="{50F63AB3-FFFE-92C0-FD16-E35E797B62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8856" y="4566028"/>
                    <a:ext cx="196646" cy="4073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39" r="-39024" b="-4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ZoneTexte 98">
                    <a:extLst>
                      <a:ext uri="{FF2B5EF4-FFF2-40B4-BE49-F238E27FC236}">
                        <a16:creationId xmlns:a16="http://schemas.microsoft.com/office/drawing/2014/main" id="{C9DD5172-84DD-42C2-84EF-B458B7B8A276}"/>
                      </a:ext>
                    </a:extLst>
                  </p:cNvPr>
                  <p:cNvSpPr txBox="1"/>
                  <p:nvPr/>
                </p:nvSpPr>
                <p:spPr>
                  <a:xfrm>
                    <a:off x="1521553" y="1495472"/>
                    <a:ext cx="621879" cy="4073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sz="2200" dirty="0"/>
                  </a:p>
                </p:txBody>
              </p:sp>
            </mc:Choice>
            <mc:Fallback xmlns="">
              <p:sp>
                <p:nvSpPr>
                  <p:cNvPr id="99" name="ZoneTexte 98">
                    <a:extLst>
                      <a:ext uri="{FF2B5EF4-FFF2-40B4-BE49-F238E27FC236}">
                        <a16:creationId xmlns:a16="http://schemas.microsoft.com/office/drawing/2014/main" id="{C9DD5172-84DD-42C2-84EF-B458B7B8A2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1553" y="1495472"/>
                    <a:ext cx="621879" cy="4073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222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514A2795-8274-C8BB-7ABF-E653AB5AF9AD}"/>
                  </a:ext>
                </a:extLst>
              </p14:cNvPr>
              <p14:cNvContentPartPr/>
              <p14:nvPr/>
            </p14:nvContentPartPr>
            <p14:xfrm>
              <a:off x="1944429" y="3625788"/>
              <a:ext cx="2096640" cy="1623600"/>
            </p14:xfrm>
          </p:contentPart>
        </mc:Choice>
        <mc:Fallback xmlns=""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514A2795-8274-C8BB-7ABF-E653AB5AF9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8309" y="3619668"/>
                <a:ext cx="2108880" cy="1635840"/>
              </a:xfrm>
              <a:prstGeom prst="rect">
                <a:avLst/>
              </a:prstGeom>
            </p:spPr>
          </p:pic>
        </mc:Fallback>
      </mc:AlternateContent>
      <p:sp>
        <p:nvSpPr>
          <p:cNvPr id="119" name="Arc 118">
            <a:extLst>
              <a:ext uri="{FF2B5EF4-FFF2-40B4-BE49-F238E27FC236}">
                <a16:creationId xmlns:a16="http://schemas.microsoft.com/office/drawing/2014/main" id="{E6F38249-8FCD-EE69-1F7F-B54FEB3A977A}"/>
              </a:ext>
            </a:extLst>
          </p:cNvPr>
          <p:cNvSpPr/>
          <p:nvPr/>
        </p:nvSpPr>
        <p:spPr>
          <a:xfrm rot="2158901">
            <a:off x="2505078" y="4837680"/>
            <a:ext cx="566795" cy="579569"/>
          </a:xfrm>
          <a:prstGeom prst="arc">
            <a:avLst>
              <a:gd name="adj1" fmla="val 13153072"/>
              <a:gd name="adj2" fmla="val 2086803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BD435B96-EA0F-3950-C8AC-0E9CEB0DA7CF}"/>
              </a:ext>
            </a:extLst>
          </p:cNvPr>
          <p:cNvSpPr/>
          <p:nvPr/>
        </p:nvSpPr>
        <p:spPr>
          <a:xfrm rot="2158901">
            <a:off x="2160915" y="4436680"/>
            <a:ext cx="566795" cy="579569"/>
          </a:xfrm>
          <a:prstGeom prst="arc">
            <a:avLst>
              <a:gd name="adj1" fmla="val 13153072"/>
              <a:gd name="adj2" fmla="val 2086803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1902913F-D8E6-0A78-F674-B6924C6B28AC}"/>
              </a:ext>
            </a:extLst>
          </p:cNvPr>
          <p:cNvSpPr/>
          <p:nvPr/>
        </p:nvSpPr>
        <p:spPr>
          <a:xfrm rot="2158901">
            <a:off x="1839209" y="4009229"/>
            <a:ext cx="566795" cy="579569"/>
          </a:xfrm>
          <a:prstGeom prst="arc">
            <a:avLst>
              <a:gd name="adj1" fmla="val 13153072"/>
              <a:gd name="adj2" fmla="val 2125007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rganigramme : Connecteur 122">
            <a:extLst>
              <a:ext uri="{FF2B5EF4-FFF2-40B4-BE49-F238E27FC236}">
                <a16:creationId xmlns:a16="http://schemas.microsoft.com/office/drawing/2014/main" id="{30E9770D-3F2D-F84C-86A6-451DBFB7CAA1}"/>
              </a:ext>
            </a:extLst>
          </p:cNvPr>
          <p:cNvSpPr/>
          <p:nvPr/>
        </p:nvSpPr>
        <p:spPr>
          <a:xfrm>
            <a:off x="2682856" y="4818402"/>
            <a:ext cx="58109" cy="3682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rganigramme : Connecteur 123">
            <a:extLst>
              <a:ext uri="{FF2B5EF4-FFF2-40B4-BE49-F238E27FC236}">
                <a16:creationId xmlns:a16="http://schemas.microsoft.com/office/drawing/2014/main" id="{F7C9C980-50C0-5F1F-E498-4B48561B14A8}"/>
              </a:ext>
            </a:extLst>
          </p:cNvPr>
          <p:cNvSpPr/>
          <p:nvPr/>
        </p:nvSpPr>
        <p:spPr>
          <a:xfrm>
            <a:off x="2331706" y="4432696"/>
            <a:ext cx="58109" cy="3682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Organigramme : Connecteur 124">
            <a:extLst>
              <a:ext uri="{FF2B5EF4-FFF2-40B4-BE49-F238E27FC236}">
                <a16:creationId xmlns:a16="http://schemas.microsoft.com/office/drawing/2014/main" id="{FF0A366F-C9B6-1E7C-2258-E7E4DCDD2258}"/>
              </a:ext>
            </a:extLst>
          </p:cNvPr>
          <p:cNvSpPr/>
          <p:nvPr/>
        </p:nvSpPr>
        <p:spPr>
          <a:xfrm>
            <a:off x="2022602" y="4010070"/>
            <a:ext cx="58109" cy="3682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EA28D220-CB3C-B125-8DD3-65E3F152E57F}"/>
              </a:ext>
            </a:extLst>
          </p:cNvPr>
          <p:cNvSpPr/>
          <p:nvPr/>
        </p:nvSpPr>
        <p:spPr>
          <a:xfrm>
            <a:off x="3040265" y="5219401"/>
            <a:ext cx="58109" cy="36825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35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2692A0F-C06A-CB55-A63C-753BB004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2D6DF5-E129-D6A5-27CB-DB6529C7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16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A2AE3E-F286-EA1D-7ECF-91F2FFC845D1}"/>
              </a:ext>
            </a:extLst>
          </p:cNvPr>
          <p:cNvSpPr txBox="1"/>
          <p:nvPr/>
        </p:nvSpPr>
        <p:spPr>
          <a:xfrm>
            <a:off x="-69273" y="0"/>
            <a:ext cx="6165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Application de la méthode SGD sur régression logistique en MV sur python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3C5B0BA-45CE-DECD-8F97-A8B4004D5B08}"/>
              </a:ext>
            </a:extLst>
          </p:cNvPr>
          <p:cNvCxnSpPr/>
          <p:nvPr/>
        </p:nvCxnSpPr>
        <p:spPr>
          <a:xfrm>
            <a:off x="0" y="886415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253E349-DB3B-C6DA-795F-E1D966DA2670}"/>
                  </a:ext>
                </a:extLst>
              </p:cNvPr>
              <p:cNvSpPr txBox="1"/>
              <p:nvPr/>
            </p:nvSpPr>
            <p:spPr>
              <a:xfrm>
                <a:off x="110836" y="1108363"/>
                <a:ext cx="11907982" cy="446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Nous souhaitons modéliser une variable dichotomique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prenant : 1 si défaut, 0 sinon. Soit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le vecteur de variables explicatives observables allant de i=1 à N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dirty="0"/>
                  <a:t> le vecteur de paramètres inconnus allant de i=1 à K.</a:t>
                </a:r>
              </a:p>
              <a:p>
                <a:endParaRPr lang="fr-FR" dirty="0"/>
              </a:p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 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 </a:t>
                </a:r>
              </a:p>
              <a:p>
                <a:endParaRPr lang="fr-FR" dirty="0"/>
              </a:p>
              <a:p>
                <a:r>
                  <a:rPr lang="fr-FR" dirty="0"/>
                  <a:t>On sait que  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func>
                      <m:funcPr>
                        <m:ctrlP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og</m:t>
                        </m:r>
                      </m:fName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fr-FR" sz="1600" dirty="0"/>
                  <a:t> étant notre fonction Coût.</a:t>
                </a:r>
              </a:p>
              <a:p>
                <a:endParaRPr lang="fr-FR" dirty="0"/>
              </a:p>
              <a:p>
                <a:r>
                  <a:rPr lang="fr-FR" dirty="0"/>
                  <a:t>De plus,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⟺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𝜕𝛽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r>
                  <a:rPr lang="fr-FR" sz="1600" dirty="0"/>
                  <a:t>Ce système à k équations n’a pas de solution analytique. On a donc besoin d’un algorithme d’optimisation numérique, le SGD ici.</a:t>
                </a:r>
              </a:p>
              <a:p>
                <a:endParaRPr lang="fr-FR" dirty="0"/>
              </a:p>
              <a:p>
                <a:r>
                  <a:rPr lang="fr-FR" dirty="0"/>
                  <a:t>Ainsi :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𝜕𝛽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est notre gradient individuel pour l’observation i.</a:t>
                </a:r>
              </a:p>
              <a:p>
                <a:endParaRPr lang="fr-FR" dirty="0"/>
              </a:p>
              <a:p>
                <a:r>
                  <a:rPr lang="fr-FR" dirty="0"/>
                  <a:t>Notre règle de passage sera de la forme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253E349-DB3B-C6DA-795F-E1D966DA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" y="1108363"/>
                <a:ext cx="11907982" cy="4467313"/>
              </a:xfrm>
              <a:prstGeom prst="rect">
                <a:avLst/>
              </a:prstGeom>
              <a:blipFill>
                <a:blip r:embed="rId2"/>
                <a:stretch>
                  <a:fillRect l="-409" t="-682" b="-5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7C7A1114-30DB-0498-F503-95A80D56BF8B}"/>
              </a:ext>
            </a:extLst>
          </p:cNvPr>
          <p:cNvSpPr txBox="1"/>
          <p:nvPr/>
        </p:nvSpPr>
        <p:spPr>
          <a:xfrm>
            <a:off x="990599" y="3179618"/>
            <a:ext cx="27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^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3F993F0-6153-440E-93EB-BAA2AF3BBC54}"/>
              </a:ext>
            </a:extLst>
          </p:cNvPr>
          <p:cNvGrpSpPr/>
          <p:nvPr/>
        </p:nvGrpSpPr>
        <p:grpSpPr>
          <a:xfrm>
            <a:off x="8610600" y="184445"/>
            <a:ext cx="3241964" cy="462105"/>
            <a:chOff x="3588327" y="1281546"/>
            <a:chExt cx="3304309" cy="462105"/>
          </a:xfrm>
          <a:noFill/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547055F-DB6D-0F48-0F5D-4DA4AB496408}"/>
                </a:ext>
              </a:extLst>
            </p:cNvPr>
            <p:cNvSpPr txBox="1"/>
            <p:nvPr/>
          </p:nvSpPr>
          <p:spPr>
            <a:xfrm>
              <a:off x="3636819" y="1330036"/>
              <a:ext cx="3186546" cy="36933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Rappels régression logistique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19C5F000-659A-8D2B-B802-B30B4E9C5778}"/>
                </a:ext>
              </a:extLst>
            </p:cNvPr>
            <p:cNvSpPr/>
            <p:nvPr/>
          </p:nvSpPr>
          <p:spPr>
            <a:xfrm>
              <a:off x="3588327" y="1281546"/>
              <a:ext cx="3304309" cy="462105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9ECB6308-6C5B-035E-37DC-04950C045E5A}"/>
              </a:ext>
            </a:extLst>
          </p:cNvPr>
          <p:cNvSpPr txBox="1"/>
          <p:nvPr/>
        </p:nvSpPr>
        <p:spPr>
          <a:xfrm>
            <a:off x="1021769" y="4407977"/>
            <a:ext cx="27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8B82ECC-1AC9-AC62-A032-748B21426922}"/>
              </a:ext>
            </a:extLst>
          </p:cNvPr>
          <p:cNvSpPr txBox="1"/>
          <p:nvPr/>
        </p:nvSpPr>
        <p:spPr>
          <a:xfrm>
            <a:off x="2403761" y="4343318"/>
            <a:ext cx="270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^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196424-BBEC-0497-370E-47E823686BFF}"/>
              </a:ext>
            </a:extLst>
          </p:cNvPr>
          <p:cNvSpPr txBox="1"/>
          <p:nvPr/>
        </p:nvSpPr>
        <p:spPr>
          <a:xfrm>
            <a:off x="2268679" y="4620317"/>
            <a:ext cx="270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^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2742293-5B45-A8B4-0498-DAEA1DDC5F96}"/>
              </a:ext>
            </a:extLst>
          </p:cNvPr>
          <p:cNvSpPr txBox="1"/>
          <p:nvPr/>
        </p:nvSpPr>
        <p:spPr>
          <a:xfrm>
            <a:off x="3927762" y="4407977"/>
            <a:ext cx="27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9489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2CF6EAE-B4BA-4A2E-7147-9A90E62B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5EA618-B53A-4306-8FB6-9F764840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17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95D74E-B040-F9C3-883F-3382E2801406}"/>
              </a:ext>
            </a:extLst>
          </p:cNvPr>
          <p:cNvSpPr txBox="1"/>
          <p:nvPr/>
        </p:nvSpPr>
        <p:spPr>
          <a:xfrm>
            <a:off x="-69273" y="0"/>
            <a:ext cx="6165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Pistes d’amélioration de la méthode de descente de gradient stochastique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78DB9FF-745C-B3A8-22F6-58ADC3D7AAA1}"/>
              </a:ext>
            </a:extLst>
          </p:cNvPr>
          <p:cNvCxnSpPr/>
          <p:nvPr/>
        </p:nvCxnSpPr>
        <p:spPr>
          <a:xfrm>
            <a:off x="0" y="886415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E6B64F2-FB35-2A27-CA37-1FD50BC7E4F3}"/>
              </a:ext>
            </a:extLst>
          </p:cNvPr>
          <p:cNvSpPr txBox="1"/>
          <p:nvPr/>
        </p:nvSpPr>
        <p:spPr>
          <a:xfrm>
            <a:off x="429491" y="1582340"/>
            <a:ext cx="49183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Il est très utile lorsque l’on gère de grosses bases de données. </a:t>
            </a:r>
          </a:p>
          <a:p>
            <a:pPr algn="just"/>
            <a:br>
              <a:rPr lang="fr-FR" dirty="0"/>
            </a:br>
            <a:r>
              <a:rPr lang="fr-FR" dirty="0"/>
              <a:t>Gère les cas irrésolvables analytiquement.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Bénéficie de nombreux avantages (vitesse, mémoire, minima local,…).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dirty="0"/>
              <a:t>Il nécessite cependant un arbitrage soigné concernant les paramètres d’initialisation et les données utilisées afin d’échapper aux divers inconvénients précédents. (bruit, oscillation,…)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5C5EA94-8E63-D4DC-5113-DCF4287D1D2A}"/>
              </a:ext>
            </a:extLst>
          </p:cNvPr>
          <p:cNvCxnSpPr/>
          <p:nvPr/>
        </p:nvCxnSpPr>
        <p:spPr>
          <a:xfrm flipV="1">
            <a:off x="5846618" y="1243445"/>
            <a:ext cx="0" cy="4551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BDBCFDE8-25B7-44E2-AE97-0D4FA53A7AC3}"/>
              </a:ext>
            </a:extLst>
          </p:cNvPr>
          <p:cNvSpPr txBox="1"/>
          <p:nvPr/>
        </p:nvSpPr>
        <p:spPr>
          <a:xfrm>
            <a:off x="6165272" y="1672394"/>
            <a:ext cx="54517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La méthode des mini-lots (mini-batch) : on ne tire plus une seule observation mais un lot n. Cela permettrait la réduction de bruit tout en gardant une vitesse de calcul correcte.</a:t>
            </a:r>
          </a:p>
          <a:p>
            <a:endParaRPr lang="fr-FR" dirty="0"/>
          </a:p>
          <a:p>
            <a:r>
              <a:rPr lang="fr-FR" dirty="0"/>
              <a:t>- Un taux d’apprentissage dynamique au cours des </a:t>
            </a:r>
            <a:r>
              <a:rPr lang="fr-FR" dirty="0" err="1"/>
              <a:t>epoch</a:t>
            </a:r>
            <a:r>
              <a:rPr lang="fr-FR" dirty="0"/>
              <a:t> (graduellement ou bien par déclencheur (changement de signe du gradient)).</a:t>
            </a:r>
          </a:p>
          <a:p>
            <a:endParaRPr lang="fr-FR" dirty="0"/>
          </a:p>
          <a:p>
            <a:r>
              <a:rPr lang="fr-FR" dirty="0"/>
              <a:t>- Le Momentum, on conserve une partie des gradients des itérations précédentes pour réduire l’oscillation et accélérer la convergence.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Gradient adaptatif, </a:t>
            </a:r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stopping</a:t>
            </a:r>
            <a:r>
              <a:rPr lang="fr-FR" dirty="0"/>
              <a:t>, NAG, …</a:t>
            </a:r>
          </a:p>
          <a:p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BF277A3-A1DB-0ADC-A71F-5EBD38563A53}"/>
              </a:ext>
            </a:extLst>
          </p:cNvPr>
          <p:cNvSpPr txBox="1"/>
          <p:nvPr/>
        </p:nvSpPr>
        <p:spPr>
          <a:xfrm>
            <a:off x="6096000" y="1180050"/>
            <a:ext cx="484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Pistes d’améliorations:</a:t>
            </a:r>
          </a:p>
        </p:txBody>
      </p:sp>
    </p:spTree>
    <p:extLst>
      <p:ext uri="{BB962C8B-B14F-4D97-AF65-F5344CB8AC3E}">
        <p14:creationId xmlns:p14="http://schemas.microsoft.com/office/powerpoint/2010/main" val="373839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74FAE65-346B-F6B3-26BC-CC8144C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0DABF7-F492-A34E-1B1F-6197009A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18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F207ED-FE54-CCF4-DAF6-814C28DCAD0F}"/>
              </a:ext>
            </a:extLst>
          </p:cNvPr>
          <p:cNvSpPr txBox="1"/>
          <p:nvPr/>
        </p:nvSpPr>
        <p:spPr>
          <a:xfrm>
            <a:off x="1634836" y="1739669"/>
            <a:ext cx="892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Elkan, C. (2014). Maximum likelihood, logistic regression, and stochastic gradient training. Working paper, University of California, San Diego.</a:t>
            </a:r>
          </a:p>
          <a:p>
            <a:pPr algn="ctr"/>
            <a:endParaRPr lang="en-US" dirty="0"/>
          </a:p>
          <a:p>
            <a:pPr algn="ctr"/>
            <a:r>
              <a:rPr lang="fr-FR" dirty="0"/>
              <a:t>Econométrie des Variables Qualitatives. Cours C. </a:t>
            </a:r>
            <a:r>
              <a:rPr lang="fr-FR" dirty="0" err="1"/>
              <a:t>Hurlin</a:t>
            </a:r>
            <a:r>
              <a:rPr lang="fr-FR" dirty="0"/>
              <a:t>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Statistiques et probabilités en économie-gestion 2</a:t>
            </a:r>
            <a:r>
              <a:rPr lang="fr-FR" baseline="30000" dirty="0"/>
              <a:t>ème</a:t>
            </a:r>
            <a:r>
              <a:rPr lang="fr-FR" dirty="0"/>
              <a:t> édition (2022), C. </a:t>
            </a:r>
            <a:r>
              <a:rPr lang="fr-FR" dirty="0" err="1"/>
              <a:t>Hurlin</a:t>
            </a:r>
            <a:r>
              <a:rPr lang="fr-FR" dirty="0"/>
              <a:t>, V. Mignon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Advanced </a:t>
            </a:r>
            <a:r>
              <a:rPr lang="fr-FR" dirty="0" err="1"/>
              <a:t>Econometrics</a:t>
            </a:r>
            <a:r>
              <a:rPr lang="fr-FR" dirty="0"/>
              <a:t> – Statistique mathématique. Cours C. </a:t>
            </a:r>
            <a:r>
              <a:rPr lang="fr-FR" dirty="0" err="1"/>
              <a:t>Hurlin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44078B-4A74-A354-21E1-9C92A4231F8B}"/>
              </a:ext>
            </a:extLst>
          </p:cNvPr>
          <p:cNvSpPr txBox="1"/>
          <p:nvPr/>
        </p:nvSpPr>
        <p:spPr>
          <a:xfrm>
            <a:off x="5491842" y="1144154"/>
            <a:ext cx="1208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22001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5C82A-19F4-57ED-4021-71E3CE227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66B5281C-5C1A-11D0-BAFE-A4285D01C3B3}"/>
              </a:ext>
            </a:extLst>
          </p:cNvPr>
          <p:cNvGrpSpPr/>
          <p:nvPr/>
        </p:nvGrpSpPr>
        <p:grpSpPr>
          <a:xfrm>
            <a:off x="0" y="5889855"/>
            <a:ext cx="12192000" cy="974413"/>
            <a:chOff x="0" y="5889855"/>
            <a:chExt cx="12192000" cy="974413"/>
          </a:xfrm>
          <a:solidFill>
            <a:srgbClr val="F4DCB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D86219-1F58-7095-01C2-8F3171F037BB}"/>
                </a:ext>
              </a:extLst>
            </p:cNvPr>
            <p:cNvSpPr/>
            <p:nvPr/>
          </p:nvSpPr>
          <p:spPr>
            <a:xfrm>
              <a:off x="0" y="5889855"/>
              <a:ext cx="12192000" cy="974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Image 21" descr="Une image contenant texte, Police, capture d’écran, Graphique&#10;&#10;Description générée automatiquement">
              <a:extLst>
                <a:ext uri="{FF2B5EF4-FFF2-40B4-BE49-F238E27FC236}">
                  <a16:creationId xmlns:a16="http://schemas.microsoft.com/office/drawing/2014/main" id="{712DC0A6-E105-F8F2-9A65-7B5E91CEA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37" y="6176978"/>
              <a:ext cx="1426986" cy="37708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texte, Police, Graphique, graphisme&#10;&#10;Description générée automatiquement">
              <a:extLst>
                <a:ext uri="{FF2B5EF4-FFF2-40B4-BE49-F238E27FC236}">
                  <a16:creationId xmlns:a16="http://schemas.microsoft.com/office/drawing/2014/main" id="{97213792-5C1D-484C-9F35-EC94936A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660" y="6175964"/>
              <a:ext cx="1451805" cy="395638"/>
            </a:xfrm>
            <a:prstGeom prst="rect">
              <a:avLst/>
            </a:prstGeom>
            <a:grpFill/>
          </p:spPr>
        </p:pic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8020D-FAFA-E36D-5C64-83A739B0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25700-EDE0-6D86-AD69-D100AE3D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37EECD-B273-02FD-B75B-90111833FF6D}"/>
              </a:ext>
            </a:extLst>
          </p:cNvPr>
          <p:cNvSpPr txBox="1"/>
          <p:nvPr/>
        </p:nvSpPr>
        <p:spPr>
          <a:xfrm>
            <a:off x="-69273" y="0"/>
            <a:ext cx="6165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Qu’est ce que la méthode de descente de gradient stochastique (SGD) ?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4DBECC3-35BF-96AC-B71B-2941B41CEDF5}"/>
              </a:ext>
            </a:extLst>
          </p:cNvPr>
          <p:cNvCxnSpPr/>
          <p:nvPr/>
        </p:nvCxnSpPr>
        <p:spPr>
          <a:xfrm>
            <a:off x="0" y="830997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FD74CD4-BE32-DB61-ABF2-FEAB6E455D1B}"/>
                  </a:ext>
                </a:extLst>
              </p:cNvPr>
              <p:cNvSpPr txBox="1"/>
              <p:nvPr/>
            </p:nvSpPr>
            <p:spPr>
              <a:xfrm>
                <a:off x="221672" y="1343890"/>
                <a:ext cx="462049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/>
                  <a:t>Le SGD est un Algorithme d’optimisation numérique utile en Machine Learning.</a:t>
                </a:r>
              </a:p>
              <a:p>
                <a:endParaRPr lang="fr-FR" dirty="0"/>
              </a:p>
              <a:p>
                <a:pPr algn="just"/>
                <a:r>
                  <a:rPr lang="fr-FR" dirty="0"/>
                  <a:t>Cet algorithme va chercher à minimiser une fonction Coût que l’on appelle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. Avec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les paramètres de notre modèle.</a:t>
                </a:r>
              </a:p>
              <a:p>
                <a:endParaRPr lang="fr-FR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fr-FR" dirty="0">
                    <a:ea typeface="Cambria Math" panose="02040503050406030204" pitchFamily="18" charset="0"/>
                  </a:rPr>
                  <a:t>L’objectif de l’optimisation ici, sera d’ajuster les paramètres du modèle spécifié afin de maximiser ses performances et donc minimiser ses erreurs.</a:t>
                </a:r>
              </a:p>
              <a:p>
                <a:endParaRPr lang="fr-FR" dirty="0">
                  <a:ea typeface="Cambria Math" panose="02040503050406030204" pitchFamily="18" charset="0"/>
                </a:endParaRPr>
              </a:p>
              <a:p>
                <a:r>
                  <a:rPr lang="fr-FR" dirty="0">
                    <a:ea typeface="Cambria Math" panose="02040503050406030204" pitchFamily="18" charset="0"/>
                  </a:rPr>
                  <a:t>Il se base sur le gradient individuel, de la fonction Coût, d’une observation au hasard de l’échantillon. (vitesse de calcul)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FD74CD4-BE32-DB61-ABF2-FEAB6E455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2" y="1343890"/>
                <a:ext cx="4620492" cy="4247317"/>
              </a:xfrm>
              <a:prstGeom prst="rect">
                <a:avLst/>
              </a:prstGeom>
              <a:blipFill>
                <a:blip r:embed="rId4"/>
                <a:stretch>
                  <a:fillRect l="-1055" t="-574" r="-1187" b="-14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6187AF6D-2AF4-1920-904C-62E50F210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7" y="1624661"/>
            <a:ext cx="6105525" cy="3131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6800111-4412-1E66-ACB9-4612931C89B5}"/>
              </a:ext>
            </a:extLst>
          </p:cNvPr>
          <p:cNvSpPr txBox="1"/>
          <p:nvPr/>
        </p:nvSpPr>
        <p:spPr>
          <a:xfrm>
            <a:off x="5557837" y="4821765"/>
            <a:ext cx="61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https://www.researchgate.net/publication/373826952/figure/fig2/AS:11431281187851205@1694435004303/Fig-2-Machine-learning-process-diagram.ppm</a:t>
            </a:r>
          </a:p>
        </p:txBody>
      </p:sp>
    </p:spTree>
    <p:extLst>
      <p:ext uri="{BB962C8B-B14F-4D97-AF65-F5344CB8AC3E}">
        <p14:creationId xmlns:p14="http://schemas.microsoft.com/office/powerpoint/2010/main" val="410065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F33B8-0E60-0780-96F3-A7C823D9E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ED6E66-3438-5E23-EF18-D40348A7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DD1C3F-CC3F-78F6-599D-2F738E97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1D6CEC-32D5-5D50-3764-E678640E341B}"/>
              </a:ext>
            </a:extLst>
          </p:cNvPr>
          <p:cNvSpPr txBox="1"/>
          <p:nvPr/>
        </p:nvSpPr>
        <p:spPr>
          <a:xfrm>
            <a:off x="-69273" y="0"/>
            <a:ext cx="616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de l’algorithme (SGD)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0B2D57F-168A-929C-2A1C-4F60BC1F4578}"/>
              </a:ext>
            </a:extLst>
          </p:cNvPr>
          <p:cNvSpPr/>
          <p:nvPr/>
        </p:nvSpPr>
        <p:spPr>
          <a:xfrm>
            <a:off x="5832763" y="1034239"/>
            <a:ext cx="5925238" cy="4177471"/>
          </a:xfrm>
          <a:prstGeom prst="roundRect">
            <a:avLst>
              <a:gd name="adj" fmla="val 11003"/>
            </a:avLst>
          </a:prstGeom>
          <a:solidFill>
            <a:srgbClr val="DCD9CE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6F8A83C-C59B-1963-48D8-8A9947400FEC}"/>
                  </a:ext>
                </a:extLst>
              </p:cNvPr>
              <p:cNvSpPr txBox="1"/>
              <p:nvPr/>
            </p:nvSpPr>
            <p:spPr>
              <a:xfrm>
                <a:off x="5840839" y="1208864"/>
                <a:ext cx="5849038" cy="37957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u="sng" dirty="0"/>
                  <a:t>Initialisation </a:t>
                </a:r>
                <a:r>
                  <a:rPr lang="fr-FR" i="1" u="sng" dirty="0"/>
                  <a:t>:</a:t>
                </a:r>
                <a:r>
                  <a:rPr lang="fr-FR" dirty="0"/>
                  <a:t> </a:t>
                </a:r>
                <a:br>
                  <a:rPr lang="fr-FR" dirty="0"/>
                </a:br>
                <a:r>
                  <a:rPr lang="fr-FR" sz="1600" dirty="0"/>
                  <a:t>On fixe une valeur initiale à nos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/>
                  <a:t>, le </a:t>
                </a:r>
                <a:r>
                  <a:rPr lang="fr-FR" sz="1600" dirty="0" err="1"/>
                  <a:t>learning</a:t>
                </a:r>
                <a:r>
                  <a:rPr lang="fr-FR" sz="1600" dirty="0"/>
                  <a:t> rate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vitesse</m:t>
                    </m:r>
                    <m:r>
                      <a:rPr lang="fr-F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apprentissage</m:t>
                    </m:r>
                    <m:r>
                      <a:rPr lang="fr-F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et le nombre d’</a:t>
                </a:r>
                <a:r>
                  <a:rPr lang="fr-FR" sz="1600" dirty="0" err="1"/>
                  <a:t>epoch</a:t>
                </a:r>
                <a:r>
                  <a:rPr lang="fr-FR" sz="1600" dirty="0"/>
                  <a:t> (itération).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sz="2000" i="1" u="sng" dirty="0"/>
                  <a:t>Règle de passage :</a:t>
                </a:r>
                <a:r>
                  <a:rPr lang="fr-FR" sz="2000" dirty="0"/>
                  <a:t> </a:t>
                </a:r>
                <a:br>
                  <a:rPr lang="fr-FR" sz="2000" dirty="0"/>
                </a:br>
                <a:r>
                  <a:rPr lang="fr-FR" sz="1600" dirty="0"/>
                  <a:t>Pour chaque itération, nous allons opérer la règle suivante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b="1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16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fr-FR" sz="1600" b="1" dirty="0"/>
                  <a:t>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d>
                      <m:dPr>
                        <m:ctrlPr>
                          <a:rPr lang="fr-F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fr-FR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/>
                  <a:t>avec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600" dirty="0"/>
                  <a:t> le gradient individuel de la fonction coût évalué avec une observation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1600" dirty="0"/>
                  <a:t> tirée au hasard dans l’échantillon.</a:t>
                </a:r>
              </a:p>
              <a:p>
                <a:pPr algn="ctr"/>
                <a:endParaRPr lang="fr-FR" sz="1600" dirty="0"/>
              </a:p>
              <a:p>
                <a:pPr algn="ctr"/>
                <a:r>
                  <a:rPr lang="fr-FR" sz="2000" i="1" u="sng" dirty="0"/>
                  <a:t>Règle d’arrêt :</a:t>
                </a:r>
                <a:r>
                  <a:rPr lang="fr-FR" sz="1600" dirty="0"/>
                  <a:t> </a:t>
                </a:r>
              </a:p>
              <a:p>
                <a:pPr algn="ctr"/>
                <a:r>
                  <a:rPr lang="fr-FR" sz="1600" dirty="0"/>
                  <a:t>L’algorithme va s’arrêter lorsque le nombre d’itération est fini ou bien lorsque la règle d’arrêt est déclenchée. Par exemple lorsqu’entre 2 itérations, les paramètres ne varient que très peu. </a:t>
                </a:r>
                <a:endParaRPr lang="fr-FR" sz="20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6F8A83C-C59B-1963-48D8-8A9947400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839" y="1208864"/>
                <a:ext cx="5849038" cy="3795783"/>
              </a:xfrm>
              <a:prstGeom prst="rect">
                <a:avLst/>
              </a:prstGeom>
              <a:blipFill>
                <a:blip r:embed="rId2"/>
                <a:stretch>
                  <a:fillRect l="-313" t="-803" r="-1042" b="-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C24F9AC-E90A-66AE-14DE-84F15E859A79}"/>
              </a:ext>
            </a:extLst>
          </p:cNvPr>
          <p:cNvCxnSpPr/>
          <p:nvPr/>
        </p:nvCxnSpPr>
        <p:spPr>
          <a:xfrm>
            <a:off x="633870" y="1555051"/>
            <a:ext cx="402621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AA510F7-894E-1F7C-8CD8-8DA5B7277B31}"/>
              </a:ext>
            </a:extLst>
          </p:cNvPr>
          <p:cNvCxnSpPr/>
          <p:nvPr/>
        </p:nvCxnSpPr>
        <p:spPr>
          <a:xfrm>
            <a:off x="647494" y="2479530"/>
            <a:ext cx="402621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6BDCFD-FADC-8478-73BE-F4F95E2CB270}"/>
              </a:ext>
            </a:extLst>
          </p:cNvPr>
          <p:cNvCxnSpPr/>
          <p:nvPr/>
        </p:nvCxnSpPr>
        <p:spPr>
          <a:xfrm>
            <a:off x="647494" y="2171577"/>
            <a:ext cx="402621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5A1EA5E-3E80-A20D-AACC-11CF1C1D4FF6}"/>
              </a:ext>
            </a:extLst>
          </p:cNvPr>
          <p:cNvCxnSpPr/>
          <p:nvPr/>
        </p:nvCxnSpPr>
        <p:spPr>
          <a:xfrm>
            <a:off x="647494" y="1873020"/>
            <a:ext cx="402621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2FA808-2A4B-6302-9184-6D9F7733F64F}"/>
              </a:ext>
            </a:extLst>
          </p:cNvPr>
          <p:cNvCxnSpPr/>
          <p:nvPr/>
        </p:nvCxnSpPr>
        <p:spPr>
          <a:xfrm>
            <a:off x="639418" y="3483358"/>
            <a:ext cx="402621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92DEFD7-CDEA-5675-C27C-852D3B4310CC}"/>
              </a:ext>
            </a:extLst>
          </p:cNvPr>
          <p:cNvCxnSpPr/>
          <p:nvPr/>
        </p:nvCxnSpPr>
        <p:spPr>
          <a:xfrm>
            <a:off x="633871" y="3148993"/>
            <a:ext cx="402621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CA2A2F3D-8C02-6E61-97C5-7EF5EAF4B226}"/>
              </a:ext>
            </a:extLst>
          </p:cNvPr>
          <p:cNvCxnSpPr/>
          <p:nvPr/>
        </p:nvCxnSpPr>
        <p:spPr>
          <a:xfrm>
            <a:off x="647494" y="2814623"/>
            <a:ext cx="402621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9F14AA7-451C-3228-F849-16F7B0EA3CE9}"/>
              </a:ext>
            </a:extLst>
          </p:cNvPr>
          <p:cNvCxnSpPr/>
          <p:nvPr/>
        </p:nvCxnSpPr>
        <p:spPr>
          <a:xfrm>
            <a:off x="633871" y="4470598"/>
            <a:ext cx="402621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48A7537-39BB-BB4E-BD7A-1466810A2C4A}"/>
              </a:ext>
            </a:extLst>
          </p:cNvPr>
          <p:cNvCxnSpPr/>
          <p:nvPr/>
        </p:nvCxnSpPr>
        <p:spPr>
          <a:xfrm>
            <a:off x="653424" y="4145245"/>
            <a:ext cx="402621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1B5C504-8C86-82F2-3D83-E552C0173BF0}"/>
              </a:ext>
            </a:extLst>
          </p:cNvPr>
          <p:cNvCxnSpPr/>
          <p:nvPr/>
        </p:nvCxnSpPr>
        <p:spPr>
          <a:xfrm>
            <a:off x="653424" y="3833715"/>
            <a:ext cx="402621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rganigramme : Connecteur 24">
            <a:extLst>
              <a:ext uri="{FF2B5EF4-FFF2-40B4-BE49-F238E27FC236}">
                <a16:creationId xmlns:a16="http://schemas.microsoft.com/office/drawing/2014/main" id="{0103F648-859D-5695-AC78-B8C0A11CC230}"/>
              </a:ext>
            </a:extLst>
          </p:cNvPr>
          <p:cNvSpPr/>
          <p:nvPr/>
        </p:nvSpPr>
        <p:spPr>
          <a:xfrm>
            <a:off x="2595755" y="4304078"/>
            <a:ext cx="51222" cy="5167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900C3BD-7881-C428-7FC4-D32C647A1558}"/>
              </a:ext>
            </a:extLst>
          </p:cNvPr>
          <p:cNvCxnSpPr>
            <a:cxnSpLocks/>
          </p:cNvCxnSpPr>
          <p:nvPr/>
        </p:nvCxnSpPr>
        <p:spPr>
          <a:xfrm>
            <a:off x="1911376" y="3199204"/>
            <a:ext cx="40764" cy="154536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8F8C5277-5046-5148-7889-2BCE6D13C30A}"/>
              </a:ext>
            </a:extLst>
          </p:cNvPr>
          <p:cNvSpPr/>
          <p:nvPr/>
        </p:nvSpPr>
        <p:spPr>
          <a:xfrm>
            <a:off x="1465824" y="1698928"/>
            <a:ext cx="2569401" cy="2618683"/>
          </a:xfrm>
          <a:custGeom>
            <a:avLst/>
            <a:gdLst>
              <a:gd name="connsiteX0" fmla="*/ 0 w 2293381"/>
              <a:gd name="connsiteY0" fmla="*/ 85004 h 2316981"/>
              <a:gd name="connsiteX1" fmla="*/ 1032387 w 2293381"/>
              <a:gd name="connsiteY1" fmla="*/ 2316927 h 2316981"/>
              <a:gd name="connsiteX2" fmla="*/ 2212258 w 2293381"/>
              <a:gd name="connsiteY2" fmla="*/ 153830 h 2316981"/>
              <a:gd name="connsiteX3" fmla="*/ 2192594 w 2293381"/>
              <a:gd name="connsiteY3" fmla="*/ 173495 h 231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381" h="2316981">
                <a:moveTo>
                  <a:pt x="0" y="85004"/>
                </a:moveTo>
                <a:cubicBezTo>
                  <a:pt x="331838" y="1195230"/>
                  <a:pt x="663677" y="2305456"/>
                  <a:pt x="1032387" y="2316927"/>
                </a:cubicBezTo>
                <a:cubicBezTo>
                  <a:pt x="1401097" y="2328398"/>
                  <a:pt x="2018890" y="511069"/>
                  <a:pt x="2212258" y="153830"/>
                </a:cubicBezTo>
                <a:cubicBezTo>
                  <a:pt x="2405626" y="-203409"/>
                  <a:pt x="2192594" y="173495"/>
                  <a:pt x="2192594" y="1734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7253837-9C63-33D5-65CF-6C04BF583648}"/>
              </a:ext>
            </a:extLst>
          </p:cNvPr>
          <p:cNvCxnSpPr>
            <a:cxnSpLocks/>
          </p:cNvCxnSpPr>
          <p:nvPr/>
        </p:nvCxnSpPr>
        <p:spPr>
          <a:xfrm>
            <a:off x="821414" y="1399753"/>
            <a:ext cx="0" cy="3526062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9758FEB-FD6D-46B3-9F40-D873D354404D}"/>
              </a:ext>
            </a:extLst>
          </p:cNvPr>
          <p:cNvCxnSpPr>
            <a:cxnSpLocks/>
          </p:cNvCxnSpPr>
          <p:nvPr/>
        </p:nvCxnSpPr>
        <p:spPr>
          <a:xfrm flipH="1">
            <a:off x="653425" y="4748852"/>
            <a:ext cx="4026210" cy="0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B024F8F9-8CA4-506A-F034-F4D114714F71}"/>
                  </a:ext>
                </a:extLst>
              </p:cNvPr>
              <p:cNvSpPr txBox="1"/>
              <p:nvPr/>
            </p:nvSpPr>
            <p:spPr>
              <a:xfrm>
                <a:off x="4569478" y="4682317"/>
                <a:ext cx="220313" cy="46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B024F8F9-8CA4-506A-F034-F4D114714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478" y="4682317"/>
                <a:ext cx="220313" cy="460386"/>
              </a:xfrm>
              <a:prstGeom prst="rect">
                <a:avLst/>
              </a:prstGeom>
              <a:blipFill>
                <a:blip r:embed="rId3"/>
                <a:stretch>
                  <a:fillRect l="-2778" r="-5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88F6B0D-0F92-D780-54FD-98B56DCAB24C}"/>
                  </a:ext>
                </a:extLst>
              </p:cNvPr>
              <p:cNvSpPr txBox="1"/>
              <p:nvPr/>
            </p:nvSpPr>
            <p:spPr>
              <a:xfrm>
                <a:off x="124690" y="1211934"/>
                <a:ext cx="696725" cy="46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88F6B0D-0F92-D780-54FD-98B56DCAB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" y="1211934"/>
                <a:ext cx="696725" cy="460386"/>
              </a:xfrm>
              <a:prstGeom prst="rect">
                <a:avLst/>
              </a:prstGeom>
              <a:blipFill>
                <a:blip r:embed="rId4"/>
                <a:stretch>
                  <a:fillRect l="-4348" r="-5217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8530911-59F1-E7F2-8147-6580002963BF}"/>
              </a:ext>
            </a:extLst>
          </p:cNvPr>
          <p:cNvCxnSpPr/>
          <p:nvPr/>
        </p:nvCxnSpPr>
        <p:spPr>
          <a:xfrm>
            <a:off x="1629136" y="2382991"/>
            <a:ext cx="0" cy="24003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80A19BD3-ADAA-86A9-E664-7F2AFF57DC31}"/>
              </a:ext>
            </a:extLst>
          </p:cNvPr>
          <p:cNvSpPr/>
          <p:nvPr/>
        </p:nvSpPr>
        <p:spPr>
          <a:xfrm>
            <a:off x="1613805" y="2340953"/>
            <a:ext cx="51222" cy="5167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899E265C-891C-CC06-502F-1096D0D1631F}"/>
              </a:ext>
            </a:extLst>
          </p:cNvPr>
          <p:cNvSpPr/>
          <p:nvPr/>
        </p:nvSpPr>
        <p:spPr>
          <a:xfrm>
            <a:off x="1745653" y="2762951"/>
            <a:ext cx="51222" cy="5167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8F3A6E31-95A1-E8AB-4BF0-4B77C05F3A65}"/>
              </a:ext>
            </a:extLst>
          </p:cNvPr>
          <p:cNvSpPr/>
          <p:nvPr/>
        </p:nvSpPr>
        <p:spPr>
          <a:xfrm>
            <a:off x="1892684" y="3187822"/>
            <a:ext cx="51222" cy="5167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2A2B1902-7DFE-48CA-A647-BAD5FBD4DC4D}"/>
              </a:ext>
            </a:extLst>
          </p:cNvPr>
          <p:cNvSpPr/>
          <p:nvPr/>
        </p:nvSpPr>
        <p:spPr>
          <a:xfrm>
            <a:off x="2255651" y="4008702"/>
            <a:ext cx="51222" cy="5167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1D57D533-79DC-29DE-A12A-31A49F66A099}"/>
              </a:ext>
            </a:extLst>
          </p:cNvPr>
          <p:cNvSpPr/>
          <p:nvPr/>
        </p:nvSpPr>
        <p:spPr>
          <a:xfrm rot="3154838">
            <a:off x="1497628" y="2340479"/>
            <a:ext cx="422460" cy="455161"/>
          </a:xfrm>
          <a:prstGeom prst="arc">
            <a:avLst>
              <a:gd name="adj1" fmla="val 12168579"/>
              <a:gd name="adj2" fmla="val 99301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8DC82392-A3B2-3F14-6030-747A668C30DF}"/>
              </a:ext>
            </a:extLst>
          </p:cNvPr>
          <p:cNvSpPr/>
          <p:nvPr/>
        </p:nvSpPr>
        <p:spPr>
          <a:xfrm rot="3154838">
            <a:off x="1629840" y="2771720"/>
            <a:ext cx="422460" cy="455161"/>
          </a:xfrm>
          <a:prstGeom prst="arc">
            <a:avLst>
              <a:gd name="adj1" fmla="val 12168579"/>
              <a:gd name="adj2" fmla="val 99301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387613C2-DFDE-06AD-4ADF-CAD29CEFD6AB}"/>
              </a:ext>
            </a:extLst>
          </p:cNvPr>
          <p:cNvSpPr/>
          <p:nvPr/>
        </p:nvSpPr>
        <p:spPr>
          <a:xfrm rot="3230119">
            <a:off x="1762739" y="3200223"/>
            <a:ext cx="422460" cy="455161"/>
          </a:xfrm>
          <a:prstGeom prst="arc">
            <a:avLst>
              <a:gd name="adj1" fmla="val 12168579"/>
              <a:gd name="adj2" fmla="val 4430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F58AA8B8-956C-BD7F-FD86-7B122EA3DDAA}"/>
              </a:ext>
            </a:extLst>
          </p:cNvPr>
          <p:cNvSpPr/>
          <p:nvPr/>
        </p:nvSpPr>
        <p:spPr>
          <a:xfrm rot="1375572">
            <a:off x="2229430" y="3947283"/>
            <a:ext cx="418775" cy="459166"/>
          </a:xfrm>
          <a:prstGeom prst="arc">
            <a:avLst>
              <a:gd name="adj1" fmla="val 12168579"/>
              <a:gd name="adj2" fmla="val 99301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D408340-DD2A-0118-C56B-3A4C200C7DFD}"/>
              </a:ext>
            </a:extLst>
          </p:cNvPr>
          <p:cNvSpPr/>
          <p:nvPr/>
        </p:nvSpPr>
        <p:spPr>
          <a:xfrm rot="2740250">
            <a:off x="1946086" y="3606135"/>
            <a:ext cx="422460" cy="455161"/>
          </a:xfrm>
          <a:prstGeom prst="arc">
            <a:avLst>
              <a:gd name="adj1" fmla="val 12168579"/>
              <a:gd name="adj2" fmla="val 99301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33CE32BA-6C8F-6DA5-801B-954E316C8DF9}"/>
              </a:ext>
            </a:extLst>
          </p:cNvPr>
          <p:cNvSpPr/>
          <p:nvPr/>
        </p:nvSpPr>
        <p:spPr>
          <a:xfrm>
            <a:off x="2046352" y="3606950"/>
            <a:ext cx="51222" cy="5167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73E060B-133F-8717-9C93-E6F405606CF7}"/>
                  </a:ext>
                </a:extLst>
              </p:cNvPr>
              <p:cNvSpPr txBox="1"/>
              <p:nvPr/>
            </p:nvSpPr>
            <p:spPr>
              <a:xfrm>
                <a:off x="1511538" y="4732468"/>
                <a:ext cx="231832" cy="230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73E060B-133F-8717-9C93-E6F405606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38" y="4732468"/>
                <a:ext cx="231832" cy="230193"/>
              </a:xfrm>
              <a:prstGeom prst="rect">
                <a:avLst/>
              </a:prstGeom>
              <a:blipFill>
                <a:blip r:embed="rId5"/>
                <a:stretch>
                  <a:fillRect l="-15789" r="-2632" b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748D9BA-9BDB-D094-C9DE-CEAD493840CD}"/>
              </a:ext>
            </a:extLst>
          </p:cNvPr>
          <p:cNvCxnSpPr>
            <a:cxnSpLocks/>
          </p:cNvCxnSpPr>
          <p:nvPr/>
        </p:nvCxnSpPr>
        <p:spPr>
          <a:xfrm>
            <a:off x="2273545" y="4068198"/>
            <a:ext cx="7716" cy="6970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2530851-2FB3-CFD3-5891-026DA6476951}"/>
                  </a:ext>
                </a:extLst>
              </p:cNvPr>
              <p:cNvSpPr txBox="1"/>
              <p:nvPr/>
            </p:nvSpPr>
            <p:spPr>
              <a:xfrm>
                <a:off x="1858342" y="4727110"/>
                <a:ext cx="231832" cy="230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2530851-2FB3-CFD3-5891-026DA6476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342" y="4727110"/>
                <a:ext cx="231832" cy="230193"/>
              </a:xfrm>
              <a:prstGeom prst="rect">
                <a:avLst/>
              </a:prstGeom>
              <a:blipFill>
                <a:blip r:embed="rId6"/>
                <a:stretch>
                  <a:fillRect l="-15789" r="-2632" b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D96350C-A968-3099-F257-6C87B39ECEED}"/>
                  </a:ext>
                </a:extLst>
              </p:cNvPr>
              <p:cNvSpPr txBox="1"/>
              <p:nvPr/>
            </p:nvSpPr>
            <p:spPr>
              <a:xfrm>
                <a:off x="2186940" y="4730139"/>
                <a:ext cx="227255" cy="230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D96350C-A968-3099-F257-6C87B39EC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40" y="4730139"/>
                <a:ext cx="227255" cy="230193"/>
              </a:xfrm>
              <a:prstGeom prst="rect">
                <a:avLst/>
              </a:prstGeom>
              <a:blipFill>
                <a:blip r:embed="rId7"/>
                <a:stretch>
                  <a:fillRect l="-16216" r="-2703" b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34070409-FB1C-640C-44DB-925A66E9A42E}"/>
                  </a:ext>
                </a:extLst>
              </p:cNvPr>
              <p:cNvSpPr txBox="1"/>
              <p:nvPr/>
            </p:nvSpPr>
            <p:spPr>
              <a:xfrm>
                <a:off x="695227" y="5371173"/>
                <a:ext cx="22032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dirty="0"/>
                  <a:t> Nous sert de boussole</a:t>
                </a:r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BF178ADD-020D-6ECA-337B-A4CF34210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7" y="5371173"/>
                <a:ext cx="2203295" cy="215444"/>
              </a:xfrm>
              <a:prstGeom prst="rect">
                <a:avLst/>
              </a:prstGeom>
              <a:blipFill>
                <a:blip r:embed="rId8"/>
                <a:stretch>
                  <a:fillRect l="-2770" t="-25714" r="-3601" b="-5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7D47DE0-2ACD-C56A-DAC8-8497FF41EBF9}"/>
                  </a:ext>
                </a:extLst>
              </p:cNvPr>
              <p:cNvSpPr txBox="1"/>
              <p:nvPr/>
            </p:nvSpPr>
            <p:spPr>
              <a:xfrm>
                <a:off x="3151909" y="5358568"/>
                <a:ext cx="1594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amplitude</m:t>
                    </m:r>
                    <m:r>
                      <a:rPr lang="fr-FR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du</m:t>
                    </m:r>
                    <m:r>
                      <a:rPr lang="fr-FR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pas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EA61196-5858-71B3-8BC0-1018DA337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09" y="5358568"/>
                <a:ext cx="1594219" cy="215444"/>
              </a:xfrm>
              <a:prstGeom prst="rect">
                <a:avLst/>
              </a:prstGeom>
              <a:blipFill>
                <a:blip r:embed="rId9"/>
                <a:stretch>
                  <a:fillRect l="-3817" r="-2672" b="-3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8E4AB6-5AC9-8343-B58B-E370616643FF}"/>
              </a:ext>
            </a:extLst>
          </p:cNvPr>
          <p:cNvCxnSpPr>
            <a:cxnSpLocks/>
          </p:cNvCxnSpPr>
          <p:nvPr/>
        </p:nvCxnSpPr>
        <p:spPr>
          <a:xfrm>
            <a:off x="0" y="678597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8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AF904C6-A22B-278C-96FA-65D7ED233B8B}"/>
                  </a:ext>
                </a:extLst>
              </p:cNvPr>
              <p:cNvSpPr txBox="1"/>
              <p:nvPr/>
            </p:nvSpPr>
            <p:spPr>
              <a:xfrm>
                <a:off x="331438" y="1962020"/>
                <a:ext cx="340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𝐿𝑜𝑖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𝑁𝑜𝑟𝑚𝑎𝑙𝑒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AF904C6-A22B-278C-96FA-65D7ED233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38" y="1962020"/>
                <a:ext cx="3408539" cy="461665"/>
              </a:xfrm>
              <a:prstGeom prst="rect">
                <a:avLst/>
              </a:prstGeom>
              <a:blipFill>
                <a:blip r:embed="rId2"/>
                <a:stretch>
                  <a:fillRect l="-357"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8E9DF5B-088D-9687-D306-E863682D69EF}"/>
                  </a:ext>
                </a:extLst>
              </p:cNvPr>
              <p:cNvSpPr txBox="1"/>
              <p:nvPr/>
            </p:nvSpPr>
            <p:spPr>
              <a:xfrm>
                <a:off x="4431386" y="1957929"/>
                <a:ext cx="35363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𝐿𝑜𝑖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𝐸𝑥𝑝𝑜𝑛𝑒𝑛𝑡𝑖𝑒𝑙𝑙𝑒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fr-FR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8E9DF5B-088D-9687-D306-E863682D6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86" y="1957929"/>
                <a:ext cx="3536358" cy="461665"/>
              </a:xfrm>
              <a:prstGeom prst="rect">
                <a:avLst/>
              </a:prstGeom>
              <a:blipFill>
                <a:blip r:embed="rId3"/>
                <a:stretch>
                  <a:fillRect l="-172" b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6569613-6B17-7427-8F94-F7297AD230F2}"/>
                  </a:ext>
                </a:extLst>
              </p:cNvPr>
              <p:cNvSpPr txBox="1"/>
              <p:nvPr/>
            </p:nvSpPr>
            <p:spPr>
              <a:xfrm>
                <a:off x="8636842" y="1912280"/>
                <a:ext cx="30840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𝑜𝑖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6569613-6B17-7427-8F94-F7297AD23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842" y="1912280"/>
                <a:ext cx="3084074" cy="461665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679D225-4D03-E1BB-D74A-1BD3BF682D22}"/>
                  </a:ext>
                </a:extLst>
              </p:cNvPr>
              <p:cNvSpPr txBox="1"/>
              <p:nvPr/>
            </p:nvSpPr>
            <p:spPr>
              <a:xfrm>
                <a:off x="124837" y="849392"/>
                <a:ext cx="115960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200" b="0" i="0" smtClean="0">
                        <a:latin typeface="Cambria Math" panose="02040503050406030204" pitchFamily="18" charset="0"/>
                      </a:rPr>
                      <m:t>Soit</m:t>
                    </m:r>
                    <m:r>
                      <m:rPr>
                        <m:nor/>
                      </m:rPr>
                      <a:rPr lang="fr-F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sz="2200" b="0" i="0" smtClean="0">
                        <a:latin typeface="Cambria Math" panose="02040503050406030204" pitchFamily="18" charset="0"/>
                      </a:rPr>
                      <m:t>un</m:t>
                    </m:r>
                    <m:r>
                      <m:rPr>
                        <m:nor/>
                      </m:rPr>
                      <a:rPr lang="fr-FR" sz="2200" b="0" i="0" smtClean="0">
                        <a:latin typeface="Cambria Math" panose="02040503050406030204" pitchFamily="18" charset="0"/>
                      </a:rPr>
                      <m:t> é</m:t>
                    </m:r>
                    <m:r>
                      <m:rPr>
                        <m:nor/>
                      </m:rPr>
                      <a:rPr lang="fr-FR" sz="2200" smtClean="0">
                        <a:latin typeface="Cambria Math" panose="02040503050406030204" pitchFamily="18" charset="0"/>
                      </a:rPr>
                      <m:t>chantillon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2200" dirty="0"/>
                          <m:t>, </m:t>
                        </m:r>
                        <m:sSub>
                          <m:sSubPr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2200" dirty="0"/>
                          <m:t>, </m:t>
                        </m:r>
                        <m:sSub>
                          <m:sSubPr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2200" dirty="0"/>
                          <m:t>,</m:t>
                        </m:r>
                        <m:r>
                          <a:rPr lang="fr-FR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m:rPr>
                            <m:nor/>
                          </m:rPr>
                          <a:rPr lang="fr-FR" sz="2200" dirty="0"/>
                          <m:t>, </m:t>
                        </m:r>
                        <m:sSub>
                          <m:sSubPr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200" dirty="0"/>
                  <a:t>.  L’objectif du maximum de vraisemblance est de trouver les paramètres inconnus de la distribution connue suivie par nos données.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679D225-4D03-E1BB-D74A-1BD3BF682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37" y="849392"/>
                <a:ext cx="11596075" cy="769441"/>
              </a:xfrm>
              <a:prstGeom prst="rect">
                <a:avLst/>
              </a:prstGeom>
              <a:blipFill>
                <a:blip r:embed="rId5"/>
                <a:stretch>
                  <a:fillRect l="-683" t="-3937" b="-14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A867699-EE94-B265-BB32-2BDEEA1471AA}"/>
                  </a:ext>
                </a:extLst>
              </p:cNvPr>
              <p:cNvSpPr txBox="1"/>
              <p:nvPr/>
            </p:nvSpPr>
            <p:spPr>
              <a:xfrm>
                <a:off x="1096365" y="4603025"/>
                <a:ext cx="15308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A867699-EE94-B265-BB32-2BDEEA147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65" y="4603025"/>
                <a:ext cx="1530868" cy="369332"/>
              </a:xfrm>
              <a:prstGeom prst="rect">
                <a:avLst/>
              </a:prstGeom>
              <a:blipFill>
                <a:blip r:embed="rId6"/>
                <a:stretch>
                  <a:fillRect l="-4781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DF410AB-3711-B9DE-13D9-431C3E23D317}"/>
                  </a:ext>
                </a:extLst>
              </p:cNvPr>
              <p:cNvSpPr txBox="1"/>
              <p:nvPr/>
            </p:nvSpPr>
            <p:spPr>
              <a:xfrm>
                <a:off x="5585921" y="4603025"/>
                <a:ext cx="1064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DF410AB-3711-B9DE-13D9-431C3E23D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921" y="4603025"/>
                <a:ext cx="1064266" cy="369332"/>
              </a:xfrm>
              <a:prstGeom prst="rect">
                <a:avLst/>
              </a:prstGeom>
              <a:blipFill>
                <a:blip r:embed="rId7"/>
                <a:stretch>
                  <a:fillRect l="-6286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2B3B6B8-8CEC-DC3E-7F29-15C9921833D3}"/>
                  </a:ext>
                </a:extLst>
              </p:cNvPr>
              <p:cNvSpPr txBox="1"/>
              <p:nvPr/>
            </p:nvSpPr>
            <p:spPr>
              <a:xfrm>
                <a:off x="9490742" y="4603025"/>
                <a:ext cx="1376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2B3B6B8-8CEC-DC3E-7F29-15C992183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742" y="4603025"/>
                <a:ext cx="1376274" cy="369332"/>
              </a:xfrm>
              <a:prstGeom prst="rect">
                <a:avLst/>
              </a:prstGeom>
              <a:blipFill>
                <a:blip r:embed="rId8"/>
                <a:stretch>
                  <a:fillRect l="-5310" t="-1639" r="-7522" b="-32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Graphique 18">
            <a:extLst>
              <a:ext uri="{FF2B5EF4-FFF2-40B4-BE49-F238E27FC236}">
                <a16:creationId xmlns:a16="http://schemas.microsoft.com/office/drawing/2014/main" id="{D00AEED4-B159-FC9C-60CA-8F25C48121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079" y="2587361"/>
            <a:ext cx="2967386" cy="1895830"/>
          </a:xfrm>
          <a:prstGeom prst="rect">
            <a:avLst/>
          </a:prstGeom>
        </p:spPr>
      </p:pic>
      <p:pic>
        <p:nvPicPr>
          <p:cNvPr id="21" name="Image 20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810E4460-FA50-14D9-1944-DF751C9AD0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67" y="2479194"/>
            <a:ext cx="2527774" cy="1895830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246A209-F1CE-BD33-3BC1-52C3EED12A43}"/>
              </a:ext>
            </a:extLst>
          </p:cNvPr>
          <p:cNvCxnSpPr>
            <a:cxnSpLocks/>
          </p:cNvCxnSpPr>
          <p:nvPr/>
        </p:nvCxnSpPr>
        <p:spPr>
          <a:xfrm>
            <a:off x="3868925" y="1912280"/>
            <a:ext cx="0" cy="313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347EDF8-0931-7D50-6B68-BB13E26FA043}"/>
              </a:ext>
            </a:extLst>
          </p:cNvPr>
          <p:cNvCxnSpPr>
            <a:cxnSpLocks/>
          </p:cNvCxnSpPr>
          <p:nvPr/>
        </p:nvCxnSpPr>
        <p:spPr>
          <a:xfrm>
            <a:off x="8367183" y="1912280"/>
            <a:ext cx="0" cy="313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Image 28" descr="Une image contenant texte, Tracé, diagramme, ligne&#10;&#10;Description générée automatiquement">
            <a:extLst>
              <a:ext uri="{FF2B5EF4-FFF2-40B4-BE49-F238E27FC236}">
                <a16:creationId xmlns:a16="http://schemas.microsoft.com/office/drawing/2014/main" id="{60E65937-37DD-78F0-C305-1298A675B8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52" y="2477189"/>
            <a:ext cx="2533118" cy="1899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583B7861-7D21-DF19-1C84-2416E9FDB68A}"/>
                  </a:ext>
                </a:extLst>
              </p:cNvPr>
              <p:cNvSpPr txBox="1"/>
              <p:nvPr/>
            </p:nvSpPr>
            <p:spPr>
              <a:xfrm>
                <a:off x="2200998" y="5272208"/>
                <a:ext cx="77297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dirty="0"/>
                  <a:t>est le vecteur des paramètres à estimer propre à chaque loi. 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583B7861-7D21-DF19-1C84-2416E9FDB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98" y="5272208"/>
                <a:ext cx="7729749" cy="430887"/>
              </a:xfrm>
              <a:prstGeom prst="rect">
                <a:avLst/>
              </a:prstGeom>
              <a:blipFill>
                <a:blip r:embed="rId13"/>
                <a:stretch>
                  <a:fillRect l="-79" t="-8451" r="-158" b="-281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E8024C-52D2-9E14-7105-E7E5909C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4</a:t>
            </a:fld>
            <a:endParaRPr lang="fr-FR"/>
          </a:p>
        </p:txBody>
      </p:sp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493CAD0E-F49F-F16C-5325-76EBBD427D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" y="6176978"/>
            <a:ext cx="1426986" cy="377086"/>
          </a:xfrm>
          <a:prstGeom prst="rect">
            <a:avLst/>
          </a:prstGeom>
        </p:spPr>
      </p:pic>
      <p:pic>
        <p:nvPicPr>
          <p:cNvPr id="8" name="Image 7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0FD5AE14-335D-5B57-22E6-CE0566ECCF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60" y="6175964"/>
            <a:ext cx="1451805" cy="395638"/>
          </a:xfrm>
          <a:prstGeom prst="rect">
            <a:avLst/>
          </a:prstGeom>
        </p:spPr>
      </p:pic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0608573E-6B84-532A-9CAF-1ECEF06D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49A90BE-D0A2-6304-4F60-B7F5F6D50438}"/>
              </a:ext>
            </a:extLst>
          </p:cNvPr>
          <p:cNvCxnSpPr>
            <a:cxnSpLocks/>
          </p:cNvCxnSpPr>
          <p:nvPr/>
        </p:nvCxnSpPr>
        <p:spPr>
          <a:xfrm>
            <a:off x="0" y="678597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8EF3F614-A6E9-9C57-1DE3-F0A3305343D9}"/>
              </a:ext>
            </a:extLst>
          </p:cNvPr>
          <p:cNvSpPr txBox="1"/>
          <p:nvPr/>
        </p:nvSpPr>
        <p:spPr>
          <a:xfrm>
            <a:off x="-21453" y="133720"/>
            <a:ext cx="634672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600" dirty="0"/>
              <a:t>Méthode du maximum de vraisemblance</a:t>
            </a:r>
          </a:p>
        </p:txBody>
      </p:sp>
    </p:spTree>
    <p:extLst>
      <p:ext uri="{BB962C8B-B14F-4D97-AF65-F5344CB8AC3E}">
        <p14:creationId xmlns:p14="http://schemas.microsoft.com/office/powerpoint/2010/main" val="160821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37E349B-2FF9-AC7D-5C76-8EA87F317A48}"/>
              </a:ext>
            </a:extLst>
          </p:cNvPr>
          <p:cNvSpPr/>
          <p:nvPr/>
        </p:nvSpPr>
        <p:spPr>
          <a:xfrm>
            <a:off x="535858" y="3064839"/>
            <a:ext cx="11120283" cy="2681666"/>
          </a:xfrm>
          <a:prstGeom prst="roundRect">
            <a:avLst/>
          </a:prstGeom>
          <a:solidFill>
            <a:srgbClr val="DCD9CE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0E0DC64-3469-6D6D-277D-F4647FF15767}"/>
              </a:ext>
            </a:extLst>
          </p:cNvPr>
          <p:cNvSpPr/>
          <p:nvPr/>
        </p:nvSpPr>
        <p:spPr>
          <a:xfrm>
            <a:off x="535858" y="1086065"/>
            <a:ext cx="11120283" cy="1236963"/>
          </a:xfrm>
          <a:prstGeom prst="roundRect">
            <a:avLst>
              <a:gd name="adj" fmla="val 30180"/>
            </a:avLst>
          </a:prstGeom>
          <a:solidFill>
            <a:srgbClr val="DCD9CE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C76CDF6-B21D-4D6A-02F6-CB3636D3E4C1}"/>
              </a:ext>
            </a:extLst>
          </p:cNvPr>
          <p:cNvGrpSpPr/>
          <p:nvPr/>
        </p:nvGrpSpPr>
        <p:grpSpPr>
          <a:xfrm>
            <a:off x="853255" y="1270457"/>
            <a:ext cx="10103204" cy="879372"/>
            <a:chOff x="849931" y="682752"/>
            <a:chExt cx="10103204" cy="879372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CDE52DB8-3BFF-8685-A6B6-EF12D1BF9FE8}"/>
                </a:ext>
              </a:extLst>
            </p:cNvPr>
            <p:cNvCxnSpPr>
              <a:cxnSpLocks/>
            </p:cNvCxnSpPr>
            <p:nvPr/>
          </p:nvCxnSpPr>
          <p:spPr>
            <a:xfrm>
              <a:off x="5370001" y="1335175"/>
              <a:ext cx="144534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8B4E8385-CA5D-BAEB-4B92-BB17D698B5F3}"/>
                </a:ext>
              </a:extLst>
            </p:cNvPr>
            <p:cNvGrpSpPr/>
            <p:nvPr/>
          </p:nvGrpSpPr>
          <p:grpSpPr>
            <a:xfrm>
              <a:off x="849931" y="682752"/>
              <a:ext cx="4392005" cy="879372"/>
              <a:chOff x="574236" y="570207"/>
              <a:chExt cx="4392005" cy="8793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ZoneTexte 3">
                    <a:extLst>
                      <a:ext uri="{FF2B5EF4-FFF2-40B4-BE49-F238E27FC236}">
                        <a16:creationId xmlns:a16="http://schemas.microsoft.com/office/drawing/2014/main" id="{D47D9F86-A97B-71BA-A2F0-D751630A45D2}"/>
                      </a:ext>
                    </a:extLst>
                  </p:cNvPr>
                  <p:cNvSpPr txBox="1"/>
                  <p:nvPr/>
                </p:nvSpPr>
                <p:spPr>
                  <a:xfrm>
                    <a:off x="574236" y="1018692"/>
                    <a:ext cx="439200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F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  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=   </m:t>
                          </m:r>
                          <m:sSub>
                            <m:sSubPr>
                              <m:ctrlPr>
                                <a:rPr lang="fr-F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fr-FR" sz="2200" dirty="0"/>
                  </a:p>
                </p:txBody>
              </p:sp>
            </mc:Choice>
            <mc:Fallback xmlns="">
              <p:sp>
                <p:nvSpPr>
                  <p:cNvPr id="4" name="ZoneTexte 3">
                    <a:extLst>
                      <a:ext uri="{FF2B5EF4-FFF2-40B4-BE49-F238E27FC236}">
                        <a16:creationId xmlns:a16="http://schemas.microsoft.com/office/drawing/2014/main" id="{D47D9F86-A97B-71BA-A2F0-D751630A45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236" y="1018692"/>
                    <a:ext cx="4392005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549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2232B74-CEAC-FA8D-634C-96491EA5A133}"/>
                  </a:ext>
                </a:extLst>
              </p:cNvPr>
              <p:cNvSpPr txBox="1"/>
              <p:nvPr/>
            </p:nvSpPr>
            <p:spPr>
              <a:xfrm>
                <a:off x="1071715" y="570207"/>
                <a:ext cx="34019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Fonction de densité</a:t>
                </a:r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CC4E7B4-F616-3363-4E10-9F599745F7F4}"/>
                </a:ext>
              </a:extLst>
            </p:cNvPr>
            <p:cNvSpPr txBox="1"/>
            <p:nvPr/>
          </p:nvSpPr>
          <p:spPr>
            <a:xfrm>
              <a:off x="7551173" y="905754"/>
              <a:ext cx="3401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Vraisemblance (likelihood)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5B87F690-0FD9-64B3-CCDE-82FB65DFD32A}"/>
              </a:ext>
            </a:extLst>
          </p:cNvPr>
          <p:cNvSpPr txBox="1"/>
          <p:nvPr/>
        </p:nvSpPr>
        <p:spPr>
          <a:xfrm>
            <a:off x="5548521" y="2512946"/>
            <a:ext cx="1553497" cy="3847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900" dirty="0"/>
              <a:t>données iid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76084DF-36F0-C9B9-4550-5906178B22D7}"/>
              </a:ext>
            </a:extLst>
          </p:cNvPr>
          <p:cNvGrpSpPr/>
          <p:nvPr/>
        </p:nvGrpSpPr>
        <p:grpSpPr>
          <a:xfrm>
            <a:off x="689746" y="2657372"/>
            <a:ext cx="10266714" cy="2932772"/>
            <a:chOff x="686421" y="1973779"/>
            <a:chExt cx="10266714" cy="2932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F3E62A9-8EC5-4AC5-46F0-E21F1C64C04A}"/>
                    </a:ext>
                  </a:extLst>
                </p:cNvPr>
                <p:cNvSpPr txBox="1"/>
                <p:nvPr/>
              </p:nvSpPr>
              <p:spPr>
                <a:xfrm>
                  <a:off x="686421" y="3071577"/>
                  <a:ext cx="5960093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fr-F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∩⋯∩</m:t>
                          </m:r>
                          <m:sSub>
                            <m:sSubPr>
                              <m:ctrlPr>
                                <a:rPr lang="fr-F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fr-FR" sz="22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fr-F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fr-F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endParaRPr lang="fr-FR" sz="22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F3E62A9-8EC5-4AC5-46F0-E21F1C64C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21" y="3071577"/>
                  <a:ext cx="5960093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38" b="-160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F09327EB-B5CB-CF50-B264-B765D031B129}"/>
                </a:ext>
              </a:extLst>
            </p:cNvPr>
            <p:cNvSpPr txBox="1"/>
            <p:nvPr/>
          </p:nvSpPr>
          <p:spPr>
            <a:xfrm>
              <a:off x="1177183" y="2584384"/>
              <a:ext cx="425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Probabilité jointe de l’échantillon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3111DEC3-63CC-E711-4E76-C7137E360C8F}"/>
                    </a:ext>
                  </a:extLst>
                </p:cNvPr>
                <p:cNvSpPr txBox="1"/>
                <p:nvPr/>
              </p:nvSpPr>
              <p:spPr>
                <a:xfrm>
                  <a:off x="3148755" y="3502787"/>
                  <a:ext cx="1727204" cy="924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fr-FR" sz="2200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3111DEC3-63CC-E711-4E76-C7137E360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755" y="3502787"/>
                  <a:ext cx="1727204" cy="9241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0A984E7-A518-F179-B7A5-1F5DF2E13A13}"/>
                    </a:ext>
                  </a:extLst>
                </p:cNvPr>
                <p:cNvSpPr txBox="1"/>
                <p:nvPr/>
              </p:nvSpPr>
              <p:spPr>
                <a:xfrm>
                  <a:off x="3144256" y="4537219"/>
                  <a:ext cx="1309974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0A984E7-A518-F179-B7A5-1F5DF2E13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256" y="4537219"/>
                  <a:ext cx="1309974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860" r="-6977" b="-345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091D8DA-FFBE-DEB9-954B-24A99F87721E}"/>
                </a:ext>
              </a:extLst>
            </p:cNvPr>
            <p:cNvCxnSpPr>
              <a:cxnSpLocks/>
            </p:cNvCxnSpPr>
            <p:nvPr/>
          </p:nvCxnSpPr>
          <p:spPr>
            <a:xfrm>
              <a:off x="5370001" y="4691107"/>
              <a:ext cx="144534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7566AB9-752D-9865-2AF7-EBEEFCEFBCF0}"/>
                </a:ext>
              </a:extLst>
            </p:cNvPr>
            <p:cNvSpPr txBox="1"/>
            <p:nvPr/>
          </p:nvSpPr>
          <p:spPr>
            <a:xfrm>
              <a:off x="7551173" y="4506441"/>
              <a:ext cx="3401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Fonction de vraisemblance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1F71DA0-78F3-7EF7-AB8D-6AC8CCE0274C}"/>
                </a:ext>
              </a:extLst>
            </p:cNvPr>
            <p:cNvSpPr/>
            <p:nvPr/>
          </p:nvSpPr>
          <p:spPr>
            <a:xfrm rot="5400000">
              <a:off x="5215295" y="1928774"/>
              <a:ext cx="1073968" cy="1163978"/>
            </a:xfrm>
            <a:prstGeom prst="arc">
              <a:avLst>
                <a:gd name="adj1" fmla="val 15823066"/>
                <a:gd name="adj2" fmla="val 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E9230B-AFFB-B124-5D24-9E1312D9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5</a:t>
            </a:fld>
            <a:endParaRPr lang="fr-FR"/>
          </a:p>
        </p:txBody>
      </p:sp>
      <p:pic>
        <p:nvPicPr>
          <p:cNvPr id="18" name="Image 17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E5D6CF3-7F69-35AB-45F0-87628AA0C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" y="6176978"/>
            <a:ext cx="1426986" cy="377086"/>
          </a:xfrm>
          <a:prstGeom prst="rect">
            <a:avLst/>
          </a:prstGeom>
        </p:spPr>
      </p:pic>
      <p:pic>
        <p:nvPicPr>
          <p:cNvPr id="19" name="Image 18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92CAD0EB-AC4C-E559-7427-0CF840D0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60" y="6175964"/>
            <a:ext cx="1451805" cy="395638"/>
          </a:xfrm>
          <a:prstGeom prst="rect">
            <a:avLst/>
          </a:prstGeom>
        </p:spPr>
      </p:pic>
      <p:sp>
        <p:nvSpPr>
          <p:cNvPr id="24" name="Espace réservé du pied de page 23">
            <a:extLst>
              <a:ext uri="{FF2B5EF4-FFF2-40B4-BE49-F238E27FC236}">
                <a16:creationId xmlns:a16="http://schemas.microsoft.com/office/drawing/2014/main" id="{6776FFC2-0C61-CDF4-5BC8-219DD651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9B2AC4-0529-85A8-5758-CD57EE658F2D}"/>
              </a:ext>
            </a:extLst>
          </p:cNvPr>
          <p:cNvSpPr txBox="1"/>
          <p:nvPr/>
        </p:nvSpPr>
        <p:spPr>
          <a:xfrm>
            <a:off x="-21453" y="133720"/>
            <a:ext cx="634672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600" dirty="0"/>
              <a:t>Méthode du maximum de vraisemblance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B6A2F57-8D89-B693-7899-E8B935964D2C}"/>
              </a:ext>
            </a:extLst>
          </p:cNvPr>
          <p:cNvCxnSpPr>
            <a:cxnSpLocks/>
          </p:cNvCxnSpPr>
          <p:nvPr/>
        </p:nvCxnSpPr>
        <p:spPr>
          <a:xfrm>
            <a:off x="0" y="678597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5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B8D770E-EE99-47F7-E5EF-6CFAF411F1F9}"/>
                  </a:ext>
                </a:extLst>
              </p:cNvPr>
              <p:cNvSpPr txBox="1"/>
              <p:nvPr/>
            </p:nvSpPr>
            <p:spPr>
              <a:xfrm>
                <a:off x="6742297" y="965006"/>
                <a:ext cx="3318729" cy="1285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B8D770E-EE99-47F7-E5EF-6CFAF411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97" y="965006"/>
                <a:ext cx="3318729" cy="1285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BF34620C-6766-8D21-21B7-E95850D77005}"/>
              </a:ext>
            </a:extLst>
          </p:cNvPr>
          <p:cNvSpPr txBox="1"/>
          <p:nvPr/>
        </p:nvSpPr>
        <p:spPr>
          <a:xfrm>
            <a:off x="670882" y="1253675"/>
            <a:ext cx="4925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On veut trouver les paramètres qui maximisent la fonction de vraisemblance.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BF7B5A5-A288-8CE9-E868-7139FFED225A}"/>
              </a:ext>
            </a:extLst>
          </p:cNvPr>
          <p:cNvCxnSpPr>
            <a:cxnSpLocks/>
          </p:cNvCxnSpPr>
          <p:nvPr/>
        </p:nvCxnSpPr>
        <p:spPr>
          <a:xfrm flipH="1">
            <a:off x="1386348" y="2188098"/>
            <a:ext cx="27038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A3660F0-D364-6C6D-13A9-90864B678F0B}"/>
              </a:ext>
            </a:extLst>
          </p:cNvPr>
          <p:cNvCxnSpPr>
            <a:cxnSpLocks/>
          </p:cNvCxnSpPr>
          <p:nvPr/>
        </p:nvCxnSpPr>
        <p:spPr>
          <a:xfrm flipH="1">
            <a:off x="1386348" y="4867389"/>
            <a:ext cx="27038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F7DF2CA-E684-E583-5263-3B1A7710163E}"/>
              </a:ext>
            </a:extLst>
          </p:cNvPr>
          <p:cNvCxnSpPr>
            <a:cxnSpLocks/>
          </p:cNvCxnSpPr>
          <p:nvPr/>
        </p:nvCxnSpPr>
        <p:spPr>
          <a:xfrm flipH="1">
            <a:off x="1386348" y="3429000"/>
            <a:ext cx="27038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8E2673B-F459-EA30-6505-9A19F2F7008B}"/>
                  </a:ext>
                </a:extLst>
              </p:cNvPr>
              <p:cNvSpPr txBox="1"/>
              <p:nvPr/>
            </p:nvSpPr>
            <p:spPr>
              <a:xfrm>
                <a:off x="670882" y="3794252"/>
                <a:ext cx="49259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On 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fr-FR" sz="2000" dirty="0"/>
                  <a:t>le logarithme de la fonction de vraisemblance.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8E2673B-F459-EA30-6505-9A19F2F70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82" y="3794252"/>
                <a:ext cx="4925962" cy="707886"/>
              </a:xfrm>
              <a:prstGeom prst="rect">
                <a:avLst/>
              </a:prstGeom>
              <a:blipFill>
                <a:blip r:embed="rId3"/>
                <a:stretch>
                  <a:fillRect l="-1238" t="-3419" b="-136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D680936-4E6F-40AD-D697-439A93943220}"/>
                  </a:ext>
                </a:extLst>
              </p:cNvPr>
              <p:cNvSpPr txBox="1"/>
              <p:nvPr/>
            </p:nvSpPr>
            <p:spPr>
              <a:xfrm>
                <a:off x="5596844" y="3519382"/>
                <a:ext cx="381880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∏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D680936-4E6F-40AD-D697-439A93943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844" y="3519382"/>
                <a:ext cx="3818802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934F85E-9780-AA35-9ECB-16F8DB520DDC}"/>
                  </a:ext>
                </a:extLst>
              </p:cNvPr>
              <p:cNvSpPr txBox="1"/>
              <p:nvPr/>
            </p:nvSpPr>
            <p:spPr>
              <a:xfrm>
                <a:off x="9353928" y="3519382"/>
                <a:ext cx="229607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934F85E-9780-AA35-9ECB-16F8DB520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928" y="3519382"/>
                <a:ext cx="2296078" cy="1008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36AA008-E727-26E0-EDB7-F5C50C6F1894}"/>
                  </a:ext>
                </a:extLst>
              </p:cNvPr>
              <p:cNvSpPr txBox="1"/>
              <p:nvPr/>
            </p:nvSpPr>
            <p:spPr>
              <a:xfrm>
                <a:off x="670882" y="2442908"/>
                <a:ext cx="4702450" cy="720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 est l’estimateur du maximum de vraisemblance.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36AA008-E727-26E0-EDB7-F5C50C6F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82" y="2442908"/>
                <a:ext cx="4702450" cy="720967"/>
              </a:xfrm>
              <a:prstGeom prst="rect">
                <a:avLst/>
              </a:prstGeom>
              <a:blipFill>
                <a:blip r:embed="rId6"/>
                <a:stretch>
                  <a:fillRect l="-1297" t="-3390" b="-152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C911A93-1415-0630-B2E4-6AB9455DE99A}"/>
                  </a:ext>
                </a:extLst>
              </p:cNvPr>
              <p:cNvSpPr txBox="1"/>
              <p:nvPr/>
            </p:nvSpPr>
            <p:spPr>
              <a:xfrm>
                <a:off x="7018880" y="2612185"/>
                <a:ext cx="2846740" cy="384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acc>
                            <m:accPr>
                              <m:chr m:val="̂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fr-F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C911A93-1415-0630-B2E4-6AB9455D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80" y="2612185"/>
                <a:ext cx="2846740" cy="384785"/>
              </a:xfrm>
              <a:prstGeom prst="rect">
                <a:avLst/>
              </a:prstGeom>
              <a:blipFill>
                <a:blip r:embed="rId7"/>
                <a:stretch>
                  <a:fillRect l="-2141" t="-19048" r="-3640" b="-317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974544C-05D2-F0B7-4DA3-91960C85C4F1}"/>
                  </a:ext>
                </a:extLst>
              </p:cNvPr>
              <p:cNvSpPr txBox="1"/>
              <p:nvPr/>
            </p:nvSpPr>
            <p:spPr>
              <a:xfrm>
                <a:off x="3350649" y="5065472"/>
                <a:ext cx="627513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fr-F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fr-FR" sz="2800" dirty="0"/>
                  <a:t>=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𝑚𝑎𝑥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974544C-05D2-F0B7-4DA3-91960C85C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649" y="5065472"/>
                <a:ext cx="6275132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96E6EB1-6565-5F79-3CB9-6CA5C871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6</a:t>
            </a:fld>
            <a:endParaRPr lang="fr-FR"/>
          </a:p>
        </p:txBody>
      </p:sp>
      <p:pic>
        <p:nvPicPr>
          <p:cNvPr id="16" name="Image 15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C972481E-ACE1-538E-0E6C-351C8BCCED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" y="6176978"/>
            <a:ext cx="1426986" cy="377086"/>
          </a:xfrm>
          <a:prstGeom prst="rect">
            <a:avLst/>
          </a:prstGeom>
        </p:spPr>
      </p:pic>
      <p:pic>
        <p:nvPicPr>
          <p:cNvPr id="17" name="Image 16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DCA877AA-D39C-2C6D-BF35-B8F4054F08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60" y="6175964"/>
            <a:ext cx="1451805" cy="395638"/>
          </a:xfrm>
          <a:prstGeom prst="rect">
            <a:avLst/>
          </a:prstGeom>
        </p:spPr>
      </p:pic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22589571-B70E-454C-34CD-A53B8BB9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15483C5-96BD-4129-47D0-9A2047D74096}"/>
              </a:ext>
            </a:extLst>
          </p:cNvPr>
          <p:cNvCxnSpPr>
            <a:cxnSpLocks/>
          </p:cNvCxnSpPr>
          <p:nvPr/>
        </p:nvCxnSpPr>
        <p:spPr>
          <a:xfrm>
            <a:off x="0" y="678597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4A38E58-DB1E-E736-4984-8487E43260AE}"/>
              </a:ext>
            </a:extLst>
          </p:cNvPr>
          <p:cNvSpPr txBox="1"/>
          <p:nvPr/>
        </p:nvSpPr>
        <p:spPr>
          <a:xfrm>
            <a:off x="-21453" y="133720"/>
            <a:ext cx="634672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600" dirty="0"/>
              <a:t>Méthode du maximum de vraisemblance</a:t>
            </a:r>
          </a:p>
        </p:txBody>
      </p:sp>
    </p:spTree>
    <p:extLst>
      <p:ext uri="{BB962C8B-B14F-4D97-AF65-F5344CB8AC3E}">
        <p14:creationId xmlns:p14="http://schemas.microsoft.com/office/powerpoint/2010/main" val="181053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3A9F3E-81BC-6608-947C-2ACFD142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65992F7C-8BF2-CA09-E311-0AF98669C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" y="6176978"/>
            <a:ext cx="1426986" cy="377086"/>
          </a:xfrm>
          <a:prstGeom prst="rect">
            <a:avLst/>
          </a:prstGeom>
        </p:spPr>
      </p:pic>
      <p:pic>
        <p:nvPicPr>
          <p:cNvPr id="15" name="Image 1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538FE972-76C8-627E-6769-4A1CEA6F2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60" y="6175964"/>
            <a:ext cx="1451805" cy="39563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00E790B-3462-C7A2-2271-66FF8524D327}"/>
              </a:ext>
            </a:extLst>
          </p:cNvPr>
          <p:cNvSpPr txBox="1"/>
          <p:nvPr/>
        </p:nvSpPr>
        <p:spPr>
          <a:xfrm>
            <a:off x="0" y="504880"/>
            <a:ext cx="5621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/>
              <a:t>Conditions du maximum de vraisemblance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52D83B-28D4-1DA8-9632-0F106ADD3FA5}"/>
                  </a:ext>
                </a:extLst>
              </p:cNvPr>
              <p:cNvSpPr txBox="1"/>
              <p:nvPr/>
            </p:nvSpPr>
            <p:spPr>
              <a:xfrm>
                <a:off x="2521972" y="5097470"/>
                <a:ext cx="7216882" cy="47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200" dirty="0"/>
                  <a:t>On obtient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dirty="0"/>
                  <a:t>l’estimateur du maximum de vraisemblance.</a:t>
                </a: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52D83B-28D4-1DA8-9632-0F106ADD3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972" y="5097470"/>
                <a:ext cx="7216882" cy="477118"/>
              </a:xfrm>
              <a:prstGeom prst="rect">
                <a:avLst/>
              </a:prstGeom>
              <a:blipFill>
                <a:blip r:embed="rId8"/>
                <a:stretch>
                  <a:fillRect l="-1098" t="-3846" b="-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76446D5F-9AEE-AE4F-3FAB-F83155C49302}"/>
              </a:ext>
            </a:extLst>
          </p:cNvPr>
          <p:cNvGrpSpPr/>
          <p:nvPr/>
        </p:nvGrpSpPr>
        <p:grpSpPr>
          <a:xfrm>
            <a:off x="1364111" y="1200325"/>
            <a:ext cx="3973880" cy="3739511"/>
            <a:chOff x="766917" y="1042692"/>
            <a:chExt cx="3973880" cy="3739511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78D6152B-91E6-1BC0-E8B1-FFF17FA5DD11}"/>
                </a:ext>
              </a:extLst>
            </p:cNvPr>
            <p:cNvSpPr/>
            <p:nvPr/>
          </p:nvSpPr>
          <p:spPr>
            <a:xfrm>
              <a:off x="766917" y="1042692"/>
              <a:ext cx="3973880" cy="3739511"/>
            </a:xfrm>
            <a:prstGeom prst="roundRect">
              <a:avLst>
                <a:gd name="adj" fmla="val 17622"/>
              </a:avLst>
            </a:prstGeom>
            <a:solidFill>
              <a:srgbClr val="DCD9CE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C47B7F85-3950-E5F8-953C-10FB8E2C7D56}"/>
                    </a:ext>
                  </a:extLst>
                </p:cNvPr>
                <p:cNvSpPr txBox="1"/>
                <p:nvPr/>
              </p:nvSpPr>
              <p:spPr>
                <a:xfrm>
                  <a:off x="1254058" y="1895315"/>
                  <a:ext cx="2999595" cy="5091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fr-FR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fr-FR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fr-F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fr-F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fr-FR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600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sSub>
                                  <m:sSubPr>
                                    <m:ctrlPr>
                                      <a:rPr lang="fr-F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6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fr-FR" sz="2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fr-F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num>
                              <m:den>
                                <m:r>
                                  <a:rPr lang="fr-FR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𝜕𝜃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fr-FR" sz="2600" dirty="0"/>
                </a:p>
              </p:txBody>
            </p:sp>
          </mc:Choice>
          <mc:Fallback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C47B7F85-3950-E5F8-953C-10FB8E2C7D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4058" y="1895315"/>
                  <a:ext cx="2999595" cy="509178"/>
                </a:xfrm>
                <a:prstGeom prst="rect">
                  <a:avLst/>
                </a:prstGeom>
                <a:blipFill>
                  <a:blip r:embed="rId9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06EC1F6E-7E3B-D979-800A-CD8B8204EB23}"/>
                    </a:ext>
                  </a:extLst>
                </p:cNvPr>
                <p:cNvSpPr txBox="1"/>
                <p:nvPr/>
              </p:nvSpPr>
              <p:spPr>
                <a:xfrm>
                  <a:off x="1822060" y="3886595"/>
                  <a:ext cx="1863587" cy="451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fr-FR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fr-F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fr-FR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fr-FR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2600" dirty="0"/>
                </a:p>
              </p:txBody>
            </p:sp>
          </mc:Choice>
          <mc:Fallback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06EC1F6E-7E3B-D979-800A-CD8B8204E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060" y="3886595"/>
                  <a:ext cx="1863587" cy="45166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2EC40C1-E025-5DBB-9296-9CD359937876}"/>
                </a:ext>
              </a:extLst>
            </p:cNvPr>
            <p:cNvSpPr txBox="1"/>
            <p:nvPr/>
          </p:nvSpPr>
          <p:spPr>
            <a:xfrm>
              <a:off x="1905308" y="1139316"/>
              <a:ext cx="16970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600" b="1" dirty="0"/>
                <a:t>Gradient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3D7FD71-5613-3502-7F2C-957CCEA01075}"/>
                    </a:ext>
                  </a:extLst>
                </p:cNvPr>
                <p:cNvSpPr txBox="1"/>
                <p:nvPr/>
              </p:nvSpPr>
              <p:spPr>
                <a:xfrm>
                  <a:off x="942483" y="2805144"/>
                  <a:ext cx="3622742" cy="72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i="1" u="sng" dirty="0"/>
                    <a:t>Condition du premier ordre</a:t>
                  </a:r>
                </a:p>
                <a:p>
                  <a:pPr algn="ctr"/>
                  <a:r>
                    <a:rPr lang="fr-FR" sz="2000" dirty="0"/>
                    <a:t>Le gradient évalué en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fr-FR" sz="2000" dirty="0"/>
                    <a:t> est nul. </a:t>
                  </a:r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3D7FD71-5613-3502-7F2C-957CCEA01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483" y="2805144"/>
                  <a:ext cx="3622742" cy="720967"/>
                </a:xfrm>
                <a:prstGeom prst="rect">
                  <a:avLst/>
                </a:prstGeom>
                <a:blipFill>
                  <a:blip r:embed="rId11"/>
                  <a:stretch>
                    <a:fillRect l="-1010" t="-4237" r="-2357" b="-152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1ABD831-477F-CF39-CBEA-3F5BFE91668F}"/>
              </a:ext>
            </a:extLst>
          </p:cNvPr>
          <p:cNvGrpSpPr/>
          <p:nvPr/>
        </p:nvGrpSpPr>
        <p:grpSpPr>
          <a:xfrm>
            <a:off x="6854011" y="1192870"/>
            <a:ext cx="3973877" cy="3746966"/>
            <a:chOff x="7451205" y="1035237"/>
            <a:chExt cx="3973877" cy="3746966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4D83E623-67F4-5D38-7B8F-DFD0A51B3838}"/>
                </a:ext>
              </a:extLst>
            </p:cNvPr>
            <p:cNvSpPr/>
            <p:nvPr/>
          </p:nvSpPr>
          <p:spPr>
            <a:xfrm>
              <a:off x="7451205" y="1035237"/>
              <a:ext cx="3973877" cy="3746966"/>
            </a:xfrm>
            <a:prstGeom prst="roundRect">
              <a:avLst>
                <a:gd name="adj" fmla="val 17622"/>
              </a:avLst>
            </a:prstGeom>
            <a:solidFill>
              <a:srgbClr val="DCD9CE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3C6263C6-85F1-2A34-39AD-470B891116F9}"/>
                    </a:ext>
                  </a:extLst>
                </p:cNvPr>
                <p:cNvSpPr txBox="1"/>
                <p:nvPr/>
              </p:nvSpPr>
              <p:spPr>
                <a:xfrm>
                  <a:off x="7643755" y="1836211"/>
                  <a:ext cx="3588774" cy="5662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fr-FR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fr-F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fr-F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fr-FR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fr-FR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fr-FR" sz="2600" i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fr-FR" sz="2600" b="0" i="1" smtClean="0">
                                    <a:latin typeface="Cambria Math" panose="02040503050406030204" pitchFamily="18" charset="0"/>
                                  </a:rPr>
                                  <m:t>⁡[</m:t>
                                </m:r>
                                <m:sSub>
                                  <m:sSubPr>
                                    <m:ctrlPr>
                                      <a:rPr lang="fr-F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fr-F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num>
                              <m:den>
                                <m:r>
                                  <a:rPr lang="fr-FR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𝜕𝜃</m:t>
                                </m:r>
                                <m:r>
                                  <a:rPr lang="fr-F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fr-FR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fr-FR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oMath>
                    </m:oMathPara>
                  </a14:m>
                  <a:endParaRPr lang="fr-FR" sz="2600" dirty="0"/>
                </a:p>
              </p:txBody>
            </p:sp>
          </mc:Choice>
          <mc:Fallback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3C6263C6-85F1-2A34-39AD-470B8911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755" y="1836211"/>
                  <a:ext cx="3588774" cy="566245"/>
                </a:xfrm>
                <a:prstGeom prst="rect">
                  <a:avLst/>
                </a:prstGeom>
                <a:blipFill>
                  <a:blip r:embed="rId12"/>
                  <a:stretch>
                    <a:fillRect b="-10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1042518-E18B-D97A-5042-2E23BFBC15EA}"/>
                </a:ext>
              </a:extLst>
            </p:cNvPr>
            <p:cNvSpPr txBox="1"/>
            <p:nvPr/>
          </p:nvSpPr>
          <p:spPr>
            <a:xfrm>
              <a:off x="8476648" y="1143331"/>
              <a:ext cx="19229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600" b="1" dirty="0"/>
                <a:t>Hessienne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58AB9105-D738-08A5-A1E8-160B2CC6D0AE}"/>
                    </a:ext>
                  </a:extLst>
                </p:cNvPr>
                <p:cNvSpPr txBox="1"/>
                <p:nvPr/>
              </p:nvSpPr>
              <p:spPr>
                <a:xfrm>
                  <a:off x="7693305" y="3886595"/>
                  <a:ext cx="3489673" cy="451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F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r-FR" sz="2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fr-F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fr-FR" sz="2600" dirty="0"/>
                    <a:t>   </a:t>
                  </a:r>
                  <a:r>
                    <a:rPr lang="fr-FR" sz="2400" dirty="0"/>
                    <a:t>définie négative</a:t>
                  </a:r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58AB9105-D738-08A5-A1E8-160B2CC6D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05" y="3886595"/>
                  <a:ext cx="3489673" cy="451662"/>
                </a:xfrm>
                <a:prstGeom prst="rect">
                  <a:avLst/>
                </a:prstGeom>
                <a:blipFill>
                  <a:blip r:embed="rId13"/>
                  <a:stretch>
                    <a:fillRect t="-6667" r="-4538" b="-34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E5D8545B-820F-4317-3EFE-35129D948B61}"/>
                    </a:ext>
                  </a:extLst>
                </p:cNvPr>
                <p:cNvSpPr txBox="1"/>
                <p:nvPr/>
              </p:nvSpPr>
              <p:spPr>
                <a:xfrm>
                  <a:off x="7626775" y="2681602"/>
                  <a:ext cx="3622742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i="1" u="sng" dirty="0"/>
                    <a:t>Condition du second ordre</a:t>
                  </a:r>
                </a:p>
                <a:p>
                  <a:pPr algn="ctr"/>
                  <a:r>
                    <a:rPr lang="fr-FR" sz="2000" dirty="0"/>
                    <a:t>La hessienne évaluée en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fr-FR" sz="2000" dirty="0"/>
                    <a:t> doit être définie négative. </a:t>
                  </a:r>
                </a:p>
              </p:txBody>
            </p:sp>
          </mc:Choice>
          <mc:Fallback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E5D8545B-820F-4317-3EFE-35129D948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775" y="2681602"/>
                  <a:ext cx="3622742" cy="1028743"/>
                </a:xfrm>
                <a:prstGeom prst="rect">
                  <a:avLst/>
                </a:prstGeom>
                <a:blipFill>
                  <a:blip r:embed="rId14"/>
                  <a:stretch>
                    <a:fillRect l="-842" t="-3550" r="-2020" b="-100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id="{76FC7FD0-84C1-E04A-9FF6-4E850344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22B436F-5B47-0E75-2095-7AF732AE9AF4}"/>
              </a:ext>
            </a:extLst>
          </p:cNvPr>
          <p:cNvCxnSpPr>
            <a:cxnSpLocks/>
          </p:cNvCxnSpPr>
          <p:nvPr/>
        </p:nvCxnSpPr>
        <p:spPr>
          <a:xfrm>
            <a:off x="21452" y="935767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4C8F015-CDF8-9B56-E3B9-74AA05BEEC9A}"/>
              </a:ext>
            </a:extLst>
          </p:cNvPr>
          <p:cNvSpPr txBox="1"/>
          <p:nvPr/>
        </p:nvSpPr>
        <p:spPr>
          <a:xfrm>
            <a:off x="-21453" y="133720"/>
            <a:ext cx="634672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600" dirty="0"/>
              <a:t>Méthode du maximum de vraisemblance</a:t>
            </a:r>
          </a:p>
        </p:txBody>
      </p:sp>
    </p:spTree>
    <p:extLst>
      <p:ext uri="{BB962C8B-B14F-4D97-AF65-F5344CB8AC3E}">
        <p14:creationId xmlns:p14="http://schemas.microsoft.com/office/powerpoint/2010/main" val="332198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868DCC8-2DAD-72BC-5DDF-ECFA992A721A}"/>
                  </a:ext>
                </a:extLst>
              </p:cNvPr>
              <p:cNvSpPr txBox="1"/>
              <p:nvPr/>
            </p:nvSpPr>
            <p:spPr>
              <a:xfrm>
                <a:off x="4134396" y="2335894"/>
                <a:ext cx="40902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sz="2000" dirty="0"/>
                            <m:t>, 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sz="2000" dirty="0"/>
                            <m:t>, 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sz="2000" dirty="0"/>
                            <m:t>,</m:t>
                          </m:r>
                          <m:r>
                            <a:rPr lang="fr-F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fr-FR" sz="2000" dirty="0"/>
                            <m:t>, 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868DCC8-2DAD-72BC-5DDF-ECFA992A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96" y="2335894"/>
                <a:ext cx="4090212" cy="400110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E18531E-432D-18C7-40B1-B64879F20A75}"/>
                  </a:ext>
                </a:extLst>
              </p:cNvPr>
              <p:cNvSpPr txBox="1"/>
              <p:nvPr/>
            </p:nvSpPr>
            <p:spPr>
              <a:xfrm>
                <a:off x="1118196" y="1313463"/>
                <a:ext cx="995560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Soit un échantillon de 1000 individus qui suit une loi normale de paramètres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r-FR" sz="2000" dirty="0"/>
                  <a:t>=20 et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=3.</a:t>
                </a:r>
              </a:p>
              <a:p>
                <a:pPr algn="ctr"/>
                <a:r>
                  <a:rPr lang="fr-FR" sz="2000" dirty="0"/>
                  <a:t>On veut retrouver la valeur de ces paramètres grâce à la méthode du maximum de vraisemblance.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E18531E-432D-18C7-40B1-B64879F2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96" y="1313463"/>
                <a:ext cx="9955604" cy="1015663"/>
              </a:xfrm>
              <a:prstGeom prst="rect">
                <a:avLst/>
              </a:prstGeom>
              <a:blipFill>
                <a:blip r:embed="rId3"/>
                <a:stretch>
                  <a:fillRect l="-184" t="-2395" r="-184" b="-9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8913A73-D401-D3AF-C1E6-5605D8B4158A}"/>
                  </a:ext>
                </a:extLst>
              </p:cNvPr>
              <p:cNvSpPr txBox="1"/>
              <p:nvPr/>
            </p:nvSpPr>
            <p:spPr>
              <a:xfrm>
                <a:off x="4134396" y="2916168"/>
                <a:ext cx="3923206" cy="828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fr-F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fr-F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r-F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pt-B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√2</m:t>
                          </m:r>
                          <m:r>
                            <a:rPr lang="fr-F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pt-B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BR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fr-F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8913A73-D401-D3AF-C1E6-5605D8B41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96" y="2916168"/>
                <a:ext cx="3923206" cy="82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A438750-F43A-3626-5023-3A12993ED42A}"/>
                  </a:ext>
                </a:extLst>
              </p:cNvPr>
              <p:cNvSpPr txBox="1"/>
              <p:nvPr/>
            </p:nvSpPr>
            <p:spPr>
              <a:xfrm>
                <a:off x="403363" y="4176610"/>
                <a:ext cx="4065985" cy="814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fr-F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A438750-F43A-3626-5023-3A12993ED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3" y="4176610"/>
                <a:ext cx="4065985" cy="814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67C882C-7D59-2D5B-0610-6F88EEEF8E62}"/>
              </a:ext>
            </a:extLst>
          </p:cNvPr>
          <p:cNvCxnSpPr>
            <a:cxnSpLocks/>
          </p:cNvCxnSpPr>
          <p:nvPr/>
        </p:nvCxnSpPr>
        <p:spPr>
          <a:xfrm>
            <a:off x="5270089" y="4176610"/>
            <a:ext cx="0" cy="906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5F864B6-D80C-E024-324E-4BB3565D100D}"/>
                  </a:ext>
                </a:extLst>
              </p:cNvPr>
              <p:cNvSpPr txBox="1"/>
              <p:nvPr/>
            </p:nvSpPr>
            <p:spPr>
              <a:xfrm>
                <a:off x="5437240" y="4297764"/>
                <a:ext cx="6631388" cy="572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200" i="1" smtClean="0">
                        <a:latin typeface="Cambria Math" panose="02040503050406030204" pitchFamily="18" charset="0"/>
                      </a:rPr>
                      <m:t>𝑙𝑛</m:t>
                    </m:r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200" dirty="0"/>
                  <a:t>=</a:t>
                </a:r>
                <a14:m>
                  <m:oMath xmlns:m="http://schemas.openxmlformats.org/officeDocument/2006/math">
                    <m:r>
                      <a:rPr lang="fr-FR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fr-F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200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fr-FR" sz="22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20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fr-FR" sz="2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5F864B6-D80C-E024-324E-4BB3565D1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40" y="4297764"/>
                <a:ext cx="6631388" cy="572273"/>
              </a:xfrm>
              <a:prstGeom prst="rect">
                <a:avLst/>
              </a:prstGeom>
              <a:blipFill>
                <a:blip r:embed="rId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67ADFB5-D6DE-EAE3-B687-71893FC4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9A56AB-A27A-2107-DDD8-D0E7998B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A302960-7850-F596-8089-54119955CC2C}"/>
              </a:ext>
            </a:extLst>
          </p:cNvPr>
          <p:cNvSpPr txBox="1"/>
          <p:nvPr/>
        </p:nvSpPr>
        <p:spPr>
          <a:xfrm>
            <a:off x="-40640" y="494720"/>
            <a:ext cx="1991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/>
              <a:t>Loi normale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9D2E101-D913-F345-004D-B7E621E3DDA4}"/>
              </a:ext>
            </a:extLst>
          </p:cNvPr>
          <p:cNvSpPr txBox="1"/>
          <p:nvPr/>
        </p:nvSpPr>
        <p:spPr>
          <a:xfrm>
            <a:off x="90239" y="71141"/>
            <a:ext cx="3528842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600" dirty="0"/>
              <a:t>Application analytique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1CC3B27-EC2B-CB1F-B223-BB53CB10FDA6}"/>
              </a:ext>
            </a:extLst>
          </p:cNvPr>
          <p:cNvCxnSpPr>
            <a:cxnSpLocks/>
          </p:cNvCxnSpPr>
          <p:nvPr/>
        </p:nvCxnSpPr>
        <p:spPr>
          <a:xfrm>
            <a:off x="21452" y="935767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9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36F57-7A5D-1D28-09CC-451DAEB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2DEF-2C26-42C3-93FE-5BE891FD725E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8A76CD2-3DF6-39E5-1F22-81AE23DC3003}"/>
                  </a:ext>
                </a:extLst>
              </p:cNvPr>
              <p:cNvSpPr txBox="1"/>
              <p:nvPr/>
            </p:nvSpPr>
            <p:spPr>
              <a:xfrm>
                <a:off x="924232" y="2004938"/>
                <a:ext cx="13229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8A76CD2-3DF6-39E5-1F22-81AE23DC3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2" y="2004938"/>
                <a:ext cx="1322926" cy="338554"/>
              </a:xfrm>
              <a:prstGeom prst="rect">
                <a:avLst/>
              </a:prstGeom>
              <a:blipFill>
                <a:blip r:embed="rId2"/>
                <a:stretch>
                  <a:fillRect l="-5069" r="-1843" b="-2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D273808-22C9-3C19-5E54-6E14ADA48028}"/>
                  </a:ext>
                </a:extLst>
              </p:cNvPr>
              <p:cNvSpPr txBox="1"/>
              <p:nvPr/>
            </p:nvSpPr>
            <p:spPr>
              <a:xfrm>
                <a:off x="2425824" y="5180812"/>
                <a:ext cx="67662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dirty="0">
                    <a:ea typeface="Cambria Math" panose="02040503050406030204" pitchFamily="18" charset="0"/>
                  </a:rPr>
                  <a:t>Par résolution analytique, on trouve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=19,94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=3,0486</m:t>
                    </m:r>
                  </m:oMath>
                </a14:m>
                <a:r>
                  <a:rPr lang="fr-FR" sz="2000" dirty="0"/>
                  <a:t>.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D273808-22C9-3C19-5E54-6E14ADA48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24" y="5180812"/>
                <a:ext cx="6766211" cy="307777"/>
              </a:xfrm>
              <a:prstGeom prst="rect">
                <a:avLst/>
              </a:prstGeom>
              <a:blipFill>
                <a:blip r:embed="rId3"/>
                <a:stretch>
                  <a:fillRect l="-2342" t="-24000" r="-1351" b="-5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8771313-AC40-3D27-831A-F654D6576E82}"/>
                  </a:ext>
                </a:extLst>
              </p:cNvPr>
              <p:cNvSpPr txBox="1"/>
              <p:nvPr/>
            </p:nvSpPr>
            <p:spPr>
              <a:xfrm>
                <a:off x="8401663" y="1235722"/>
                <a:ext cx="2385397" cy="1788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̂"/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sSup>
                                <m:sSup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8771313-AC40-3D27-831A-F654D6576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663" y="1235722"/>
                <a:ext cx="2385397" cy="1788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BAEF9BD-AE18-9F28-85E4-F5CA53EA5D0C}"/>
                  </a:ext>
                </a:extLst>
              </p:cNvPr>
              <p:cNvSpPr txBox="1"/>
              <p:nvPr/>
            </p:nvSpPr>
            <p:spPr>
              <a:xfrm>
                <a:off x="4201502" y="1793854"/>
                <a:ext cx="825226" cy="760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BAEF9BD-AE18-9F28-85E4-F5CA53EA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02" y="1793854"/>
                <a:ext cx="825226" cy="7607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8490D22-A8E5-149D-0CD9-0CE941708B5F}"/>
                  </a:ext>
                </a:extLst>
              </p:cNvPr>
              <p:cNvSpPr txBox="1"/>
              <p:nvPr/>
            </p:nvSpPr>
            <p:spPr>
              <a:xfrm>
                <a:off x="2342805" y="1585399"/>
                <a:ext cx="1681678" cy="1180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𝜕𝜇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8490D22-A8E5-149D-0CD9-0CE941708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05" y="1585399"/>
                <a:ext cx="1681678" cy="11802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9E9457E5-7A3A-9116-68DE-359BD2CECC8B}"/>
              </a:ext>
            </a:extLst>
          </p:cNvPr>
          <p:cNvGrpSpPr/>
          <p:nvPr/>
        </p:nvGrpSpPr>
        <p:grpSpPr>
          <a:xfrm>
            <a:off x="5545394" y="2020880"/>
            <a:ext cx="2087941" cy="262178"/>
            <a:chOff x="5545394" y="2020880"/>
            <a:chExt cx="2087941" cy="262178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ABA85C0-9525-36E6-9999-1B470A1068F4}"/>
                </a:ext>
              </a:extLst>
            </p:cNvPr>
            <p:cNvCxnSpPr/>
            <p:nvPr/>
          </p:nvCxnSpPr>
          <p:spPr>
            <a:xfrm>
              <a:off x="5545394" y="2103260"/>
              <a:ext cx="18681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90D9CBF6-ADE7-0CCC-94AE-F34C06F52F26}"/>
                </a:ext>
              </a:extLst>
            </p:cNvPr>
            <p:cNvCxnSpPr/>
            <p:nvPr/>
          </p:nvCxnSpPr>
          <p:spPr>
            <a:xfrm>
              <a:off x="5545394" y="2206499"/>
              <a:ext cx="18681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5FCA767-584E-88CB-5DFD-9B54A92DF6FC}"/>
                </a:ext>
              </a:extLst>
            </p:cNvPr>
            <p:cNvCxnSpPr>
              <a:cxnSpLocks/>
            </p:cNvCxnSpPr>
            <p:nvPr/>
          </p:nvCxnSpPr>
          <p:spPr>
            <a:xfrm>
              <a:off x="7407952" y="2020880"/>
              <a:ext cx="225383" cy="1090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4FF2910-79FE-F5E3-9CC1-F2FB43E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8439" y="2129941"/>
              <a:ext cx="214896" cy="1531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BF6FB79-0C7D-B974-A3A9-B52784B1CCE7}"/>
                  </a:ext>
                </a:extLst>
              </p:cNvPr>
              <p:cNvSpPr txBox="1"/>
              <p:nvPr/>
            </p:nvSpPr>
            <p:spPr>
              <a:xfrm>
                <a:off x="838330" y="3901415"/>
                <a:ext cx="134806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BF6FB79-0C7D-B974-A3A9-B52784B1C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30" y="3901415"/>
                <a:ext cx="1348061" cy="338554"/>
              </a:xfrm>
              <a:prstGeom prst="rect">
                <a:avLst/>
              </a:prstGeom>
              <a:blipFill>
                <a:blip r:embed="rId13"/>
                <a:stretch>
                  <a:fillRect l="-4525" r="-1810"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E260729-3686-7B96-7D4F-179455B1A296}"/>
                  </a:ext>
                </a:extLst>
              </p:cNvPr>
              <p:cNvSpPr txBox="1"/>
              <p:nvPr/>
            </p:nvSpPr>
            <p:spPr>
              <a:xfrm>
                <a:off x="2339069" y="3340139"/>
                <a:ext cx="3465757" cy="146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E260729-3686-7B96-7D4F-179455B1A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069" y="3340139"/>
                <a:ext cx="3465757" cy="14611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ECB88EE2-2718-66F4-A830-6E48CB5F7BC5}"/>
              </a:ext>
            </a:extLst>
          </p:cNvPr>
          <p:cNvSpPr txBox="1"/>
          <p:nvPr/>
        </p:nvSpPr>
        <p:spPr>
          <a:xfrm>
            <a:off x="6387176" y="3833841"/>
            <a:ext cx="528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La matrice hessienne est bien définie négative.</a:t>
            </a:r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FB2F40EA-9241-D439-89D8-A16CF61E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Algorithme de descente de gradient stochastique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5F78D75-8AF0-5CEA-1D2B-5614BEECC01A}"/>
              </a:ext>
            </a:extLst>
          </p:cNvPr>
          <p:cNvSpPr txBox="1"/>
          <p:nvPr/>
        </p:nvSpPr>
        <p:spPr>
          <a:xfrm>
            <a:off x="-40640" y="494720"/>
            <a:ext cx="1991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/>
              <a:t>Loi normale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0556FB5-1E96-83AF-CC2F-0489FEA98BFD}"/>
              </a:ext>
            </a:extLst>
          </p:cNvPr>
          <p:cNvSpPr txBox="1"/>
          <p:nvPr/>
        </p:nvSpPr>
        <p:spPr>
          <a:xfrm>
            <a:off x="90239" y="71141"/>
            <a:ext cx="3528842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600" dirty="0"/>
              <a:t>Application analytique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193E269-14D2-30C7-84D1-395E22CC345D}"/>
              </a:ext>
            </a:extLst>
          </p:cNvPr>
          <p:cNvCxnSpPr>
            <a:cxnSpLocks/>
          </p:cNvCxnSpPr>
          <p:nvPr/>
        </p:nvCxnSpPr>
        <p:spPr>
          <a:xfrm>
            <a:off x="21452" y="935767"/>
            <a:ext cx="630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92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F426F1DD95F48A11EF1885D44B6AF" ma:contentTypeVersion="14" ma:contentTypeDescription="Create a new document." ma:contentTypeScope="" ma:versionID="0cab013aa23543b9f1a92b52807eba6e">
  <xsd:schema xmlns:xsd="http://www.w3.org/2001/XMLSchema" xmlns:xs="http://www.w3.org/2001/XMLSchema" xmlns:p="http://schemas.microsoft.com/office/2006/metadata/properties" xmlns:ns3="9604d14a-c24b-46ac-9469-b6a0cad7e68e" xmlns:ns4="71a18994-8b82-4f12-9d07-c004de81877d" targetNamespace="http://schemas.microsoft.com/office/2006/metadata/properties" ma:root="true" ma:fieldsID="d858de0cfe4f1aa5664e8323aac9ee15" ns3:_="" ns4:_="">
    <xsd:import namespace="9604d14a-c24b-46ac-9469-b6a0cad7e68e"/>
    <xsd:import namespace="71a18994-8b82-4f12-9d07-c004de81877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04d14a-c24b-46ac-9469-b6a0cad7e68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18994-8b82-4f12-9d07-c004de8187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D178F1-D8EE-4E1B-9462-D2F2BF730E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B1E6CE-B536-48B9-8891-5E073FA19A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04d14a-c24b-46ac-9469-b6a0cad7e68e"/>
    <ds:schemaRef ds:uri="71a18994-8b82-4f12-9d07-c004de8187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9374D9-8B3B-4E90-8196-2EFD3A5E2342}">
  <ds:schemaRefs>
    <ds:schemaRef ds:uri="http://purl.org/dc/elements/1.1/"/>
    <ds:schemaRef ds:uri="http://purl.org/dc/terms/"/>
    <ds:schemaRef ds:uri="71a18994-8b82-4f12-9d07-c004de81877d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9604d14a-c24b-46ac-9469-b6a0cad7e6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1570</Words>
  <Application>Microsoft Office PowerPoint</Application>
  <PresentationFormat>Grand écran</PresentationFormat>
  <Paragraphs>230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Canelle Romain</dc:creator>
  <cp:lastModifiedBy>Ewan Lacroix</cp:lastModifiedBy>
  <cp:revision>7</cp:revision>
  <dcterms:created xsi:type="dcterms:W3CDTF">2025-01-21T09:11:30Z</dcterms:created>
  <dcterms:modified xsi:type="dcterms:W3CDTF">2025-01-26T18:09:09Z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0x010100750F426F1DD95F48A11EF1885D44B6AF</vt:lpwstr>
  </property>
</Properties>
</file>