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lvl1pPr>
      <a:defRPr sz="1400">
        <a:latin typeface="+mn-lt"/>
        <a:ea typeface="+mn-ea"/>
        <a:cs typeface="+mn-cs"/>
        <a:sym typeface="Arial"/>
      </a:defRPr>
    </a:lvl1pPr>
    <a:lvl2pPr>
      <a:defRPr sz="1400">
        <a:latin typeface="+mn-lt"/>
        <a:ea typeface="+mn-ea"/>
        <a:cs typeface="+mn-cs"/>
        <a:sym typeface="Arial"/>
      </a:defRPr>
    </a:lvl2pPr>
    <a:lvl3pPr>
      <a:defRPr sz="1400">
        <a:latin typeface="+mn-lt"/>
        <a:ea typeface="+mn-ea"/>
        <a:cs typeface="+mn-cs"/>
        <a:sym typeface="Arial"/>
      </a:defRPr>
    </a:lvl3pPr>
    <a:lvl4pPr>
      <a:defRPr sz="1400">
        <a:latin typeface="+mn-lt"/>
        <a:ea typeface="+mn-ea"/>
        <a:cs typeface="+mn-cs"/>
        <a:sym typeface="Arial"/>
      </a:defRPr>
    </a:lvl4pPr>
    <a:lvl5pPr>
      <a:defRPr sz="1400">
        <a:latin typeface="+mn-lt"/>
        <a:ea typeface="+mn-ea"/>
        <a:cs typeface="+mn-cs"/>
        <a:sym typeface="Arial"/>
      </a:defRPr>
    </a:lvl5pPr>
    <a:lvl6pPr>
      <a:defRPr sz="1400">
        <a:latin typeface="+mn-lt"/>
        <a:ea typeface="+mn-ea"/>
        <a:cs typeface="+mn-cs"/>
        <a:sym typeface="Arial"/>
      </a:defRPr>
    </a:lvl6pPr>
    <a:lvl7pPr>
      <a:defRPr sz="1400">
        <a:latin typeface="+mn-lt"/>
        <a:ea typeface="+mn-ea"/>
        <a:cs typeface="+mn-cs"/>
        <a:sym typeface="Arial"/>
      </a:defRPr>
    </a:lvl7pPr>
    <a:lvl8pPr>
      <a:defRPr sz="1400">
        <a:latin typeface="+mn-lt"/>
        <a:ea typeface="+mn-ea"/>
        <a:cs typeface="+mn-cs"/>
        <a:sym typeface="Arial"/>
      </a:defRPr>
    </a:lvl8pPr>
    <a:lvl9pPr>
      <a:defRPr sz="1400"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105688" y="6432587"/>
            <a:ext cx="283543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400"/>
              <a:t>e.m.pinnington@pgr.reading.ac.uk</a:t>
            </a: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1524000" y="0"/>
            <a:ext cx="9144000" cy="351006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  <a:lvl2pPr marL="0" indent="457200" algn="ctr">
              <a:buClrTx/>
              <a:buSzTx/>
              <a:buFontTx/>
              <a:buNone/>
              <a:defRPr sz="1400"/>
            </a:lvl2pPr>
            <a:lvl3pPr marL="0" indent="914400" algn="ctr">
              <a:buClrTx/>
              <a:buSzTx/>
              <a:buFontTx/>
              <a:buNone/>
              <a:defRPr sz="1400"/>
            </a:lvl3pPr>
            <a:lvl4pPr marL="0" indent="1371600" algn="ctr">
              <a:buClrTx/>
              <a:buSzTx/>
              <a:buFontTx/>
              <a:buNone/>
              <a:defRPr sz="1400"/>
            </a:lvl4pPr>
            <a:lvl5pPr marL="0" indent="1828800" algn="ctr">
              <a:buClrTx/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838200" y="-297725"/>
            <a:ext cx="10515600" cy="13257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 rot="5400000">
            <a:off x="-1337401" y="-6514374"/>
            <a:ext cx="4351200" cy="105156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8610600" y="6354924"/>
            <a:ext cx="2743200" cy="36795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 rot="5400000">
            <a:off x="7133399" y="642173"/>
            <a:ext cx="5811900" cy="26289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 rot="5400000">
            <a:off x="-2067750" y="-4463224"/>
            <a:ext cx="5811900" cy="77343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8610600" y="6354924"/>
            <a:ext cx="2743200" cy="36795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831850" y="0"/>
            <a:ext cx="10515600" cy="456243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xfrm>
            <a:off x="8610600" y="6354924"/>
            <a:ext cx="2743200" cy="36795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8610600" y="6354924"/>
            <a:ext cx="2743200" cy="36795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xfrm>
            <a:off x="8610600" y="6354924"/>
            <a:ext cx="2743200" cy="36795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8610600" y="6354924"/>
            <a:ext cx="2743200" cy="36795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Num" sz="quarter" idx="2"/>
          </p:nvPr>
        </p:nvSpPr>
        <p:spPr>
          <a:xfrm>
            <a:off x="8610600" y="6354924"/>
            <a:ext cx="2743200" cy="36795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839787" y="0"/>
            <a:ext cx="3932100" cy="2057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5183187" y="987425"/>
            <a:ext cx="6172199" cy="5870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1pPr>
            <a:lvl2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2pPr>
            <a:lvl3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xfrm>
            <a:off x="8610600" y="6354924"/>
            <a:ext cx="2743200" cy="36795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839787" y="0"/>
            <a:ext cx="3932100" cy="2057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839787" y="2057400"/>
            <a:ext cx="3932100" cy="4800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8610600" y="6354924"/>
            <a:ext cx="2743200" cy="36795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230325"/>
            <a:ext cx="10515600" cy="15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597900" y="6393024"/>
            <a:ext cx="2743200" cy="367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ctr">
            <a:spAutoFit/>
          </a:bodyPr>
          <a:lstStyle>
            <a:lvl1pPr algn="r">
              <a:defRPr sz="13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" name="Shape 5"/>
          <p:cNvSpPr/>
          <p:nvPr/>
        </p:nvSpPr>
        <p:spPr>
          <a:xfrm>
            <a:off x="1105688" y="6432587"/>
            <a:ext cx="283543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400"/>
              <a:t>e.m.pinnington@pgr.reading.ac.uk</a:t>
            </a:r>
          </a:p>
        </p:txBody>
      </p:sp>
      <p:pic>
        <p:nvPicPr>
          <p:cNvPr id="6" name="image0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9379" y="0"/>
            <a:ext cx="1442610" cy="630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0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21640" y="0"/>
            <a:ext cx="905235" cy="630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0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73844" y="1436"/>
            <a:ext cx="1725293" cy="627714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med" advClick="1"/>
  <p:txStyles>
    <p:titleStyle>
      <a:lvl1pPr>
        <a:lnSpc>
          <a:spcPct val="90000"/>
        </a:lnSpc>
        <a:defRPr sz="1400">
          <a:latin typeface="+mn-lt"/>
          <a:ea typeface="+mn-ea"/>
          <a:cs typeface="+mn-cs"/>
          <a:sym typeface="Arial"/>
        </a:defRPr>
      </a:lvl1pPr>
      <a:lvl2pPr>
        <a:lnSpc>
          <a:spcPct val="90000"/>
        </a:lnSpc>
        <a:defRPr sz="1400">
          <a:latin typeface="+mn-lt"/>
          <a:ea typeface="+mn-ea"/>
          <a:cs typeface="+mn-cs"/>
          <a:sym typeface="Arial"/>
        </a:defRPr>
      </a:lvl2pPr>
      <a:lvl3pPr>
        <a:lnSpc>
          <a:spcPct val="90000"/>
        </a:lnSpc>
        <a:defRPr sz="1400">
          <a:latin typeface="+mn-lt"/>
          <a:ea typeface="+mn-ea"/>
          <a:cs typeface="+mn-cs"/>
          <a:sym typeface="Arial"/>
        </a:defRPr>
      </a:lvl3pPr>
      <a:lvl4pPr>
        <a:lnSpc>
          <a:spcPct val="90000"/>
        </a:lnSpc>
        <a:defRPr sz="1400">
          <a:latin typeface="+mn-lt"/>
          <a:ea typeface="+mn-ea"/>
          <a:cs typeface="+mn-cs"/>
          <a:sym typeface="Arial"/>
        </a:defRPr>
      </a:lvl4pPr>
      <a:lvl5pPr>
        <a:lnSpc>
          <a:spcPct val="90000"/>
        </a:lnSpc>
        <a:defRPr sz="1400">
          <a:latin typeface="+mn-lt"/>
          <a:ea typeface="+mn-ea"/>
          <a:cs typeface="+mn-cs"/>
          <a:sym typeface="Arial"/>
        </a:defRPr>
      </a:lvl5pPr>
      <a:lvl6pPr>
        <a:lnSpc>
          <a:spcPct val="90000"/>
        </a:lnSpc>
        <a:defRPr sz="1400">
          <a:latin typeface="+mn-lt"/>
          <a:ea typeface="+mn-ea"/>
          <a:cs typeface="+mn-cs"/>
          <a:sym typeface="Arial"/>
        </a:defRPr>
      </a:lvl6pPr>
      <a:lvl7pPr>
        <a:lnSpc>
          <a:spcPct val="90000"/>
        </a:lnSpc>
        <a:defRPr sz="1400">
          <a:latin typeface="+mn-lt"/>
          <a:ea typeface="+mn-ea"/>
          <a:cs typeface="+mn-cs"/>
          <a:sym typeface="Arial"/>
        </a:defRPr>
      </a:lvl7pPr>
      <a:lvl8pPr>
        <a:lnSpc>
          <a:spcPct val="90000"/>
        </a:lnSpc>
        <a:defRPr sz="1400">
          <a:latin typeface="+mn-lt"/>
          <a:ea typeface="+mn-ea"/>
          <a:cs typeface="+mn-cs"/>
          <a:sym typeface="Arial"/>
        </a:defRPr>
      </a:lvl8pPr>
      <a:lvl9pPr>
        <a:lnSpc>
          <a:spcPct val="90000"/>
        </a:lnSpc>
        <a:defRPr sz="1400">
          <a:latin typeface="+mn-lt"/>
          <a:ea typeface="+mn-ea"/>
          <a:cs typeface="+mn-cs"/>
          <a:sym typeface="Arial"/>
        </a:defRPr>
      </a:lvl9pPr>
    </p:titleStyle>
    <p:bodyStyle>
      <a:lvl1pPr marL="279400" indent="-101600">
        <a:lnSpc>
          <a:spcPct val="90000"/>
        </a:lnSpc>
        <a:spcBef>
          <a:spcPts val="1000"/>
        </a:spcBef>
        <a:buClr>
          <a:srgbClr val="000000"/>
        </a:buClr>
        <a:buSzPct val="100000"/>
        <a:buFont typeface="Arial"/>
        <a:buChar char="•"/>
        <a:defRPr sz="2800">
          <a:latin typeface="+mn-lt"/>
          <a:ea typeface="+mn-ea"/>
          <a:cs typeface="+mn-cs"/>
          <a:sym typeface="Arial"/>
        </a:defRPr>
      </a:lvl1pPr>
      <a:lvl2pPr marL="762000" indent="-152400">
        <a:lnSpc>
          <a:spcPct val="90000"/>
        </a:lnSpc>
        <a:spcBef>
          <a:spcPts val="1000"/>
        </a:spcBef>
        <a:buClr>
          <a:srgbClr val="000000"/>
        </a:buClr>
        <a:buSzPct val="100000"/>
        <a:buFont typeface="Arial"/>
        <a:buChar char="•"/>
        <a:defRPr sz="2800">
          <a:latin typeface="+mn-lt"/>
          <a:ea typeface="+mn-ea"/>
          <a:cs typeface="+mn-cs"/>
          <a:sym typeface="Arial"/>
        </a:defRPr>
      </a:lvl2pPr>
      <a:lvl3pPr marL="1244600" indent="-203200">
        <a:lnSpc>
          <a:spcPct val="90000"/>
        </a:lnSpc>
        <a:spcBef>
          <a:spcPts val="1000"/>
        </a:spcBef>
        <a:buClr>
          <a:srgbClr val="000000"/>
        </a:buClr>
        <a:buSzPct val="100000"/>
        <a:buFont typeface="Arial"/>
        <a:buChar char="•"/>
        <a:defRPr sz="2800">
          <a:latin typeface="+mn-lt"/>
          <a:ea typeface="+mn-ea"/>
          <a:cs typeface="+mn-cs"/>
          <a:sym typeface="Arial"/>
        </a:defRPr>
      </a:lvl3pPr>
      <a:lvl4pPr marL="1714500" indent="-228600">
        <a:lnSpc>
          <a:spcPct val="90000"/>
        </a:lnSpc>
        <a:spcBef>
          <a:spcPts val="1000"/>
        </a:spcBef>
        <a:buClr>
          <a:srgbClr val="000000"/>
        </a:buClr>
        <a:buSzPct val="100000"/>
        <a:buFont typeface="Arial"/>
        <a:buChar char="•"/>
        <a:defRPr sz="2800">
          <a:latin typeface="+mn-lt"/>
          <a:ea typeface="+mn-ea"/>
          <a:cs typeface="+mn-cs"/>
          <a:sym typeface="Arial"/>
        </a:defRPr>
      </a:lvl4pPr>
      <a:lvl5pPr marL="2171700" indent="-228600">
        <a:lnSpc>
          <a:spcPct val="90000"/>
        </a:lnSpc>
        <a:spcBef>
          <a:spcPts val="1000"/>
        </a:spcBef>
        <a:buClr>
          <a:srgbClr val="000000"/>
        </a:buClr>
        <a:buSzPct val="100000"/>
        <a:buFont typeface="Arial"/>
        <a:buChar char="•"/>
        <a:defRPr sz="2800">
          <a:latin typeface="+mn-lt"/>
          <a:ea typeface="+mn-ea"/>
          <a:cs typeface="+mn-cs"/>
          <a:sym typeface="Arial"/>
        </a:defRPr>
      </a:lvl5pPr>
      <a:lvl6pPr marL="2628900" indent="-228600">
        <a:lnSpc>
          <a:spcPct val="90000"/>
        </a:lnSpc>
        <a:spcBef>
          <a:spcPts val="1000"/>
        </a:spcBef>
        <a:buClr>
          <a:srgbClr val="000000"/>
        </a:buClr>
        <a:buSzPct val="100000"/>
        <a:buFont typeface="Arial"/>
        <a:buChar char="•"/>
        <a:defRPr sz="2800">
          <a:latin typeface="+mn-lt"/>
          <a:ea typeface="+mn-ea"/>
          <a:cs typeface="+mn-cs"/>
          <a:sym typeface="Arial"/>
        </a:defRPr>
      </a:lvl6pPr>
      <a:lvl7pPr marL="3086100" indent="-228600">
        <a:lnSpc>
          <a:spcPct val="90000"/>
        </a:lnSpc>
        <a:spcBef>
          <a:spcPts val="1000"/>
        </a:spcBef>
        <a:buClr>
          <a:srgbClr val="000000"/>
        </a:buClr>
        <a:buSzPct val="100000"/>
        <a:buFont typeface="Arial"/>
        <a:buChar char="•"/>
        <a:defRPr sz="2800">
          <a:latin typeface="+mn-lt"/>
          <a:ea typeface="+mn-ea"/>
          <a:cs typeface="+mn-cs"/>
          <a:sym typeface="Arial"/>
        </a:defRPr>
      </a:lvl7pPr>
      <a:lvl8pPr marL="3543300" indent="-228600">
        <a:lnSpc>
          <a:spcPct val="90000"/>
        </a:lnSpc>
        <a:spcBef>
          <a:spcPts val="1000"/>
        </a:spcBef>
        <a:buClr>
          <a:srgbClr val="000000"/>
        </a:buClr>
        <a:buSzPct val="100000"/>
        <a:buFont typeface="Arial"/>
        <a:buChar char="•"/>
        <a:defRPr sz="2800">
          <a:latin typeface="+mn-lt"/>
          <a:ea typeface="+mn-ea"/>
          <a:cs typeface="+mn-cs"/>
          <a:sym typeface="Arial"/>
        </a:defRPr>
      </a:lvl8pPr>
      <a:lvl9pPr marL="4000500" indent="-228600">
        <a:lnSpc>
          <a:spcPct val="90000"/>
        </a:lnSpc>
        <a:spcBef>
          <a:spcPts val="1000"/>
        </a:spcBef>
        <a:buClr>
          <a:srgbClr val="000000"/>
        </a:buClr>
        <a:buSzPct val="100000"/>
        <a:buFont typeface="Arial"/>
        <a:buChar char="•"/>
        <a:defRPr sz="2800">
          <a:latin typeface="+mn-lt"/>
          <a:ea typeface="+mn-ea"/>
          <a:cs typeface="+mn-cs"/>
          <a:sym typeface="Arial"/>
        </a:defRPr>
      </a:lvl9pPr>
    </p:bodyStyle>
    <p:otherStyle>
      <a:lvl1pPr algn="r">
        <a:defRPr sz="13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3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3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3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3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3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3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3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3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0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5489" y="0"/>
            <a:ext cx="1996500" cy="872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image0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51775" y="0"/>
            <a:ext cx="1252801" cy="872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0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70554" y="1436"/>
            <a:ext cx="2390401" cy="869701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>
            <p:ph type="title"/>
          </p:nvPr>
        </p:nvSpPr>
        <p:spPr>
          <a:xfrm>
            <a:off x="1524000" y="1332186"/>
            <a:ext cx="9144000" cy="23877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Understanding the information content in diverse observations of forest carbon stocks and fluxes for data assimilation and ecological modelling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524000" y="3770986"/>
            <a:ext cx="9144000" cy="2263762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spcBef>
                <a:spcPts val="0"/>
              </a:spcBef>
              <a:defRPr sz="1800"/>
            </a:pPr>
            <a:r>
              <a:rPr sz="3000"/>
              <a:t>NERC CASE partnership with Forest Research</a:t>
            </a:r>
            <a:endParaRPr sz="3000"/>
          </a:p>
          <a:p>
            <a:pPr lvl="0">
              <a:spcBef>
                <a:spcPts val="0"/>
              </a:spcBef>
              <a:defRPr sz="1800"/>
            </a:pPr>
            <a:endParaRPr sz="3000"/>
          </a:p>
          <a:p>
            <a:pPr lvl="0">
              <a:spcBef>
                <a:spcPts val="0"/>
              </a:spcBef>
              <a:defRPr sz="1800"/>
            </a:pPr>
            <a:r>
              <a:rPr sz="2600"/>
              <a:t>Ewan Pinnington</a:t>
            </a:r>
            <a:endParaRPr sz="3000"/>
          </a:p>
          <a:p>
            <a:pPr lvl="0">
              <a:spcBef>
                <a:spcPts val="0"/>
              </a:spcBef>
              <a:defRPr sz="1800"/>
            </a:pPr>
            <a:r>
              <a:t>Supervised by Dr. Tristan Quaife, Dr. Sarah Dance, Dr. Amos Lawless, Prof. Nancy Nichols and Dr. James Morison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838199" y="365125"/>
            <a:ext cx="10515601" cy="1325563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Project overview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838199" y="1690700"/>
            <a:ext cx="5237102" cy="43512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lvl="0" marL="424542" indent="-424542">
              <a:spcBef>
                <a:spcPts val="1500"/>
              </a:spcBef>
              <a:defRPr sz="1800"/>
            </a:pPr>
            <a:r>
              <a:rPr sz="2600"/>
              <a:t>Lack of understanding of the optimal set of observations for understanding the carbon balance of a forest.</a:t>
            </a:r>
            <a:endParaRPr sz="2600"/>
          </a:p>
          <a:p>
            <a:pPr lvl="0" marL="424542" indent="-424542">
              <a:spcBef>
                <a:spcPts val="1500"/>
              </a:spcBef>
              <a:defRPr sz="1800"/>
            </a:pPr>
            <a:r>
              <a:rPr sz="2600"/>
              <a:t>CASE partner: Climate Change Group at Forest Research. </a:t>
            </a:r>
            <a:endParaRPr sz="2600"/>
          </a:p>
          <a:p>
            <a:pPr lvl="0" marL="424542" indent="-424542">
              <a:defRPr sz="1800"/>
            </a:pPr>
            <a:r>
              <a:rPr sz="2600"/>
              <a:t>Working with Forest Research to help devise tools to plan measurement campaigns.</a:t>
            </a:r>
          </a:p>
        </p:txBody>
      </p:sp>
      <p:pic>
        <p:nvPicPr>
          <p:cNvPr id="61" name="image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646" y="1690686"/>
            <a:ext cx="6052351" cy="408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300"/>
            </a:fld>
          </a:p>
        </p:txBody>
      </p:sp>
      <p:sp>
        <p:nvSpPr>
          <p:cNvPr id="63" name="Shape 63"/>
          <p:cNvSpPr/>
          <p:nvPr/>
        </p:nvSpPr>
        <p:spPr>
          <a:xfrm>
            <a:off x="7315350" y="5773788"/>
            <a:ext cx="370094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1400"/>
              <a:t>Flux tower at Forest Research site, Alice Holt.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838199" y="365125"/>
            <a:ext cx="10515601" cy="1325563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Science behind project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838200" y="1690700"/>
            <a:ext cx="5294999" cy="43512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lvl="0" marL="457200" indent="-457200">
              <a:spcBef>
                <a:spcPts val="1500"/>
              </a:spcBef>
              <a:defRPr sz="1800"/>
            </a:pPr>
            <a:r>
              <a:rPr sz="2800"/>
              <a:t>Using DALEC as a simple model of carbon balance to interpret observations.</a:t>
            </a:r>
            <a:endParaRPr sz="2800"/>
          </a:p>
          <a:p>
            <a:pPr lvl="0" marL="457200" indent="-457200">
              <a:defRPr sz="1800"/>
            </a:pPr>
            <a:r>
              <a:rPr sz="2800"/>
              <a:t>DALEC captures the main processes that describe the carbon balance of a forest.</a:t>
            </a:r>
          </a:p>
        </p:txBody>
      </p:sp>
      <p:pic>
        <p:nvPicPr>
          <p:cNvPr id="67" name="image0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3301" y="1690698"/>
            <a:ext cx="5220503" cy="2996401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300"/>
            </a:fld>
          </a:p>
        </p:txBody>
      </p:sp>
      <p:sp>
        <p:nvSpPr>
          <p:cNvPr id="69" name="Shape 69"/>
          <p:cNvSpPr/>
          <p:nvPr/>
        </p:nvSpPr>
        <p:spPr>
          <a:xfrm>
            <a:off x="7223851" y="4656188"/>
            <a:ext cx="328648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1400"/>
              <a:t>DALEC forest carbon balance model [1].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838199" y="365125"/>
            <a:ext cx="10515601" cy="1325563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Science behind project</a:t>
            </a:r>
          </a:p>
        </p:txBody>
      </p:sp>
      <p:pic>
        <p:nvPicPr>
          <p:cNvPr id="72" name="image0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400" y="3727267"/>
            <a:ext cx="2743200" cy="1560619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300"/>
            </a:fld>
          </a:p>
        </p:txBody>
      </p:sp>
      <p:sp>
        <p:nvSpPr>
          <p:cNvPr id="74" name="Shape 74"/>
          <p:cNvSpPr/>
          <p:nvPr/>
        </p:nvSpPr>
        <p:spPr>
          <a:xfrm>
            <a:off x="838200" y="1690700"/>
            <a:ext cx="11100487" cy="435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 lvl="0" marL="457200" indent="-4572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800"/>
              <a:t>Shannon Information Content (SIC) [2].</a:t>
            </a:r>
            <a:endParaRPr sz="2800"/>
          </a:p>
          <a:p>
            <a:pPr lvl="0" marL="457200" indent="-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800"/>
              <a:t>B represents uncertainty in the model, A represents the uncertainty in our model after observations have been assimilated.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300"/>
            </a:fld>
          </a:p>
        </p:txBody>
      </p:sp>
      <p:pic>
        <p:nvPicPr>
          <p:cNvPr id="77" name="image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058" y="1253816"/>
            <a:ext cx="5800501" cy="4350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0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39446" y="1253816"/>
            <a:ext cx="5800489" cy="4350368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1809503" y="5854192"/>
            <a:ext cx="85729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1400"/>
              <a:t>(Left) SIC for three years of NEE observations, (Right) value of DALEC temperature term for the same data.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838199" y="365125"/>
            <a:ext cx="10515601" cy="1325563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Experience with Forest Research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838200" y="1825625"/>
            <a:ext cx="6781800" cy="43515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lvl="0" marL="457200" indent="-457200">
              <a:spcBef>
                <a:spcPts val="1500"/>
              </a:spcBef>
              <a:defRPr sz="1800"/>
            </a:pPr>
            <a:r>
              <a:rPr sz="2800"/>
              <a:t>Spend one day a week at Forest Research. </a:t>
            </a:r>
            <a:endParaRPr sz="2800"/>
          </a:p>
          <a:p>
            <a:pPr lvl="0" marL="457200" indent="-457200">
              <a:spcBef>
                <a:spcPts val="1500"/>
              </a:spcBef>
              <a:defRPr sz="1800"/>
            </a:pPr>
            <a:r>
              <a:rPr sz="2800"/>
              <a:t>Collecting measurements that form part of a pre-existing measurement campaign.</a:t>
            </a:r>
            <a:endParaRPr sz="2800"/>
          </a:p>
          <a:p>
            <a:pPr lvl="0" marL="457200" indent="-457200">
              <a:defRPr sz="1800"/>
            </a:pPr>
            <a:r>
              <a:rPr sz="2800"/>
              <a:t>Learning relevant skills for PhD and helping Forest Research with measurements they require.</a:t>
            </a:r>
          </a:p>
        </p:txBody>
      </p:sp>
      <p:pic>
        <p:nvPicPr>
          <p:cNvPr id="83" name="image0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8522" y="1626673"/>
            <a:ext cx="3162464" cy="4216618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300"/>
            </a:fld>
          </a:p>
        </p:txBody>
      </p:sp>
      <p:sp>
        <p:nvSpPr>
          <p:cNvPr id="85" name="Shape 85"/>
          <p:cNvSpPr/>
          <p:nvPr/>
        </p:nvSpPr>
        <p:spPr>
          <a:xfrm>
            <a:off x="8648719" y="5824588"/>
            <a:ext cx="224190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1400"/>
              <a:t>Tree chamber at Alice Holt.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838199" y="365125"/>
            <a:ext cx="10515601" cy="1325563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Future Plans		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838200" y="1825625"/>
            <a:ext cx="6620399" cy="3905066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lvl="0" marL="457200" indent="-457200">
              <a:spcBef>
                <a:spcPts val="1500"/>
              </a:spcBef>
              <a:defRPr sz="1800"/>
            </a:pPr>
            <a:r>
              <a:rPr sz="2800"/>
              <a:t>Implementing fieldwork campaign designed using modelling and mathematical work. </a:t>
            </a:r>
            <a:endParaRPr sz="2800"/>
          </a:p>
          <a:p>
            <a:pPr lvl="0" marL="457200" indent="-457200">
              <a:defRPr sz="1800"/>
            </a:pPr>
            <a:r>
              <a:rPr sz="2800"/>
              <a:t>Outputs will be scientific papers written with the partner and a software tool that will allow Forest Research to assess the value of introducing new observations into their existing data streams.</a:t>
            </a:r>
          </a:p>
        </p:txBody>
      </p:sp>
      <p:pic>
        <p:nvPicPr>
          <p:cNvPr id="89" name="image0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1174" y="2113545"/>
            <a:ext cx="4733526" cy="3329225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300"/>
            </a:fld>
          </a:p>
        </p:txBody>
      </p:sp>
      <p:sp>
        <p:nvSpPr>
          <p:cNvPr id="91" name="Shape 91"/>
          <p:cNvSpPr/>
          <p:nvPr/>
        </p:nvSpPr>
        <p:spPr>
          <a:xfrm>
            <a:off x="7606993" y="5430888"/>
            <a:ext cx="443882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1400"/>
              <a:t>Straits Inclosure, CO</a:t>
            </a:r>
            <a:r>
              <a:rPr baseline="-5999" sz="1400"/>
              <a:t>2</a:t>
            </a:r>
            <a:r>
              <a:rPr sz="1400"/>
              <a:t> flux measurement site, Alice Holt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References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88900" tIns="88900" rIns="88900" bIns="88900"/>
          <a:lstStyle/>
          <a:p>
            <a:pPr lvl="0" marL="294105" indent="-294105" defTabSz="457200">
              <a:lnSpc>
                <a:spcPct val="100000"/>
              </a:lnSpc>
              <a:spcBef>
                <a:spcPts val="1200"/>
              </a:spcBef>
              <a:buClrTx/>
              <a:buFontTx/>
              <a:buAutoNum type="arabicPeriod" startAt="1"/>
              <a:tabLst>
                <a:tab pos="139700" algn="l"/>
                <a:tab pos="457200" algn="l"/>
              </a:tabLst>
              <a:defRPr sz="1800"/>
            </a:pPr>
            <a:r>
              <a:rPr sz="2200"/>
              <a:t>Sylvain Delahaies, Ian Roulstone, and Nancy Nichols. A regularization of the carbon cycle data-fusion problem. In EGU General Assembly Conference Abstracts, volume 15, page 4087, 2013. </a:t>
            </a:r>
            <a:endParaRPr sz="2200"/>
          </a:p>
          <a:p>
            <a:pPr lvl="0" marL="294105" indent="-294105" defTabSz="457200">
              <a:lnSpc>
                <a:spcPct val="100000"/>
              </a:lnSpc>
              <a:spcBef>
                <a:spcPts val="1200"/>
              </a:spcBef>
              <a:buClrTx/>
              <a:buFontTx/>
              <a:buAutoNum type="arabicPeriod" startAt="1"/>
              <a:tabLst>
                <a:tab pos="139700" algn="l"/>
                <a:tab pos="457200" algn="l"/>
              </a:tabLst>
              <a:defRPr sz="1800"/>
            </a:pPr>
            <a:r>
              <a:rPr sz="2200"/>
              <a:t>Clive D Rodgers and Others. Inverse methods for atmospheric sounding: Theory and practice, volume 2. World scientific Singapore, 2000.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300"/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ah_assim_edinpvals-enhanc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59236" y="-116702"/>
            <a:ext cx="12910472" cy="7091404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300"/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