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57" r:id="rId2"/>
    <p:sldId id="258" r:id="rId3"/>
    <p:sldId id="259" r:id="rId4"/>
    <p:sldId id="262" r:id="rId5"/>
    <p:sldId id="260" r:id="rId6"/>
    <p:sldId id="261" r:id="rId7"/>
    <p:sldId id="265"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D7A093-277F-4992-81BF-408E6C09FF2B}" v="1" dt="2020-03-02T14:25:13.2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5" d="100"/>
          <a:sy n="105" d="100"/>
        </p:scale>
        <p:origin x="82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Scalable hydrogen Storage technology</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Ewan Matheson</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525753"/>
          </a:xfrm>
        </p:spPr>
        <p:txBody>
          <a:bodyPr/>
          <a:lstStyle/>
          <a:p>
            <a:r>
              <a:rPr lang="en-US" dirty="0"/>
              <a:t>Zero emission Vehicles</a:t>
            </a:r>
          </a:p>
        </p:txBody>
      </p:sp>
      <p:pic>
        <p:nvPicPr>
          <p:cNvPr id="1026" name="Picture 2" descr="Image result for Tesla 100D">
            <a:extLst>
              <a:ext uri="{FF2B5EF4-FFF2-40B4-BE49-F238E27FC236}">
                <a16:creationId xmlns:a16="http://schemas.microsoft.com/office/drawing/2014/main" id="{805FA8A0-B87D-4008-96E8-A7232B5E73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5712" y="3256672"/>
            <a:ext cx="3707914" cy="20857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F9AF550-8225-471B-9A4F-68E0420439D2}"/>
              </a:ext>
            </a:extLst>
          </p:cNvPr>
          <p:cNvSpPr txBox="1"/>
          <p:nvPr/>
        </p:nvSpPr>
        <p:spPr>
          <a:xfrm>
            <a:off x="2676744" y="5438949"/>
            <a:ext cx="2168434" cy="369332"/>
          </a:xfrm>
          <a:prstGeom prst="rect">
            <a:avLst/>
          </a:prstGeom>
          <a:noFill/>
        </p:spPr>
        <p:txBody>
          <a:bodyPr wrap="square" rtlCol="0">
            <a:spAutoFit/>
          </a:bodyPr>
          <a:lstStyle/>
          <a:p>
            <a:r>
              <a:rPr lang="en-GB" dirty="0"/>
              <a:t>£70,000 – £80,000</a:t>
            </a:r>
          </a:p>
        </p:txBody>
      </p:sp>
      <p:sp>
        <p:nvSpPr>
          <p:cNvPr id="6" name="TextBox 5">
            <a:extLst>
              <a:ext uri="{FF2B5EF4-FFF2-40B4-BE49-F238E27FC236}">
                <a16:creationId xmlns:a16="http://schemas.microsoft.com/office/drawing/2014/main" id="{FDFE0AE3-B255-4533-91D0-5289D2F69A48}"/>
              </a:ext>
            </a:extLst>
          </p:cNvPr>
          <p:cNvSpPr txBox="1"/>
          <p:nvPr/>
        </p:nvSpPr>
        <p:spPr>
          <a:xfrm>
            <a:off x="1789573" y="1682769"/>
            <a:ext cx="3834053" cy="1477328"/>
          </a:xfrm>
          <a:prstGeom prst="rect">
            <a:avLst/>
          </a:prstGeom>
          <a:noFill/>
        </p:spPr>
        <p:txBody>
          <a:bodyPr wrap="square" rtlCol="0">
            <a:spAutoFit/>
          </a:bodyPr>
          <a:lstStyle/>
          <a:p>
            <a:pPr marL="285750" indent="-285750">
              <a:buFont typeface="Arial" panose="020B0604020202020204" pitchFamily="34" charset="0"/>
              <a:buChar char="•"/>
            </a:pPr>
            <a:r>
              <a:rPr lang="en-GB" dirty="0"/>
              <a:t>Up to 100kWh battery (400V).</a:t>
            </a:r>
          </a:p>
          <a:p>
            <a:pPr marL="285750" indent="-285750">
              <a:buFont typeface="Arial" panose="020B0604020202020204" pitchFamily="34" charset="0"/>
              <a:buChar char="•"/>
            </a:pPr>
            <a:r>
              <a:rPr lang="en-GB" dirty="0"/>
              <a:t>Vehicle weighs 2,250kg.</a:t>
            </a:r>
          </a:p>
          <a:p>
            <a:pPr marL="285750" indent="-285750">
              <a:buFont typeface="Arial" panose="020B0604020202020204" pitchFamily="34" charset="0"/>
              <a:buChar char="•"/>
            </a:pPr>
            <a:r>
              <a:rPr lang="en-GB" dirty="0"/>
              <a:t>Charge time up to 7 hours (down to 42 mins fast charge).</a:t>
            </a:r>
          </a:p>
          <a:p>
            <a:pPr marL="285750" indent="-285750">
              <a:buFont typeface="Arial" panose="020B0604020202020204" pitchFamily="34" charset="0"/>
              <a:buChar char="•"/>
            </a:pPr>
            <a:r>
              <a:rPr lang="en-GB" dirty="0"/>
              <a:t>Range up to 379 miles.</a:t>
            </a:r>
          </a:p>
        </p:txBody>
      </p:sp>
      <p:pic>
        <p:nvPicPr>
          <p:cNvPr id="3" name="Picture 2" descr="Image result for Hyundai Nexo">
            <a:extLst>
              <a:ext uri="{FF2B5EF4-FFF2-40B4-BE49-F238E27FC236}">
                <a16:creationId xmlns:a16="http://schemas.microsoft.com/office/drawing/2014/main" id="{A030D24A-01C1-4838-A2C2-85B7F3B446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8376" y="3256672"/>
            <a:ext cx="3083006" cy="208570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6FE56AB-7FB9-4E6E-AD00-FA67B168F1BF}"/>
              </a:ext>
            </a:extLst>
          </p:cNvPr>
          <p:cNvSpPr txBox="1"/>
          <p:nvPr/>
        </p:nvSpPr>
        <p:spPr>
          <a:xfrm>
            <a:off x="6442234" y="1822048"/>
            <a:ext cx="3834053" cy="1200329"/>
          </a:xfrm>
          <a:prstGeom prst="rect">
            <a:avLst/>
          </a:prstGeom>
          <a:noFill/>
        </p:spPr>
        <p:txBody>
          <a:bodyPr wrap="square" rtlCol="0">
            <a:spAutoFit/>
          </a:bodyPr>
          <a:lstStyle/>
          <a:p>
            <a:pPr marL="285750" indent="-285750">
              <a:buFont typeface="Arial" panose="020B0604020202020204" pitchFamily="34" charset="0"/>
              <a:buChar char="•"/>
            </a:pPr>
            <a:r>
              <a:rPr lang="en-GB" dirty="0"/>
              <a:t>Vehicle weighs 2,340kg.</a:t>
            </a:r>
          </a:p>
          <a:p>
            <a:pPr marL="285750" indent="-285750">
              <a:buFont typeface="Arial" panose="020B0604020202020204" pitchFamily="34" charset="0"/>
              <a:buChar char="•"/>
            </a:pPr>
            <a:r>
              <a:rPr lang="en-GB" dirty="0"/>
              <a:t>Capacity 156.6L.</a:t>
            </a:r>
          </a:p>
          <a:p>
            <a:pPr marL="285750" indent="-285750">
              <a:buFont typeface="Arial" panose="020B0604020202020204" pitchFamily="34" charset="0"/>
              <a:buChar char="•"/>
            </a:pPr>
            <a:r>
              <a:rPr lang="en-GB" dirty="0"/>
              <a:t>Charge time up to 5 mins.</a:t>
            </a:r>
          </a:p>
          <a:p>
            <a:pPr marL="285750" indent="-285750">
              <a:buFont typeface="Arial" panose="020B0604020202020204" pitchFamily="34" charset="0"/>
              <a:buChar char="•"/>
            </a:pPr>
            <a:r>
              <a:rPr lang="en-GB" dirty="0"/>
              <a:t>Range up to 414 miles.</a:t>
            </a:r>
          </a:p>
        </p:txBody>
      </p:sp>
      <p:sp>
        <p:nvSpPr>
          <p:cNvPr id="4" name="Rectangle 3">
            <a:extLst>
              <a:ext uri="{FF2B5EF4-FFF2-40B4-BE49-F238E27FC236}">
                <a16:creationId xmlns:a16="http://schemas.microsoft.com/office/drawing/2014/main" id="{30861FB7-60B3-4CA6-8DF5-C89E3DCD4AD0}"/>
              </a:ext>
            </a:extLst>
          </p:cNvPr>
          <p:cNvSpPr/>
          <p:nvPr/>
        </p:nvSpPr>
        <p:spPr>
          <a:xfrm>
            <a:off x="7600765" y="5438949"/>
            <a:ext cx="1045479" cy="369332"/>
          </a:xfrm>
          <a:prstGeom prst="rect">
            <a:avLst/>
          </a:prstGeom>
        </p:spPr>
        <p:txBody>
          <a:bodyPr wrap="none">
            <a:spAutoFit/>
          </a:bodyPr>
          <a:lstStyle/>
          <a:p>
            <a:r>
              <a:rPr lang="en-GB" dirty="0">
                <a:solidFill>
                  <a:srgbClr val="222222"/>
                </a:solidFill>
                <a:latin typeface="arial" panose="020B0604020202020204" pitchFamily="34" charset="0"/>
              </a:rPr>
              <a:t>£</a:t>
            </a:r>
            <a:r>
              <a:rPr lang="en-GB" dirty="0">
                <a:solidFill>
                  <a:srgbClr val="222222"/>
                </a:solidFill>
              </a:rPr>
              <a:t>68,856</a:t>
            </a:r>
            <a:endParaRPr lang="en-GB" dirty="0"/>
          </a:p>
        </p:txBody>
      </p:sp>
    </p:spTree>
    <p:extLst>
      <p:ext uri="{BB962C8B-B14F-4D97-AF65-F5344CB8AC3E}">
        <p14:creationId xmlns:p14="http://schemas.microsoft.com/office/powerpoint/2010/main" val="263784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CF864-3B95-4016-8E88-486C26E57A99}"/>
              </a:ext>
            </a:extLst>
          </p:cNvPr>
          <p:cNvSpPr>
            <a:spLocks noGrp="1"/>
          </p:cNvSpPr>
          <p:nvPr>
            <p:ph type="title"/>
          </p:nvPr>
        </p:nvSpPr>
        <p:spPr>
          <a:xfrm>
            <a:off x="581192" y="702156"/>
            <a:ext cx="11029616" cy="534461"/>
          </a:xfrm>
        </p:spPr>
        <p:txBody>
          <a:bodyPr/>
          <a:lstStyle/>
          <a:p>
            <a:r>
              <a:rPr lang="en-GB" dirty="0"/>
              <a:t>Hydrogen storage methods</a:t>
            </a:r>
          </a:p>
        </p:txBody>
      </p:sp>
      <p:pic>
        <p:nvPicPr>
          <p:cNvPr id="5" name="Picture 4" descr="A close up of a map&#10;&#10;Description automatically generated">
            <a:extLst>
              <a:ext uri="{FF2B5EF4-FFF2-40B4-BE49-F238E27FC236}">
                <a16:creationId xmlns:a16="http://schemas.microsoft.com/office/drawing/2014/main" id="{273235D6-62CB-4620-AF22-D5F4738378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909" y="1495869"/>
            <a:ext cx="5929091" cy="386626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443B22DD-EAF0-49F3-8C67-BD374B1A43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0387" y="969386"/>
            <a:ext cx="4985862" cy="4228011"/>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2653C80-5637-456D-84C9-A7DCCF355DE9}"/>
                  </a:ext>
                </a:extLst>
              </p:cNvPr>
              <p:cNvSpPr txBox="1"/>
              <p:nvPr/>
            </p:nvSpPr>
            <p:spPr>
              <a:xfrm>
                <a:off x="4239178" y="5621382"/>
                <a:ext cx="37136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2</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2</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𝑔</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𝑂</m:t>
                          </m:r>
                        </m:e>
                        <m:sub>
                          <m:r>
                            <a:rPr lang="en-GB" b="0" i="1" smtClean="0">
                              <a:latin typeface="Cambria Math" panose="02040503050406030204" pitchFamily="18" charset="0"/>
                            </a:rPr>
                            <m:t>2</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𝑔</m:t>
                          </m:r>
                        </m:e>
                      </m:d>
                      <m:r>
                        <a:rPr lang="en-GB" b="0" i="1" smtClean="0">
                          <a:latin typeface="Cambria Math" panose="02040503050406030204" pitchFamily="18" charset="0"/>
                        </a:rPr>
                        <m:t>=2</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2</m:t>
                          </m:r>
                        </m:sub>
                      </m:sSub>
                      <m:r>
                        <a:rPr lang="en-GB" b="0" i="1" smtClean="0">
                          <a:latin typeface="Cambria Math" panose="02040503050406030204" pitchFamily="18" charset="0"/>
                        </a:rPr>
                        <m:t>𝑂</m:t>
                      </m:r>
                      <m:d>
                        <m:dPr>
                          <m:ctrlPr>
                            <a:rPr lang="en-GB" b="0" i="1" smtClean="0">
                              <a:latin typeface="Cambria Math" panose="02040503050406030204" pitchFamily="18" charset="0"/>
                            </a:rPr>
                          </m:ctrlPr>
                        </m:dPr>
                        <m:e>
                          <m:r>
                            <a:rPr lang="en-GB" b="0" i="1" smtClean="0">
                              <a:latin typeface="Cambria Math" panose="02040503050406030204" pitchFamily="18" charset="0"/>
                            </a:rPr>
                            <m:t>𝑔</m:t>
                          </m:r>
                        </m:e>
                      </m:d>
                      <m:r>
                        <a:rPr lang="en-GB" b="0" i="1" smtClean="0">
                          <a:latin typeface="Cambria Math" panose="02040503050406030204" pitchFamily="18" charset="0"/>
                        </a:rPr>
                        <m:t>+572</m:t>
                      </m:r>
                      <m:r>
                        <a:rPr lang="en-GB" b="0" i="1" smtClean="0">
                          <a:latin typeface="Cambria Math" panose="02040503050406030204" pitchFamily="18" charset="0"/>
                        </a:rPr>
                        <m:t>𝑘𝑗</m:t>
                      </m:r>
                    </m:oMath>
                  </m:oMathPara>
                </a14:m>
                <a:endParaRPr lang="en-GB" b="0" dirty="0"/>
              </a:p>
            </p:txBody>
          </p:sp>
        </mc:Choice>
        <mc:Fallback xmlns="">
          <p:sp>
            <p:nvSpPr>
              <p:cNvPr id="8" name="TextBox 7">
                <a:extLst>
                  <a:ext uri="{FF2B5EF4-FFF2-40B4-BE49-F238E27FC236}">
                    <a16:creationId xmlns:a16="http://schemas.microsoft.com/office/drawing/2014/main" id="{82653C80-5637-456D-84C9-A7DCCF355DE9}"/>
                  </a:ext>
                </a:extLst>
              </p:cNvPr>
              <p:cNvSpPr txBox="1">
                <a:spLocks noRot="1" noChangeAspect="1" noMove="1" noResize="1" noEditPoints="1" noAdjustHandles="1" noChangeArrowheads="1" noChangeShapeType="1" noTextEdit="1"/>
              </p:cNvSpPr>
              <p:nvPr/>
            </p:nvSpPr>
            <p:spPr>
              <a:xfrm>
                <a:off x="4239178" y="5621382"/>
                <a:ext cx="3713644" cy="276999"/>
              </a:xfrm>
              <a:prstGeom prst="rect">
                <a:avLst/>
              </a:prstGeom>
              <a:blipFill>
                <a:blip r:embed="rId4"/>
                <a:stretch>
                  <a:fillRect l="-820" r="-1639" b="-34783"/>
                </a:stretch>
              </a:blipFill>
            </p:spPr>
            <p:txBody>
              <a:bodyPr/>
              <a:lstStyle/>
              <a:p>
                <a:r>
                  <a:rPr lang="en-GB">
                    <a:noFill/>
                  </a:rPr>
                  <a:t> </a:t>
                </a:r>
              </a:p>
            </p:txBody>
          </p:sp>
        </mc:Fallback>
      </mc:AlternateContent>
    </p:spTree>
    <p:extLst>
      <p:ext uri="{BB962C8B-B14F-4D97-AF65-F5344CB8AC3E}">
        <p14:creationId xmlns:p14="http://schemas.microsoft.com/office/powerpoint/2010/main" val="2129190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0B73-4A63-44FF-ABE5-F4BB2F08C208}"/>
              </a:ext>
            </a:extLst>
          </p:cNvPr>
          <p:cNvSpPr>
            <a:spLocks noGrp="1"/>
          </p:cNvSpPr>
          <p:nvPr>
            <p:ph type="title"/>
          </p:nvPr>
        </p:nvSpPr>
        <p:spPr>
          <a:xfrm>
            <a:off x="581192" y="702156"/>
            <a:ext cx="11029616" cy="456084"/>
          </a:xfrm>
        </p:spPr>
        <p:txBody>
          <a:bodyPr>
            <a:normAutofit fontScale="90000"/>
          </a:bodyPr>
          <a:lstStyle/>
          <a:p>
            <a:r>
              <a:rPr lang="en-GB" dirty="0"/>
              <a:t>Challenges of liquification</a:t>
            </a:r>
          </a:p>
        </p:txBody>
      </p:sp>
      <p:sp>
        <p:nvSpPr>
          <p:cNvPr id="4" name="TextBox 3">
            <a:extLst>
              <a:ext uri="{FF2B5EF4-FFF2-40B4-BE49-F238E27FC236}">
                <a16:creationId xmlns:a16="http://schemas.microsoft.com/office/drawing/2014/main" id="{16DE8BC6-80D5-45E4-9E84-5A23A320F5C0}"/>
              </a:ext>
            </a:extLst>
          </p:cNvPr>
          <p:cNvSpPr txBox="1"/>
          <p:nvPr/>
        </p:nvSpPr>
        <p:spPr>
          <a:xfrm>
            <a:off x="679267" y="1219481"/>
            <a:ext cx="5965373" cy="2585041"/>
          </a:xfrm>
          <a:prstGeom prst="rect">
            <a:avLst/>
          </a:prstGeom>
          <a:noFill/>
        </p:spPr>
        <p:txBody>
          <a:bodyPr wrap="square" rtlCol="0">
            <a:spAutoFit/>
          </a:bodyPr>
          <a:lstStyle/>
          <a:p>
            <a:pPr algn="just"/>
            <a:r>
              <a:rPr lang="en-GB" dirty="0"/>
              <a:t>In molecular hydrogen, each proton has a field associated to it, and is described mathematically as “spin-up/down”. Molecules which both protons have the same spin are called </a:t>
            </a:r>
            <a:r>
              <a:rPr lang="en-GB" dirty="0" err="1"/>
              <a:t>orthohydrogen</a:t>
            </a:r>
            <a:r>
              <a:rPr lang="en-GB" dirty="0"/>
              <a:t>. Molecules which have opposite spin are called parahydrogen. Over 75% of room temperature hydrogen is </a:t>
            </a:r>
            <a:r>
              <a:rPr lang="en-GB" dirty="0" err="1"/>
              <a:t>orthohydrogen</a:t>
            </a:r>
            <a:r>
              <a:rPr lang="en-GB" dirty="0"/>
              <a:t>, however this becomes unstable at low temperatures and stabilises to parahydrogen releasing energy in the form of heat in the process. This heat can complicate low temperature hydrogen storage.</a:t>
            </a:r>
          </a:p>
        </p:txBody>
      </p:sp>
      <p:pic>
        <p:nvPicPr>
          <p:cNvPr id="6" name="Picture 5">
            <a:extLst>
              <a:ext uri="{FF2B5EF4-FFF2-40B4-BE49-F238E27FC236}">
                <a16:creationId xmlns:a16="http://schemas.microsoft.com/office/drawing/2014/main" id="{D5A6CCF4-1078-4E60-88A6-CEBF980BC98B}"/>
              </a:ext>
            </a:extLst>
          </p:cNvPr>
          <p:cNvPicPr>
            <a:picLocks noChangeAspect="1"/>
          </p:cNvPicPr>
          <p:nvPr/>
        </p:nvPicPr>
        <p:blipFill>
          <a:blip r:embed="rId2"/>
          <a:stretch>
            <a:fillRect/>
          </a:stretch>
        </p:blipFill>
        <p:spPr>
          <a:xfrm>
            <a:off x="6734574" y="1219480"/>
            <a:ext cx="4525611" cy="2585041"/>
          </a:xfrm>
          <a:prstGeom prst="rect">
            <a:avLst/>
          </a:prstGeom>
        </p:spPr>
      </p:pic>
      <p:grpSp>
        <p:nvGrpSpPr>
          <p:cNvPr id="11" name="Group 10">
            <a:extLst>
              <a:ext uri="{FF2B5EF4-FFF2-40B4-BE49-F238E27FC236}">
                <a16:creationId xmlns:a16="http://schemas.microsoft.com/office/drawing/2014/main" id="{FB1939CD-AC03-4BB3-909F-20E0A19D8798}"/>
              </a:ext>
            </a:extLst>
          </p:cNvPr>
          <p:cNvGrpSpPr/>
          <p:nvPr/>
        </p:nvGrpSpPr>
        <p:grpSpPr>
          <a:xfrm>
            <a:off x="1339123" y="3865763"/>
            <a:ext cx="3565796" cy="2760616"/>
            <a:chOff x="2035809" y="3965350"/>
            <a:chExt cx="3565796" cy="2760616"/>
          </a:xfrm>
        </p:grpSpPr>
        <p:pic>
          <p:nvPicPr>
            <p:cNvPr id="7" name="Picture 6">
              <a:extLst>
                <a:ext uri="{FF2B5EF4-FFF2-40B4-BE49-F238E27FC236}">
                  <a16:creationId xmlns:a16="http://schemas.microsoft.com/office/drawing/2014/main" id="{501B78F9-91BA-4A38-8959-0FB26651A334}"/>
                </a:ext>
              </a:extLst>
            </p:cNvPr>
            <p:cNvPicPr>
              <a:picLocks noChangeAspect="1"/>
            </p:cNvPicPr>
            <p:nvPr/>
          </p:nvPicPr>
          <p:blipFill>
            <a:blip r:embed="rId3"/>
            <a:stretch>
              <a:fillRect/>
            </a:stretch>
          </p:blipFill>
          <p:spPr>
            <a:xfrm>
              <a:off x="2035809" y="3965350"/>
              <a:ext cx="3565796" cy="2760616"/>
            </a:xfrm>
            <a:prstGeom prst="rect">
              <a:avLst/>
            </a:prstGeom>
          </p:spPr>
        </p:pic>
        <p:sp>
          <p:nvSpPr>
            <p:cNvPr id="8" name="Oval 7">
              <a:extLst>
                <a:ext uri="{FF2B5EF4-FFF2-40B4-BE49-F238E27FC236}">
                  <a16:creationId xmlns:a16="http://schemas.microsoft.com/office/drawing/2014/main" id="{BDF14E6C-EDDD-4BD1-A267-2097ED859980}"/>
                </a:ext>
              </a:extLst>
            </p:cNvPr>
            <p:cNvSpPr/>
            <p:nvPr/>
          </p:nvSpPr>
          <p:spPr>
            <a:xfrm>
              <a:off x="3579223" y="5833626"/>
              <a:ext cx="2022382" cy="6444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58426393-5EE8-4841-9CAF-77308BB8F6C9}"/>
                </a:ext>
              </a:extLst>
            </p:cNvPr>
            <p:cNvSpPr/>
            <p:nvPr/>
          </p:nvSpPr>
          <p:spPr>
            <a:xfrm>
              <a:off x="3230880" y="4023360"/>
              <a:ext cx="914400" cy="6444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F17FFF9B-17A9-4112-B66F-B5FFB245D582}"/>
                </a:ext>
              </a:extLst>
            </p:cNvPr>
            <p:cNvSpPr/>
            <p:nvPr/>
          </p:nvSpPr>
          <p:spPr>
            <a:xfrm>
              <a:off x="4519749" y="4019287"/>
              <a:ext cx="992777" cy="57883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2" name="Picture 11">
            <a:extLst>
              <a:ext uri="{FF2B5EF4-FFF2-40B4-BE49-F238E27FC236}">
                <a16:creationId xmlns:a16="http://schemas.microsoft.com/office/drawing/2014/main" id="{BB1D26A1-A534-477F-8C2E-06D3DAAAA49A}"/>
              </a:ext>
            </a:extLst>
          </p:cNvPr>
          <p:cNvPicPr>
            <a:picLocks noChangeAspect="1"/>
          </p:cNvPicPr>
          <p:nvPr/>
        </p:nvPicPr>
        <p:blipFill>
          <a:blip r:embed="rId4"/>
          <a:stretch>
            <a:fillRect/>
          </a:stretch>
        </p:blipFill>
        <p:spPr>
          <a:xfrm>
            <a:off x="5819320" y="4109735"/>
            <a:ext cx="5792427" cy="2463135"/>
          </a:xfrm>
          <a:prstGeom prst="rect">
            <a:avLst/>
          </a:prstGeom>
        </p:spPr>
      </p:pic>
    </p:spTree>
    <p:extLst>
      <p:ext uri="{BB962C8B-B14F-4D97-AF65-F5344CB8AC3E}">
        <p14:creationId xmlns:p14="http://schemas.microsoft.com/office/powerpoint/2010/main" val="40864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F2936-26B1-4F24-AC92-F089934803A1}"/>
              </a:ext>
            </a:extLst>
          </p:cNvPr>
          <p:cNvSpPr>
            <a:spLocks noGrp="1"/>
          </p:cNvSpPr>
          <p:nvPr>
            <p:ph type="title"/>
          </p:nvPr>
        </p:nvSpPr>
        <p:spPr>
          <a:xfrm>
            <a:off x="581192" y="702157"/>
            <a:ext cx="11029616" cy="517044"/>
          </a:xfrm>
        </p:spPr>
        <p:txBody>
          <a:bodyPr>
            <a:normAutofit fontScale="90000"/>
          </a:bodyPr>
          <a:lstStyle/>
          <a:p>
            <a:r>
              <a:rPr lang="en-GB" dirty="0"/>
              <a:t>Solid state solutions</a:t>
            </a:r>
          </a:p>
        </p:txBody>
      </p:sp>
      <p:sp>
        <p:nvSpPr>
          <p:cNvPr id="4" name="TextBox 3">
            <a:extLst>
              <a:ext uri="{FF2B5EF4-FFF2-40B4-BE49-F238E27FC236}">
                <a16:creationId xmlns:a16="http://schemas.microsoft.com/office/drawing/2014/main" id="{6BE6F787-0025-45E4-AE2A-C5FEBCAAA481}"/>
              </a:ext>
            </a:extLst>
          </p:cNvPr>
          <p:cNvSpPr txBox="1"/>
          <p:nvPr/>
        </p:nvSpPr>
        <p:spPr>
          <a:xfrm>
            <a:off x="679267" y="1219481"/>
            <a:ext cx="5965373" cy="1477328"/>
          </a:xfrm>
          <a:prstGeom prst="rect">
            <a:avLst/>
          </a:prstGeom>
          <a:noFill/>
        </p:spPr>
        <p:txBody>
          <a:bodyPr wrap="square" rtlCol="0">
            <a:spAutoFit/>
          </a:bodyPr>
          <a:lstStyle/>
          <a:p>
            <a:pPr algn="just"/>
            <a:r>
              <a:rPr lang="en-GB" dirty="0"/>
              <a:t>Hydrogen can be stored in porous solids by physisorption, whereby the acting forces are comparable to Van der Waals. The electronic structures of adsorbate and surface are  barely perturbed during this process and typical binding energies are in the range 10 to 100meV.</a:t>
            </a:r>
          </a:p>
        </p:txBody>
      </p:sp>
      <p:pic>
        <p:nvPicPr>
          <p:cNvPr id="2050" name="Picture 2">
            <a:extLst>
              <a:ext uri="{FF2B5EF4-FFF2-40B4-BE49-F238E27FC236}">
                <a16:creationId xmlns:a16="http://schemas.microsoft.com/office/drawing/2014/main" id="{5754ED48-5337-4ACD-A9E6-48D069652C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1326" y="960679"/>
            <a:ext cx="3918857" cy="328204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B302379-A1D3-4565-8B30-4F1D0BAC7373}"/>
              </a:ext>
            </a:extLst>
          </p:cNvPr>
          <p:cNvSpPr txBox="1"/>
          <p:nvPr/>
        </p:nvSpPr>
        <p:spPr>
          <a:xfrm>
            <a:off x="679267" y="2683864"/>
            <a:ext cx="5965373" cy="369332"/>
          </a:xfrm>
          <a:prstGeom prst="rect">
            <a:avLst/>
          </a:prstGeom>
          <a:noFill/>
        </p:spPr>
        <p:txBody>
          <a:bodyPr wrap="square" rtlCol="0">
            <a:spAutoFit/>
          </a:bodyPr>
          <a:lstStyle/>
          <a:p>
            <a:pPr algn="just"/>
            <a:endParaRPr lang="en-GB" dirty="0"/>
          </a:p>
        </p:txBody>
      </p:sp>
    </p:spTree>
    <p:extLst>
      <p:ext uri="{BB962C8B-B14F-4D97-AF65-F5344CB8AC3E}">
        <p14:creationId xmlns:p14="http://schemas.microsoft.com/office/powerpoint/2010/main" val="2236012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6169A-E234-4BDD-9824-EB6DE711A759}"/>
              </a:ext>
            </a:extLst>
          </p:cNvPr>
          <p:cNvSpPr>
            <a:spLocks noGrp="1"/>
          </p:cNvSpPr>
          <p:nvPr>
            <p:ph type="title"/>
          </p:nvPr>
        </p:nvSpPr>
        <p:spPr>
          <a:xfrm>
            <a:off x="581192" y="702156"/>
            <a:ext cx="11029616" cy="621547"/>
          </a:xfrm>
        </p:spPr>
        <p:txBody>
          <a:bodyPr/>
          <a:lstStyle/>
          <a:p>
            <a:pPr algn="just"/>
            <a:r>
              <a:rPr lang="en-GB" dirty="0"/>
              <a:t>Zinc oxide nanostructures</a:t>
            </a:r>
          </a:p>
        </p:txBody>
      </p:sp>
      <p:pic>
        <p:nvPicPr>
          <p:cNvPr id="3074" name="Picture 2">
            <a:extLst>
              <a:ext uri="{FF2B5EF4-FFF2-40B4-BE49-F238E27FC236}">
                <a16:creationId xmlns:a16="http://schemas.microsoft.com/office/drawing/2014/main" id="{5B58D9CE-B7B2-4D12-A4A1-749A4869FE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976" y="1323703"/>
            <a:ext cx="4691662" cy="35630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F47BE62-BBAB-483D-BF6C-EB41D73A394D}"/>
              </a:ext>
            </a:extLst>
          </p:cNvPr>
          <p:cNvSpPr/>
          <p:nvPr/>
        </p:nvSpPr>
        <p:spPr>
          <a:xfrm>
            <a:off x="391751" y="5069266"/>
            <a:ext cx="5260111" cy="1323439"/>
          </a:xfrm>
          <a:prstGeom prst="rect">
            <a:avLst/>
          </a:prstGeom>
        </p:spPr>
        <p:txBody>
          <a:bodyPr wrap="square">
            <a:spAutoFit/>
          </a:bodyPr>
          <a:lstStyle/>
          <a:p>
            <a:pPr algn="just"/>
            <a:r>
              <a:rPr lang="en-GB" sz="1600" dirty="0"/>
              <a:t>Various </a:t>
            </a:r>
            <a:r>
              <a:rPr lang="en-GB" sz="1600" dirty="0" err="1"/>
              <a:t>ZnO</a:t>
            </a:r>
            <a:r>
              <a:rPr lang="en-GB" sz="1600" dirty="0"/>
              <a:t> nanostructure morphologies. From left to right and from top to bottom: Quantum dot; Nanotubes; Nanowires; Nanobelts; Nanoring; </a:t>
            </a:r>
            <a:r>
              <a:rPr lang="en-GB" sz="1600" dirty="0" err="1"/>
              <a:t>Nanocombs</a:t>
            </a:r>
            <a:r>
              <a:rPr lang="en-GB" sz="1600" dirty="0"/>
              <a:t>; Tetrapod; Nanoflowers; Hollow spheres; Sponge-like film; Nanosphere; Nanoplates</a:t>
            </a:r>
          </a:p>
        </p:txBody>
      </p:sp>
    </p:spTree>
    <p:extLst>
      <p:ext uri="{BB962C8B-B14F-4D97-AF65-F5344CB8AC3E}">
        <p14:creationId xmlns:p14="http://schemas.microsoft.com/office/powerpoint/2010/main" val="3479663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0E287-1412-43FD-B3DD-8922DFCD6E06}"/>
              </a:ext>
            </a:extLst>
          </p:cNvPr>
          <p:cNvSpPr>
            <a:spLocks noGrp="1"/>
          </p:cNvSpPr>
          <p:nvPr>
            <p:ph type="title"/>
          </p:nvPr>
        </p:nvSpPr>
        <p:spPr>
          <a:xfrm>
            <a:off x="581192" y="702156"/>
            <a:ext cx="11029616" cy="543170"/>
          </a:xfrm>
        </p:spPr>
        <p:txBody>
          <a:bodyPr/>
          <a:lstStyle/>
          <a:p>
            <a:r>
              <a:rPr lang="en-GB" dirty="0"/>
              <a:t>Atomic Layer Deposition</a:t>
            </a:r>
          </a:p>
        </p:txBody>
      </p:sp>
      <p:sp>
        <p:nvSpPr>
          <p:cNvPr id="3" name="Content Placeholder 2">
            <a:extLst>
              <a:ext uri="{FF2B5EF4-FFF2-40B4-BE49-F238E27FC236}">
                <a16:creationId xmlns:a16="http://schemas.microsoft.com/office/drawing/2014/main" id="{D4CE4304-2BCA-484F-BD4E-C856BBE1288B}"/>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936537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5F869-E1B7-4D7A-A7BF-B7917755D176}"/>
              </a:ext>
            </a:extLst>
          </p:cNvPr>
          <p:cNvSpPr>
            <a:spLocks noGrp="1"/>
          </p:cNvSpPr>
          <p:nvPr>
            <p:ph type="title"/>
          </p:nvPr>
        </p:nvSpPr>
        <p:spPr>
          <a:xfrm>
            <a:off x="581192" y="702156"/>
            <a:ext cx="11029616" cy="569295"/>
          </a:xfrm>
        </p:spPr>
        <p:txBody>
          <a:bodyPr>
            <a:normAutofit/>
          </a:bodyPr>
          <a:lstStyle/>
          <a:p>
            <a:r>
              <a:rPr lang="en-GB" dirty="0"/>
              <a:t>Modelling and </a:t>
            </a:r>
            <a:r>
              <a:rPr lang="en-GB" dirty="0" err="1"/>
              <a:t>SImulation</a:t>
            </a:r>
            <a:endParaRPr lang="en-GB" dirty="0"/>
          </a:p>
        </p:txBody>
      </p:sp>
      <p:pic>
        <p:nvPicPr>
          <p:cNvPr id="4" name="Picture 3">
            <a:extLst>
              <a:ext uri="{FF2B5EF4-FFF2-40B4-BE49-F238E27FC236}">
                <a16:creationId xmlns:a16="http://schemas.microsoft.com/office/drawing/2014/main" id="{78E36F32-D5C9-4568-8A30-36315F8FE132}"/>
              </a:ext>
            </a:extLst>
          </p:cNvPr>
          <p:cNvPicPr>
            <a:picLocks noChangeAspect="1"/>
          </p:cNvPicPr>
          <p:nvPr/>
        </p:nvPicPr>
        <p:blipFill>
          <a:blip r:embed="rId2"/>
          <a:stretch>
            <a:fillRect/>
          </a:stretch>
        </p:blipFill>
        <p:spPr>
          <a:xfrm>
            <a:off x="5421746" y="702156"/>
            <a:ext cx="6373090" cy="3864226"/>
          </a:xfrm>
          <a:prstGeom prst="rect">
            <a:avLst/>
          </a:prstGeom>
        </p:spPr>
      </p:pic>
      <p:sp>
        <p:nvSpPr>
          <p:cNvPr id="5" name="TextBox 4">
            <a:extLst>
              <a:ext uri="{FF2B5EF4-FFF2-40B4-BE49-F238E27FC236}">
                <a16:creationId xmlns:a16="http://schemas.microsoft.com/office/drawing/2014/main" id="{897F6E36-C5D9-4822-911A-EA491F6BAE62}"/>
              </a:ext>
            </a:extLst>
          </p:cNvPr>
          <p:cNvSpPr txBox="1"/>
          <p:nvPr/>
        </p:nvSpPr>
        <p:spPr>
          <a:xfrm>
            <a:off x="679269" y="1271451"/>
            <a:ext cx="4742477" cy="646331"/>
          </a:xfrm>
          <a:prstGeom prst="rect">
            <a:avLst/>
          </a:prstGeom>
          <a:noFill/>
        </p:spPr>
        <p:txBody>
          <a:bodyPr wrap="square" rtlCol="0">
            <a:spAutoFit/>
          </a:bodyPr>
          <a:lstStyle/>
          <a:p>
            <a:pPr marL="285750" indent="-285750">
              <a:buClr>
                <a:schemeClr val="accent3"/>
              </a:buClr>
              <a:buFont typeface="Wingdings" panose="05000000000000000000" pitchFamily="2" charset="2"/>
              <a:buChar char="§"/>
            </a:pPr>
            <a:r>
              <a:rPr lang="en-GB" dirty="0"/>
              <a:t>MCCCS Towhee will be used for simulation work. This </a:t>
            </a:r>
          </a:p>
        </p:txBody>
      </p:sp>
      <p:sp>
        <p:nvSpPr>
          <p:cNvPr id="6" name="Rectangle 5">
            <a:extLst>
              <a:ext uri="{FF2B5EF4-FFF2-40B4-BE49-F238E27FC236}">
                <a16:creationId xmlns:a16="http://schemas.microsoft.com/office/drawing/2014/main" id="{3EBC6551-46F1-4CB8-BF4D-8198472FFBE2}"/>
              </a:ext>
            </a:extLst>
          </p:cNvPr>
          <p:cNvSpPr/>
          <p:nvPr/>
        </p:nvSpPr>
        <p:spPr>
          <a:xfrm>
            <a:off x="2364377" y="6442502"/>
            <a:ext cx="7463246" cy="415498"/>
          </a:xfrm>
          <a:prstGeom prst="rect">
            <a:avLst/>
          </a:prstGeom>
        </p:spPr>
        <p:txBody>
          <a:bodyPr wrap="square">
            <a:spAutoFit/>
          </a:bodyPr>
          <a:lstStyle/>
          <a:p>
            <a:r>
              <a:rPr lang="en-GB" sz="1000" dirty="0"/>
              <a:t>Richard J. Gowers, Amir H. </a:t>
            </a:r>
            <a:r>
              <a:rPr lang="en-GB" sz="1000" dirty="0" err="1"/>
              <a:t>Farmahini</a:t>
            </a:r>
            <a:r>
              <a:rPr lang="en-GB" sz="1000" dirty="0"/>
              <a:t>, Daniel Friedrich &amp; Lev </a:t>
            </a:r>
            <a:r>
              <a:rPr lang="en-GB" sz="1000" dirty="0" err="1"/>
              <a:t>Sarkisov</a:t>
            </a:r>
            <a:r>
              <a:rPr lang="en-GB" sz="1000" dirty="0"/>
              <a:t> (2018) Automated analysis and benchmarking of GCMC simulation programs in application to gas adsorption, Molecular Simulation, 44:4, 309-321, DOI: 10.1080/08927022.2017.1375492 </a:t>
            </a:r>
          </a:p>
        </p:txBody>
      </p:sp>
    </p:spTree>
    <p:extLst>
      <p:ext uri="{BB962C8B-B14F-4D97-AF65-F5344CB8AC3E}">
        <p14:creationId xmlns:p14="http://schemas.microsoft.com/office/powerpoint/2010/main" val="2042950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7095-76BB-48DB-A926-04F64BE9217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393A4DB-4CD4-4221-9586-C5C9E3E93FCB}"/>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28206145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323</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vt:lpstr>
      <vt:lpstr>Cambria Math</vt:lpstr>
      <vt:lpstr>Franklin Gothic Book</vt:lpstr>
      <vt:lpstr>Franklin Gothic Demi</vt:lpstr>
      <vt:lpstr>Wingdings</vt:lpstr>
      <vt:lpstr>Wingdings 2</vt:lpstr>
      <vt:lpstr>DividendVTI</vt:lpstr>
      <vt:lpstr>Scalable hydrogen Storage technology</vt:lpstr>
      <vt:lpstr>Zero emission Vehicles</vt:lpstr>
      <vt:lpstr>Hydrogen storage methods</vt:lpstr>
      <vt:lpstr>Challenges of liquification</vt:lpstr>
      <vt:lpstr>Solid state solutions</vt:lpstr>
      <vt:lpstr>Zinc oxide nanostructures</vt:lpstr>
      <vt:lpstr>Atomic Layer Deposition</vt:lpstr>
      <vt:lpstr>Modelling and SImulation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2020-02-10T16:38:34Z</dcterms:created>
  <dcterms:modified xsi:type="dcterms:W3CDTF">2020-03-02T14:36:19Z</dcterms:modified>
</cp:coreProperties>
</file>