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2" r:id="rId2"/>
    <p:sldId id="567" r:id="rId3"/>
    <p:sldId id="569" r:id="rId4"/>
    <p:sldId id="570" r:id="rId5"/>
    <p:sldId id="571" r:id="rId6"/>
    <p:sldId id="572" r:id="rId7"/>
    <p:sldId id="573" r:id="rId8"/>
    <p:sldId id="574" r:id="rId9"/>
    <p:sldId id="575" r:id="rId10"/>
    <p:sldId id="583" r:id="rId11"/>
    <p:sldId id="577" r:id="rId12"/>
    <p:sldId id="582" r:id="rId13"/>
    <p:sldId id="578" r:id="rId14"/>
    <p:sldId id="579" r:id="rId15"/>
    <p:sldId id="580" r:id="rId16"/>
    <p:sldId id="581" r:id="rId17"/>
    <p:sldId id="576" r:id="rId18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D4F"/>
    <a:srgbClr val="808080"/>
    <a:srgbClr val="76E4B2"/>
    <a:srgbClr val="76E3B2"/>
    <a:srgbClr val="00D379"/>
    <a:srgbClr val="AAF8C8"/>
    <a:srgbClr val="FAC81A"/>
    <a:srgbClr val="741517"/>
    <a:srgbClr val="9F1B1E"/>
    <a:srgbClr val="CF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5"/>
    <p:restoredTop sz="94375"/>
  </p:normalViewPr>
  <p:slideViewPr>
    <p:cSldViewPr>
      <p:cViewPr>
        <p:scale>
          <a:sx n="137" d="100"/>
          <a:sy n="137" d="100"/>
        </p:scale>
        <p:origin x="486" y="-1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6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3C6FC1CC-967F-44A5-B9A2-3DB8437F456A}" type="datetimeFigureOut">
              <a:rPr lang="en-US" smtClean="0"/>
              <a:pPr>
                <a:defRPr/>
              </a:pPr>
              <a:t>11/17/2016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CED23D58-D6CF-40C5-BCED-EBCD1C9F0AD0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56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rgbClr val="000000"/>
                </a:solidFill>
                <a:latin typeface="Arial Unicode MS" charset="0"/>
                <a:ea typeface="Arial Unicode MS" charset="0"/>
                <a:cs typeface="Arial Unicode MS" charset="0"/>
              </a:rPr>
              <a:t>November 19, 2007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87475" algn="l"/>
                <a:tab pos="2082800" algn="l"/>
                <a:tab pos="2776538" algn="l"/>
                <a:tab pos="3471863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rgbClr val="000000"/>
                </a:solidFill>
                <a:latin typeface="Arial Unicode MS" charset="0"/>
                <a:ea typeface="Arial Unicode MS" charset="0"/>
                <a:cs typeface="Arial Unicode MS" charset="0"/>
              </a:rPr>
              <a:t>|  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rgbClr val="000000"/>
                </a:solidFill>
                <a:latin typeface="Arial Unicode MS" charset="0"/>
                <a:ea typeface="Arial Unicode MS" charset="0"/>
                <a:cs typeface="Arial Unicode MS" charset="0"/>
              </a:rPr>
              <a:t>|  </a:t>
            </a:r>
            <a:fld id="{8A69769E-574F-4A46-8727-F50A1ACFEA8F}" type="slidenum">
              <a:rPr lang="en-GB" sz="1200">
                <a:solidFill>
                  <a:srgbClr val="000000"/>
                </a:solidFill>
                <a:latin typeface="Arial Unicode MS" charset="0"/>
                <a:ea typeface="Arial Unicode MS" charset="0"/>
                <a:cs typeface="Arial Unicode MS" charset="0"/>
              </a:rPr>
              <a:pPr eaLnBrk="1" hangingPunct="1"/>
              <a:t>1</a:t>
            </a:fld>
            <a:endParaRPr lang="en-GB" sz="1200" dirty="0">
              <a:solidFill>
                <a:srgbClr val="000000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3613" y="923925"/>
            <a:ext cx="4908550" cy="3068638"/>
          </a:xfrm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1" y="4282970"/>
            <a:ext cx="6475413" cy="428140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23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14049" y="3433564"/>
            <a:ext cx="7737475" cy="18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altLang="de-DE" noProof="0" dirty="0" err="1"/>
              <a:t>Hier</a:t>
            </a:r>
            <a:r>
              <a:rPr lang="en-AU" altLang="de-DE" noProof="0" dirty="0"/>
              <a:t> </a:t>
            </a:r>
            <a:r>
              <a:rPr lang="en-AU" altLang="de-DE" noProof="0" dirty="0" err="1"/>
              <a:t>kann</a:t>
            </a:r>
            <a:r>
              <a:rPr lang="en-AU" altLang="de-DE" noProof="0" dirty="0"/>
              <a:t> der </a:t>
            </a:r>
            <a:r>
              <a:rPr lang="en-AU" altLang="de-DE" noProof="0" dirty="0" err="1"/>
              <a:t>Vortragstermin</a:t>
            </a:r>
            <a:r>
              <a:rPr lang="en-AU" altLang="de-DE" noProof="0" dirty="0"/>
              <a:t> </a:t>
            </a:r>
            <a:r>
              <a:rPr lang="en-AU" altLang="de-DE" noProof="0" dirty="0" err="1"/>
              <a:t>eingetragen</a:t>
            </a:r>
            <a:r>
              <a:rPr lang="en-AU" altLang="de-DE" noProof="0" dirty="0"/>
              <a:t> </a:t>
            </a:r>
            <a:r>
              <a:rPr lang="en-AU" altLang="de-DE" noProof="0" dirty="0" err="1"/>
              <a:t>werden</a:t>
            </a:r>
            <a:r>
              <a:rPr lang="mr-IN" altLang="de-DE" noProof="0" dirty="0"/>
              <a:t>…</a:t>
            </a:r>
            <a:r>
              <a:rPr lang="en-AU" altLang="de-DE" noProof="0" dirty="0"/>
              <a:t> Oder der Name des </a:t>
            </a:r>
            <a:r>
              <a:rPr lang="en-AU" altLang="de-DE" noProof="0" dirty="0" err="1"/>
              <a:t>Vortragenden</a:t>
            </a:r>
            <a:r>
              <a:rPr lang="mr-IN" altLang="de-DE" noProof="0" dirty="0"/>
              <a:t>…</a:t>
            </a:r>
            <a:r>
              <a:rPr lang="de-DE" altLang="de-DE" noProof="0" dirty="0"/>
              <a:t> </a:t>
            </a:r>
            <a:r>
              <a:rPr lang="en-AU" altLang="de-DE" noProof="0" dirty="0"/>
              <a:t>Oder </a:t>
            </a:r>
            <a:r>
              <a:rPr lang="en-AU" altLang="de-DE" noProof="0" dirty="0" err="1"/>
              <a:t>sonstige</a:t>
            </a:r>
            <a:r>
              <a:rPr lang="en-AU" altLang="de-DE" noProof="0" dirty="0"/>
              <a:t> </a:t>
            </a:r>
            <a:r>
              <a:rPr lang="en-AU" altLang="de-DE" noProof="0" dirty="0" err="1"/>
              <a:t>wichtige</a:t>
            </a:r>
            <a:r>
              <a:rPr lang="en-AU" altLang="de-DE" noProof="0" dirty="0"/>
              <a:t> </a:t>
            </a:r>
            <a:r>
              <a:rPr lang="en-AU" altLang="de-DE" noProof="0" dirty="0" err="1"/>
              <a:t>Informationen</a:t>
            </a:r>
            <a:r>
              <a:rPr lang="mr-IN" altLang="de-DE" noProof="0" dirty="0"/>
              <a:t>…</a:t>
            </a:r>
            <a:endParaRPr lang="en-AU" altLang="de-DE" noProof="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4049" y="2420888"/>
            <a:ext cx="7704856" cy="504056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+mj-lt"/>
              <a:buNone/>
              <a:tabLst/>
              <a:defRPr sz="20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 err="1">
                <a:solidFill>
                  <a:srgbClr val="60A164"/>
                </a:solidFill>
              </a:rPr>
              <a:t>Ggf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. 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Untertitel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(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z.B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. in 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anderer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Sprache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)</a:t>
            </a:r>
            <a:endParaRPr lang="en-AU" noProof="0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18513" y="1201316"/>
            <a:ext cx="7725895" cy="1143000"/>
          </a:xfrm>
          <a:prstGeom prst="rect">
            <a:avLst/>
          </a:prstGeom>
        </p:spPr>
        <p:txBody>
          <a:bodyPr anchor="b"/>
          <a:lstStyle>
            <a:lvl1pPr algn="l">
              <a:defRPr lang="en-US" sz="3500" b="1" cap="all" baseline="0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noProof="0" dirty="0" err="1"/>
              <a:t>VeranstaltungsTitel</a:t>
            </a:r>
            <a:endParaRPr lang="en-A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06933" y="1921396"/>
            <a:ext cx="7737475" cy="1155700"/>
          </a:xfrm>
          <a:prstGeom prst="rect">
            <a:avLst/>
          </a:prstGeom>
        </p:spPr>
        <p:txBody>
          <a:bodyPr anchor="b"/>
          <a:lstStyle>
            <a:lvl1pPr algn="l">
              <a:defRPr sz="3500" b="1" cap="all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altLang="de-DE" noProof="0" dirty="0" err="1"/>
              <a:t>Abschnittsüberschrift</a:t>
            </a:r>
            <a:endParaRPr lang="en-AU" altLang="de-DE" noProof="0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06933" y="3005088"/>
            <a:ext cx="7704856" cy="2282428"/>
          </a:xfrm>
          <a:prstGeom prst="rect">
            <a:avLst/>
          </a:prstGeom>
        </p:spPr>
        <p:txBody>
          <a:bodyPr vert="horz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Arial"/>
              <a:buNone/>
              <a:tabLst/>
              <a:defRPr sz="22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 err="1">
                <a:solidFill>
                  <a:srgbClr val="60A164"/>
                </a:solidFill>
              </a:rPr>
              <a:t>Untertitel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(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z.B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. 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Mehr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details)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27851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8208912" cy="38165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403244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0"/>
          </p:nvPr>
        </p:nvSpPr>
        <p:spPr>
          <a:xfrm>
            <a:off x="4427984" y="1489348"/>
            <a:ext cx="4032448" cy="38164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5305871"/>
            <a:ext cx="8352928" cy="408089"/>
          </a:xfrm>
          <a:prstGeom prst="rect">
            <a:avLst/>
          </a:prstGeom>
          <a:solidFill>
            <a:schemeClr val="bg1"/>
          </a:solidFill>
        </p:spPr>
        <p:txBody>
          <a:bodyPr vert="horz" bIns="46800" anchor="b"/>
          <a:lstStyle>
            <a:lvl1pPr marL="0" indent="0" algn="l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5345906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7673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 dirty="0">
              <a:solidFill>
                <a:srgbClr val="FFFFFF"/>
              </a:solidFill>
              <a:latin typeface="Arial Unicode MS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345906"/>
            <a:ext cx="9144000" cy="369094"/>
          </a:xfrm>
          <a:prstGeom prst="rect">
            <a:avLst/>
          </a:prstGeom>
          <a:solidFill>
            <a:srgbClr val="018D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2089" y="5305772"/>
            <a:ext cx="9180000" cy="76200"/>
          </a:xfrm>
          <a:prstGeom prst="rect">
            <a:avLst/>
          </a:prstGeom>
          <a:solidFill>
            <a:srgbClr val="00D3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868144" y="164"/>
            <a:ext cx="1656184" cy="538609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4400" b="0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018D4F"/>
                    </a:gs>
                    <a:gs pos="100000">
                      <a:srgbClr val="00D379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Unicode MS" charset="0"/>
                <a:ea typeface="+mn-ea"/>
                <a:cs typeface="+mn-cs"/>
              </a:rPr>
              <a:t>?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8200" y="5396508"/>
            <a:ext cx="44196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5592713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92004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5"/>
          <p:cNvSpPr>
            <a:spLocks noChangeArrowheads="1"/>
          </p:cNvSpPr>
          <p:nvPr userDrawn="1"/>
        </p:nvSpPr>
        <p:spPr bwMode="auto">
          <a:xfrm>
            <a:off x="8583613" y="0"/>
            <a:ext cx="561975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b="0" i="0" dirty="0">
              <a:latin typeface="Arial Unicode MS" charset="0"/>
            </a:endParaRPr>
          </a:p>
        </p:txBody>
      </p:sp>
      <p:sp>
        <p:nvSpPr>
          <p:cNvPr id="4" name="Text Box 34"/>
          <p:cNvSpPr txBox="1">
            <a:spLocks noChangeArrowheads="1"/>
          </p:cNvSpPr>
          <p:nvPr userDrawn="1"/>
        </p:nvSpPr>
        <p:spPr bwMode="auto">
          <a:xfrm>
            <a:off x="160669" y="5316066"/>
            <a:ext cx="20350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no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Bachelor Project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Jordan Eichner</a:t>
            </a:r>
          </a:p>
        </p:txBody>
      </p:sp>
      <p:sp>
        <p:nvSpPr>
          <p:cNvPr id="5" name="TextBox 13"/>
          <p:cNvSpPr txBox="1"/>
          <p:nvPr userDrawn="1"/>
        </p:nvSpPr>
        <p:spPr>
          <a:xfrm>
            <a:off x="8460432" y="5449788"/>
            <a:ext cx="607368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pic>
        <p:nvPicPr>
          <p:cNvPr id="6" name="Picture 59" descr="Logo_TUC_de_RGB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583122" cy="4812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72" r:id="rId2"/>
    <p:sldLayoutId id="2147483761" r:id="rId3"/>
    <p:sldLayoutId id="2147483770" r:id="rId4"/>
    <p:sldLayoutId id="2147483774" r:id="rId5"/>
    <p:sldLayoutId id="2147483773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overall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Bachelor Project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Jordan Eichner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Datenübertragung</a:t>
            </a:r>
            <a:r>
              <a:rPr lang="en-US" b="1" dirty="0"/>
              <a:t> </a:t>
            </a:r>
            <a:r>
              <a:rPr lang="en-US" b="1" dirty="0" err="1"/>
              <a:t>mittels</a:t>
            </a:r>
            <a:r>
              <a:rPr lang="en-US" b="1" dirty="0"/>
              <a:t> </a:t>
            </a:r>
            <a:r>
              <a:rPr lang="en-US" b="1" dirty="0" err="1"/>
              <a:t>Tönen</a:t>
            </a:r>
            <a:endParaRPr lang="en-US" b="1" dirty="0"/>
          </a:p>
        </p:txBody>
      </p:sp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of Data via Sound</a:t>
            </a:r>
          </a:p>
        </p:txBody>
      </p:sp>
    </p:spTree>
    <p:extLst>
      <p:ext uri="{BB962C8B-B14F-4D97-AF65-F5344CB8AC3E}">
        <p14:creationId xmlns:p14="http://schemas.microsoft.com/office/powerpoint/2010/main" val="61149220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1356"/>
            <a:ext cx="7633543" cy="3368692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of Data</a:t>
            </a:r>
          </a:p>
        </p:txBody>
      </p:sp>
    </p:spTree>
    <p:extLst>
      <p:ext uri="{BB962C8B-B14F-4D97-AF65-F5344CB8AC3E}">
        <p14:creationId xmlns:p14="http://schemas.microsoft.com/office/powerpoint/2010/main" val="334290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program needs to filter the single symbols out of the data received by the microphone.</a:t>
            </a:r>
          </a:p>
          <a:p>
            <a:r>
              <a:rPr lang="en-GB" dirty="0"/>
              <a:t>To do so we can use the discrete </a:t>
            </a:r>
            <a:r>
              <a:rPr lang="en-GB" dirty="0" err="1"/>
              <a:t>fourier</a:t>
            </a:r>
            <a:r>
              <a:rPr lang="en-GB" dirty="0"/>
              <a:t> transform, that computes such input into a array of frequency sections, with their magnitude.</a:t>
            </a:r>
          </a:p>
          <a:p>
            <a:r>
              <a:rPr lang="en-GB" dirty="0"/>
              <a:t>In this project we would implement a Fast Fourier Transform algorithm, which is basically just a faster method and more viable for this purpose.</a:t>
            </a:r>
          </a:p>
          <a:p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20309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73324"/>
            <a:ext cx="6106279" cy="3816424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Visual Example FT</a:t>
            </a:r>
          </a:p>
        </p:txBody>
      </p:sp>
    </p:spTree>
    <p:extLst>
      <p:ext uri="{BB962C8B-B14F-4D97-AF65-F5344CB8AC3E}">
        <p14:creationId xmlns:p14="http://schemas.microsoft.com/office/powerpoint/2010/main" val="422001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our setup we configure the microphone and loudspeaker, as well as our serial connection.</a:t>
            </a:r>
          </a:p>
          <a:p>
            <a:r>
              <a:rPr lang="en-GB" dirty="0"/>
              <a:t>The main loop is mainly used for executing the FFT over a sample of data and interpreting those frames of frequencies into symbols and so on.</a:t>
            </a:r>
          </a:p>
          <a:p>
            <a:r>
              <a:rPr lang="en-GB" dirty="0"/>
              <a:t>We also have a number of timed interrupts, probably managed by </a:t>
            </a:r>
            <a:r>
              <a:rPr lang="en-GB" dirty="0" err="1"/>
              <a:t>TimerIntervalls</a:t>
            </a:r>
            <a:r>
              <a:rPr lang="en-GB" dirty="0"/>
              <a:t>(</a:t>
            </a:r>
            <a:r>
              <a:rPr lang="en-GB" dirty="0" err="1"/>
              <a:t>Teensyduino</a:t>
            </a:r>
            <a:r>
              <a:rPr lang="en-GB" dirty="0"/>
              <a:t>::Timing)</a:t>
            </a:r>
          </a:p>
          <a:p>
            <a:r>
              <a:rPr lang="en-GB" dirty="0"/>
              <a:t>One for producing the current transmission signal, called every 0.25ms.</a:t>
            </a:r>
          </a:p>
          <a:p>
            <a:r>
              <a:rPr lang="en-GB" dirty="0"/>
              <a:t>One for reading our microphone, the exact timer length I’m not sure about.</a:t>
            </a:r>
          </a:p>
          <a:p>
            <a:r>
              <a:rPr lang="en-GB" dirty="0"/>
              <a:t>And one that is called every 2 seconds or so, to communicate with the serial bus. </a:t>
            </a:r>
          </a:p>
          <a:p>
            <a:r>
              <a:rPr lang="en-GB" dirty="0"/>
              <a:t>At the beginning of our normal </a:t>
            </a:r>
            <a:r>
              <a:rPr lang="en-GB" dirty="0" err="1"/>
              <a:t>opertaion</a:t>
            </a:r>
            <a:r>
              <a:rPr lang="en-GB" dirty="0"/>
              <a:t>, we also have a phase to find a free channel.</a:t>
            </a:r>
          </a:p>
          <a:p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Overview of the Software(Teensy Side)</a:t>
            </a:r>
          </a:p>
        </p:txBody>
      </p:sp>
    </p:spTree>
    <p:extLst>
      <p:ext uri="{BB962C8B-B14F-4D97-AF65-F5344CB8AC3E}">
        <p14:creationId xmlns:p14="http://schemas.microsoft.com/office/powerpoint/2010/main" val="22644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Because we have a number of interrupts handling the same pool of data(incoming sound and to be transmitted data), we have to find away to keep our memory consistent.</a:t>
            </a:r>
          </a:p>
          <a:p>
            <a:r>
              <a:rPr lang="en-GB" dirty="0"/>
              <a:t>For Data that was received either via the serial connection or from calculations of the FFT, we can use 2 queues.</a:t>
            </a:r>
          </a:p>
          <a:p>
            <a:r>
              <a:rPr lang="en-GB" dirty="0"/>
              <a:t>Our received Sound-Samples are either pushed via a similar method as packets of 0.125 </a:t>
            </a:r>
            <a:r>
              <a:rPr lang="en-GB" dirty="0" err="1"/>
              <a:t>ms</a:t>
            </a:r>
            <a:r>
              <a:rPr lang="en-GB" dirty="0"/>
              <a:t> of transmission into the FFT or whatever format the specific algorithm needs.</a:t>
            </a:r>
          </a:p>
          <a:p>
            <a:r>
              <a:rPr lang="en-GB" dirty="0"/>
              <a:t>We also should have some flags, to mark the current mode of operation(i.e. initializing, working, communication via serial connect)</a:t>
            </a:r>
          </a:p>
          <a:p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Overview of the Software(Teensy Side)</a:t>
            </a:r>
          </a:p>
        </p:txBody>
      </p:sp>
    </p:spTree>
    <p:extLst>
      <p:ext uri="{BB962C8B-B14F-4D97-AF65-F5344CB8AC3E}">
        <p14:creationId xmlns:p14="http://schemas.microsoft.com/office/powerpoint/2010/main" val="24873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0, channel: Initialized Communication on channel.</a:t>
            </a:r>
          </a:p>
          <a:p>
            <a:r>
              <a:rPr lang="en-GB" dirty="0"/>
              <a:t>1, channel: Found new Sender on channel</a:t>
            </a:r>
          </a:p>
          <a:p>
            <a:r>
              <a:rPr lang="en-GB" dirty="0"/>
              <a:t>2, channel: Lost Sender on channel, also ends any transmission</a:t>
            </a:r>
          </a:p>
          <a:p>
            <a:r>
              <a:rPr lang="en-GB" dirty="0"/>
              <a:t>3, channel, byte: This byte was received on channel.</a:t>
            </a:r>
          </a:p>
          <a:p>
            <a:r>
              <a:rPr lang="en-GB" dirty="0"/>
              <a:t>4, code: Error with code. &lt;- Details later…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Protocol between Teensy and PC(Example)</a:t>
            </a:r>
          </a:p>
        </p:txBody>
      </p:sp>
    </p:spTree>
    <p:extLst>
      <p:ext uri="{BB962C8B-B14F-4D97-AF65-F5344CB8AC3E}">
        <p14:creationId xmlns:p14="http://schemas.microsoft.com/office/powerpoint/2010/main" val="27377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On the side of our PC we can add additional protocols to check transmissions for errors and correct them.</a:t>
            </a:r>
          </a:p>
          <a:p>
            <a:r>
              <a:rPr lang="en-GB" dirty="0"/>
              <a:t>Internal protocol to differentiate between types of transmitted data for easy conversion(</a:t>
            </a:r>
            <a:r>
              <a:rPr lang="en-GB" dirty="0" err="1"/>
              <a:t>i</a:t>
            </a:r>
            <a:r>
              <a:rPr lang="en-GB" dirty="0"/>
              <a:t>. e. strings, floats, …)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Things that are optional…</a:t>
            </a:r>
          </a:p>
        </p:txBody>
      </p:sp>
    </p:spTree>
    <p:extLst>
      <p:ext uri="{BB962C8B-B14F-4D97-AF65-F5344CB8AC3E}">
        <p14:creationId xmlns:p14="http://schemas.microsoft.com/office/powerpoint/2010/main" val="85831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6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  <a:p>
            <a:r>
              <a:rPr lang="en-GB" dirty="0"/>
              <a:t>General Idea</a:t>
            </a:r>
          </a:p>
          <a:p>
            <a:r>
              <a:rPr lang="en-GB" dirty="0"/>
              <a:t>Hardware</a:t>
            </a:r>
          </a:p>
          <a:p>
            <a:r>
              <a:rPr lang="en-GB" dirty="0"/>
              <a:t>Protocol of Transmission</a:t>
            </a:r>
          </a:p>
          <a:p>
            <a:r>
              <a:rPr lang="en-GB" dirty="0"/>
              <a:t>Thoughts for Implementation</a:t>
            </a:r>
          </a:p>
          <a:p>
            <a:r>
              <a:rPr lang="en-GB" dirty="0"/>
              <a:t>Discrete Fourier Transform</a:t>
            </a:r>
          </a:p>
          <a:p>
            <a:r>
              <a:rPr lang="en-GB" dirty="0"/>
              <a:t>Overview of Implementation</a:t>
            </a:r>
          </a:p>
          <a:p>
            <a:r>
              <a:rPr lang="en-GB" dirty="0"/>
              <a:t>Protocol between Teensy and PC</a:t>
            </a:r>
          </a:p>
          <a:p>
            <a:r>
              <a:rPr lang="en-GB" dirty="0"/>
              <a:t>Things for later Implementation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8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Most things within research labs or factories are connected for various reasons.</a:t>
            </a:r>
          </a:p>
          <a:p>
            <a:r>
              <a:rPr lang="en-GB" dirty="0"/>
              <a:t>Electric communication either with or without wires produces „electric smog“, that may interfere with fine tuned machines or gauges.</a:t>
            </a:r>
          </a:p>
          <a:p>
            <a:r>
              <a:rPr lang="en-GB" dirty="0"/>
              <a:t>Electric Wireless communication can be disrupted in buildings with strong walls, while sound can survive as an echo to reach its destination.</a:t>
            </a:r>
          </a:p>
          <a:p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Motivation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51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</a:t>
            </a:r>
            <a:r>
              <a:rPr lang="de-DE" dirty="0"/>
              <a:t> </a:t>
            </a:r>
            <a:r>
              <a:rPr lang="en-GB" dirty="0"/>
              <a:t>replicate something similar to old modem technology and transform our stream of bits into a series of sounds on a high frequency on one end.</a:t>
            </a:r>
          </a:p>
          <a:p>
            <a:r>
              <a:rPr lang="en-GB" dirty="0"/>
              <a:t>The receiving end listens with a microphone and filters out all sound of our target frequency, before decoding our signal back to a stream of bits.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General Idea</a:t>
            </a:r>
          </a:p>
        </p:txBody>
      </p:sp>
    </p:spTree>
    <p:extLst>
      <p:ext uri="{BB962C8B-B14F-4D97-AF65-F5344CB8AC3E}">
        <p14:creationId xmlns:p14="http://schemas.microsoft.com/office/powerpoint/2010/main" val="178858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base processor should be a Teensy 3.1, which can be programmed with the </a:t>
            </a:r>
            <a:r>
              <a:rPr lang="en-GB" dirty="0" err="1"/>
              <a:t>Ardunio</a:t>
            </a:r>
            <a:r>
              <a:rPr lang="en-GB" dirty="0"/>
              <a:t> framework.</a:t>
            </a:r>
          </a:p>
          <a:p>
            <a:r>
              <a:rPr lang="en-GB" dirty="0"/>
              <a:t>For Transmission Teensy can use a loudspeaker and maybe a amplifier, that can be used via the </a:t>
            </a:r>
            <a:r>
              <a:rPr lang="en-GB" dirty="0" err="1"/>
              <a:t>Ardunio</a:t>
            </a:r>
            <a:r>
              <a:rPr lang="en-GB" dirty="0"/>
              <a:t>-Command tone(), that can create our signal on a target frequency up to way above the supersonic limit.</a:t>
            </a:r>
          </a:p>
          <a:p>
            <a:r>
              <a:rPr lang="en-GB" dirty="0"/>
              <a:t>On the receiving end one can connect a microphone and read its input via the </a:t>
            </a:r>
            <a:r>
              <a:rPr lang="en-GB" dirty="0" err="1"/>
              <a:t>onboard</a:t>
            </a:r>
            <a:r>
              <a:rPr lang="en-GB" dirty="0"/>
              <a:t> ADC, with </a:t>
            </a:r>
            <a:r>
              <a:rPr lang="en-GB" dirty="0" err="1"/>
              <a:t>analogRead</a:t>
            </a:r>
            <a:r>
              <a:rPr lang="en-GB" dirty="0"/>
              <a:t>().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72908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As a first idea we could use frequency-shift keying and use 2 symbols(frequencies) representing 0 and 1.</a:t>
            </a:r>
          </a:p>
          <a:p>
            <a:r>
              <a:rPr lang="en-GB" dirty="0"/>
              <a:t>But now we would end up with a half-duplex mode of transmission, which is rather bad in networks with more than 2 participants.</a:t>
            </a:r>
          </a:p>
          <a:p>
            <a:r>
              <a:rPr lang="en-GB" dirty="0"/>
              <a:t>So instead we declare several channels of frequencies with one base frequency and then a offset for the different symbols.</a:t>
            </a:r>
          </a:p>
          <a:p>
            <a:r>
              <a:rPr lang="en-GB" dirty="0"/>
              <a:t>Each participant is given their own channel, which they use to send data, while listening on all other channels for transmission.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Protocol of Transmission</a:t>
            </a:r>
          </a:p>
        </p:txBody>
      </p:sp>
    </p:spTree>
    <p:extLst>
      <p:ext uri="{BB962C8B-B14F-4D97-AF65-F5344CB8AC3E}">
        <p14:creationId xmlns:p14="http://schemas.microsoft.com/office/powerpoint/2010/main" val="3319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 Symbol(I) to Identify the Channel. Used for Reservation, see later</a:t>
            </a:r>
          </a:p>
          <a:p>
            <a:r>
              <a:rPr lang="en-GB" dirty="0"/>
              <a:t>2 Symbols(0/1) representing 0/1. Put at the lower and upper end of the bandwidth of a channel, so they don’t get mixed up easily.</a:t>
            </a:r>
          </a:p>
          <a:p>
            <a:r>
              <a:rPr lang="en-GB" dirty="0"/>
              <a:t>1 Symbol(H) representing “Hold”, which will be sent by default, while we communicate via the serial interface with a connected device.</a:t>
            </a:r>
          </a:p>
          <a:p>
            <a:r>
              <a:rPr lang="en-GB" dirty="0"/>
              <a:t>A single Symbol will be sent over the duration of 0.25ms(500 Byte/Second) or some other feasible interval(mainly determined by Disruption of Transmission because of Reverbing)</a:t>
            </a:r>
          </a:p>
          <a:p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Protocol of Transmission</a:t>
            </a:r>
          </a:p>
        </p:txBody>
      </p:sp>
    </p:spTree>
    <p:extLst>
      <p:ext uri="{BB962C8B-B14F-4D97-AF65-F5344CB8AC3E}">
        <p14:creationId xmlns:p14="http://schemas.microsoft.com/office/powerpoint/2010/main" val="71246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Now an example for Transmission from A to B.</a:t>
            </a:r>
          </a:p>
          <a:p>
            <a:r>
              <a:rPr lang="en-GB" dirty="0"/>
              <a:t>A starts up and listens for any Identification.</a:t>
            </a:r>
          </a:p>
          <a:p>
            <a:r>
              <a:rPr lang="en-GB" dirty="0"/>
              <a:t>After 1 second it will take the first free channel and starts sending its Identification.</a:t>
            </a:r>
          </a:p>
          <a:p>
            <a:r>
              <a:rPr lang="en-GB" dirty="0"/>
              <a:t>B starts up and repeat the same process as A.</a:t>
            </a:r>
          </a:p>
          <a:p>
            <a:r>
              <a:rPr lang="en-GB" dirty="0"/>
              <a:t>Now A receives a “01001” to send.</a:t>
            </a:r>
          </a:p>
          <a:p>
            <a:r>
              <a:rPr lang="en-GB" dirty="0"/>
              <a:t>It will send the following Transmission via its channel:</a:t>
            </a:r>
          </a:p>
          <a:p>
            <a:r>
              <a:rPr lang="en-GB" dirty="0"/>
              <a:t>“…II0I1I0I0I1II…”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Protocol of Transmission</a:t>
            </a:r>
          </a:p>
        </p:txBody>
      </p:sp>
    </p:spTree>
    <p:extLst>
      <p:ext uri="{BB962C8B-B14F-4D97-AF65-F5344CB8AC3E}">
        <p14:creationId xmlns:p14="http://schemas.microsoft.com/office/powerpoint/2010/main" val="39628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Since we have 0.25 </a:t>
            </a:r>
            <a:r>
              <a:rPr lang="en-GB" dirty="0" err="1"/>
              <a:t>ms</a:t>
            </a:r>
            <a:r>
              <a:rPr lang="en-GB" dirty="0"/>
              <a:t> to listen for one Symbol we should at least get a sample of sound for every 0.0625 </a:t>
            </a:r>
            <a:r>
              <a:rPr lang="en-GB" dirty="0" err="1"/>
              <a:t>ms</a:t>
            </a:r>
            <a:r>
              <a:rPr lang="en-GB" dirty="0"/>
              <a:t>.</a:t>
            </a:r>
          </a:p>
          <a:p>
            <a:r>
              <a:rPr lang="en-GB" dirty="0"/>
              <a:t>Because of distance/makeup of the environment we should create thresholds for magnitude of signals, so we can throw away reverberation.</a:t>
            </a:r>
          </a:p>
          <a:p>
            <a:r>
              <a:rPr lang="en-GB" dirty="0"/>
              <a:t>On the same note should the effects of reverberation and other phenomena of sound be taken in for account then defining the limits of frequency for a single symbol.  </a:t>
            </a:r>
          </a:p>
          <a:p>
            <a:r>
              <a:rPr lang="en-GB" dirty="0"/>
              <a:t>Since we can have multiple senders at once, we should sort our received bits for every channel.</a:t>
            </a:r>
          </a:p>
          <a:p>
            <a:r>
              <a:rPr lang="en-GB" dirty="0"/>
              <a:t>Mark timeouts for channels. To distinguish between old and new sender.</a:t>
            </a:r>
          </a:p>
          <a:p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Thoughts for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0945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SE_AR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35E5B425-AFE4-A044-A5C0-F4B127A5892F}" vid="{70E9D9EE-FDBD-D247-8A21-04930885D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W1_M2_PowerpointVorlage</Template>
  <TotalTime>0</TotalTime>
  <Words>1046</Words>
  <Application>Microsoft Office PowerPoint</Application>
  <PresentationFormat>Bildschirmpräsentation (16:10)</PresentationFormat>
  <Paragraphs>79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Sommet</vt:lpstr>
      <vt:lpstr>Wingdings</vt:lpstr>
      <vt:lpstr>CSE_AR</vt:lpstr>
      <vt:lpstr>Transmission of Data via Sound</vt:lpstr>
      <vt:lpstr>Structure</vt:lpstr>
      <vt:lpstr>Motivation</vt:lpstr>
      <vt:lpstr>General Idea</vt:lpstr>
      <vt:lpstr>Hardware</vt:lpstr>
      <vt:lpstr>Protocol of Transmission</vt:lpstr>
      <vt:lpstr>Protocol of Transmission</vt:lpstr>
      <vt:lpstr>Protocol of Transmission</vt:lpstr>
      <vt:lpstr>Thoughts for Implementation</vt:lpstr>
      <vt:lpstr>Example of Data</vt:lpstr>
      <vt:lpstr>Discrete Fourier Transform</vt:lpstr>
      <vt:lpstr>Visual Example FT</vt:lpstr>
      <vt:lpstr>Overview of the Software(Teensy Side)</vt:lpstr>
      <vt:lpstr>Overview of the Software(Teensy Side)</vt:lpstr>
      <vt:lpstr>Protocol between Teensy and PC(Example)</vt:lpstr>
      <vt:lpstr>Things that are optional…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of Data via Sound</dc:title>
  <dc:subject/>
  <dc:creator>Jordan Eichner</dc:creator>
  <cp:keywords/>
  <dc:description/>
  <cp:lastModifiedBy>Jordan Eichner</cp:lastModifiedBy>
  <cp:revision>4</cp:revision>
  <dcterms:created xsi:type="dcterms:W3CDTF">2016-11-17T02:16:13Z</dcterms:created>
  <dcterms:modified xsi:type="dcterms:W3CDTF">2016-11-17T03:13:33Z</dcterms:modified>
  <cp:category/>
</cp:coreProperties>
</file>