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903" r:id="rId1"/>
  </p:sldMasterIdLst>
  <p:notesMasterIdLst>
    <p:notesMasterId r:id="rId7"/>
  </p:notesMasterIdLst>
  <p:sldIdLst>
    <p:sldId id="256" r:id="rId2"/>
    <p:sldId id="331" r:id="rId3"/>
    <p:sldId id="328" r:id="rId4"/>
    <p:sldId id="329" r:id="rId5"/>
    <p:sldId id="33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4294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omek" initials="T" lastIdx="1" clrIdx="0">
    <p:extLst>
      <p:ext uri="{19B8F6BF-5375-455C-9EA6-DF929625EA0E}">
        <p15:presenceInfo xmlns:p15="http://schemas.microsoft.com/office/powerpoint/2012/main" userId="Tomek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 pośredni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Bez stylu, siatka tabeli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Styl jasny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Styl jasny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1EBBBCC-DAD2-459C-BE2E-F6DE35CF9A28}" styleName="Styl ciemny 2 - Akcent 3/Ak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Styl ciemny 2 - Akcent 1/Ak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202B0CA-FC54-4496-8BCA-5EF66A818D29}" styleName="Styl ciemny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Styl jasny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Bez stylu, bez siatki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Styl z motywem 1 — Ak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Styl z motywem 1 — Ak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Styl z motywem 1 — Ak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C083E6E3-FA7D-4D7B-A595-EF9225AFEA82}" styleName="Styl jasny 1 — Ak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Styl jasny 1 — Ak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Styl jasny 1 — Ak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8799B23B-EC83-4686-B30A-512413B5E67A}" styleName="Styl jasny 3 — Ak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Styl pośredni 1 — Ak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5AB1C69-6EDB-4FF4-983F-18BD219EF322}" styleName="Styl pośredni 2 — Ak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Styl pośredni 3 — Ak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78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48" y="108"/>
      </p:cViewPr>
      <p:guideLst>
        <p:guide pos="4294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23" Type="http://schemas.microsoft.com/office/2015/10/relationships/revisionInfo" Target="revisionInfo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2FB546-F199-4B4F-99BF-57E72CB8BE0D}" type="datetimeFigureOut">
              <a:rPr lang="en-GB" smtClean="0"/>
              <a:t>16/10/2018</a:t>
            </a:fld>
            <a:endParaRPr lang="en-GB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B43C7B-64C2-4B21-B7E6-9E6D13FCEB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07471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83C54-37A5-4EC5-8539-175EB28F549A}" type="datetime1">
              <a:rPr lang="en-US" smtClean="0"/>
              <a:t>10/16/2018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T.Kostyrka - Hurtownie Danych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994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43E52-2214-4B86-B9DC-75033AFFA524}" type="datetime1">
              <a:rPr lang="en-US" smtClean="0"/>
              <a:t>10/16/2018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T.Kostyrka - Hurtownie Danych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66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F3E96-7EA8-4602-9B54-5BF53DED2E5D}" type="datetime1">
              <a:rPr lang="en-US" smtClean="0"/>
              <a:t>10/16/2018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T.Kostyrka - Hurtownie Danych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490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7AD92-4899-4CF7-9FB4-F6F2212FBE40}" type="datetime1">
              <a:rPr lang="en-US" smtClean="0"/>
              <a:t>10/16/2018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T.Kostyrka - Hurtownie Danych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572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733F5-3259-4608-8D02-1D7F1AEAF5A3}" type="datetime1">
              <a:rPr lang="en-US" smtClean="0"/>
              <a:t>10/16/2018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T.Kostyrka - Hurtownie Danych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19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DE87C-22DE-43AA-8CD9-90F5A2454308}" type="datetime1">
              <a:rPr lang="en-US" smtClean="0"/>
              <a:t>10/16/2018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T.Kostyrka - Hurtownie Danych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685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A7538-3915-49A6-900C-52BDB5C99586}" type="datetime1">
              <a:rPr lang="en-US" smtClean="0"/>
              <a:t>10/16/2018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T.Kostyrka - Hurtownie Danych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999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8FE81-412A-4D24-B50F-CBDD55C14C65}" type="datetime1">
              <a:rPr lang="en-US" smtClean="0"/>
              <a:t>10/16/2018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T.Kostyrka - Hurtownie Danych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077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18C5F-35E7-4366-975E-B11F36940B82}" type="datetime1">
              <a:rPr lang="en-US" smtClean="0"/>
              <a:t>10/16/2018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T.Kostyrka - Hurtownie Danych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135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5E1B1-494F-4228-A398-0070FFCFDC49}" type="datetime1">
              <a:rPr lang="en-US" smtClean="0"/>
              <a:t>10/16/2018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T.Kostyrka - Hurtownie Danych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479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BFC0D-A7A0-4FC4-8A66-89C7A3E0FD65}" type="datetime1">
              <a:rPr lang="en-US" smtClean="0"/>
              <a:t>10/16/2018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r>
              <a:rPr lang="en-US"/>
              <a:t>T.Kostyrka - Hurtownie Danych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585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929FF97-3E8A-4444-8E8D-842D934695B0}" type="datetime1">
              <a:rPr lang="en-US" smtClean="0"/>
              <a:t>10/16/2018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T.Kostyrka - Hurtownie Danych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1532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4" r:id="rId1"/>
    <p:sldLayoutId id="2147483905" r:id="rId2"/>
    <p:sldLayoutId id="2147483906" r:id="rId3"/>
    <p:sldLayoutId id="2147483907" r:id="rId4"/>
    <p:sldLayoutId id="2147483908" r:id="rId5"/>
    <p:sldLayoutId id="2147483909" r:id="rId6"/>
    <p:sldLayoutId id="2147483910" r:id="rId7"/>
    <p:sldLayoutId id="2147483911" r:id="rId8"/>
    <p:sldLayoutId id="2147483912" r:id="rId9"/>
    <p:sldLayoutId id="2147483913" r:id="rId10"/>
    <p:sldLayoutId id="2147483914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b="1" dirty="0">
                <a:cs typeface="Arial" panose="020B0604020202020204" pitchFamily="34" charset="0"/>
              </a:rPr>
              <a:t>Hurtownie Danych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smtClean="0">
                <a:latin typeface="Arial" panose="020B0604020202020204" pitchFamily="34" charset="0"/>
                <a:cs typeface="Arial" panose="020B0604020202020204" pitchFamily="34" charset="0"/>
              </a:rPr>
              <a:t>#/## and CTE</a:t>
            </a:r>
            <a:endParaRPr lang="pl-P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3571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CTE, Temp </a:t>
            </a:r>
            <a:r>
              <a:rPr lang="pl-PL" dirty="0" err="1"/>
              <a:t>Tables</a:t>
            </a:r>
            <a:endParaRPr lang="en-GB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120640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endParaRPr lang="pl-PL" sz="1400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</a:t>
            </a:fld>
            <a:endParaRPr lang="en-US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T.Kostyrka - Hurtownie Danych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112709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ole tekstowe 8"/>
          <p:cNvSpPr txBox="1"/>
          <p:nvPr/>
        </p:nvSpPr>
        <p:spPr>
          <a:xfrm>
            <a:off x="604007" y="662730"/>
            <a:ext cx="9991288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200" b="1" dirty="0" err="1"/>
              <a:t>Temporary</a:t>
            </a:r>
            <a:r>
              <a:rPr lang="pl-PL" sz="3200" b="1" dirty="0"/>
              <a:t> </a:t>
            </a:r>
            <a:r>
              <a:rPr lang="pl-PL" sz="3200" b="1" dirty="0" err="1"/>
              <a:t>Tables</a:t>
            </a:r>
            <a:r>
              <a:rPr lang="pl-PL" sz="3200" b="1" dirty="0"/>
              <a:t> (#/##)</a:t>
            </a:r>
          </a:p>
          <a:p>
            <a:pPr lvl="1"/>
            <a:endParaRPr lang="pl-PL" dirty="0"/>
          </a:p>
          <a:p>
            <a:pPr lvl="1"/>
            <a:r>
              <a:rPr lang="en-US" dirty="0"/>
              <a:t>If a temporary table is created with a </a:t>
            </a:r>
            <a:r>
              <a:rPr lang="en-US" b="1" dirty="0"/>
              <a:t>named constraint </a:t>
            </a:r>
            <a:r>
              <a:rPr lang="en-US" dirty="0"/>
              <a:t>and the temporary table is created within the scope of a user-defined transaction, only one user at a time can execute the statement that creates the temp table. </a:t>
            </a:r>
            <a:endParaRPr lang="pl-PL" dirty="0"/>
          </a:p>
          <a:p>
            <a:pPr lvl="1"/>
            <a:endParaRPr lang="pl-PL" dirty="0"/>
          </a:p>
          <a:p>
            <a:pPr lvl="1"/>
            <a:r>
              <a:rPr lang="en-US" i="1" dirty="0"/>
              <a:t>For example, if a stored procedure creates a temporary table with a </a:t>
            </a:r>
            <a:r>
              <a:rPr lang="en-US" b="1" i="1" dirty="0"/>
              <a:t>named primary key </a:t>
            </a:r>
            <a:r>
              <a:rPr lang="en-US" i="1" dirty="0"/>
              <a:t>constraint, the stored procedure cannot be executed simultaneously by multiple users.</a:t>
            </a:r>
            <a:endParaRPr lang="pl-PL" i="1" dirty="0"/>
          </a:p>
        </p:txBody>
      </p:sp>
      <p:sp>
        <p:nvSpPr>
          <p:cNvPr id="11" name="Symbol zastępczy numeru slajdu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</a:t>
            </a:fld>
            <a:endParaRPr lang="en-US" dirty="0"/>
          </a:p>
        </p:txBody>
      </p:sp>
      <p:sp>
        <p:nvSpPr>
          <p:cNvPr id="12" name="Symbol zastępczy stopki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T.Kostyrka - Hurtownie Danych</a:t>
            </a:r>
            <a:endParaRPr lang="pl-PL" dirty="0"/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xmlns="" id="{3394FC10-D50D-43CA-810D-D280F3A85A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8688" y="3200588"/>
            <a:ext cx="7781925" cy="324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958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ole tekstowe 8"/>
          <p:cNvSpPr txBox="1"/>
          <p:nvPr/>
        </p:nvSpPr>
        <p:spPr>
          <a:xfrm>
            <a:off x="604007" y="662730"/>
            <a:ext cx="9991288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200" b="1" dirty="0" err="1"/>
              <a:t>Common</a:t>
            </a:r>
            <a:r>
              <a:rPr lang="pl-PL" sz="3200" b="1" dirty="0"/>
              <a:t> </a:t>
            </a:r>
            <a:r>
              <a:rPr lang="pl-PL" sz="3200" b="1" dirty="0" err="1"/>
              <a:t>Table</a:t>
            </a:r>
            <a:r>
              <a:rPr lang="pl-PL" sz="3200" b="1" dirty="0"/>
              <a:t> </a:t>
            </a:r>
            <a:r>
              <a:rPr lang="pl-PL" sz="3200" b="1" dirty="0" err="1"/>
              <a:t>Expressions</a:t>
            </a:r>
            <a:r>
              <a:rPr lang="pl-PL" sz="3200" b="1" dirty="0"/>
              <a:t> (CTE)</a:t>
            </a:r>
          </a:p>
          <a:p>
            <a:pPr lvl="1"/>
            <a:endParaRPr lang="pl-PL" dirty="0"/>
          </a:p>
          <a:p>
            <a:pPr lvl="1"/>
            <a:r>
              <a:rPr lang="en-US" dirty="0"/>
              <a:t>Specifies a temporary named result set, known as a common table expression (CTE). This is derived from a simple query and defined within the execution scope of a single SELECT, INSERT, UPDATE, or DELETE statement.</a:t>
            </a:r>
            <a:endParaRPr lang="pl-PL" dirty="0"/>
          </a:p>
          <a:p>
            <a:pPr lvl="1"/>
            <a:endParaRPr lang="pl-PL" dirty="0"/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A CTE must be followed by a single SELECT, INSERT, UPDATE, or DELETE statement that references some or all the CTE columns. A CTE can also be specified in a CREATE VIEW statement as part of the defining SELECT statement of the view.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Multiple CTE query definitions can be defined in a </a:t>
            </a:r>
            <a:r>
              <a:rPr lang="en-US" dirty="0" err="1"/>
              <a:t>nonrecursive</a:t>
            </a:r>
            <a:r>
              <a:rPr lang="en-US" dirty="0"/>
              <a:t> CTE. The definitions must be combined by one of these set operators: UNION ALL, UNION, INTERSECT, or EXCEPT.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A CTE can reference itself and previously defined CTEs in the same WITH clause. Forward referencing is not allowed. </a:t>
            </a:r>
          </a:p>
          <a:p>
            <a:pPr lvl="1"/>
            <a:endParaRPr lang="en-GB" dirty="0"/>
          </a:p>
        </p:txBody>
      </p:sp>
      <p:sp>
        <p:nvSpPr>
          <p:cNvPr id="11" name="Symbol zastępczy numeru slajdu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</a:t>
            </a:fld>
            <a:endParaRPr lang="en-US" dirty="0"/>
          </a:p>
        </p:txBody>
      </p:sp>
      <p:sp>
        <p:nvSpPr>
          <p:cNvPr id="12" name="Symbol zastępczy stopki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T.Kostyrka - Hurtownie Danych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512970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ole tekstowe 8"/>
          <p:cNvSpPr txBox="1"/>
          <p:nvPr/>
        </p:nvSpPr>
        <p:spPr>
          <a:xfrm>
            <a:off x="604007" y="662730"/>
            <a:ext cx="999128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200" b="1" dirty="0" err="1"/>
              <a:t>Common</a:t>
            </a:r>
            <a:r>
              <a:rPr lang="pl-PL" sz="3200" b="1" dirty="0"/>
              <a:t> </a:t>
            </a:r>
            <a:r>
              <a:rPr lang="pl-PL" sz="3200" b="1" dirty="0" err="1"/>
              <a:t>Table</a:t>
            </a:r>
            <a:r>
              <a:rPr lang="pl-PL" sz="3200" b="1" dirty="0"/>
              <a:t> </a:t>
            </a:r>
            <a:r>
              <a:rPr lang="pl-PL" sz="3200" b="1" dirty="0" err="1"/>
              <a:t>Expressions</a:t>
            </a:r>
            <a:r>
              <a:rPr lang="pl-PL" sz="3200" b="1" dirty="0"/>
              <a:t> (CTE) - </a:t>
            </a:r>
            <a:r>
              <a:rPr lang="pl-PL" sz="3200" b="1" dirty="0" err="1"/>
              <a:t>Recursive</a:t>
            </a:r>
            <a:endParaRPr lang="pl-PL" sz="3200" b="1" dirty="0"/>
          </a:p>
          <a:p>
            <a:pPr marL="342900" indent="-342900">
              <a:buFont typeface="+mj-lt"/>
              <a:buAutoNum type="arabicPeriod"/>
            </a:pPr>
            <a:endParaRPr lang="pl-PL" dirty="0"/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The recursive CTE definition must contain at least two CTE query definitions, an anchor member and a recursive member. Multiple anchor members and recursive members can be defined; however, all anchor member query definitions must be put before the first recursive member definition. All CTE query definitions are anchor members unless they reference the CTE itself.</a:t>
            </a:r>
            <a:endParaRPr lang="pl-PL" dirty="0"/>
          </a:p>
          <a:p>
            <a:pPr marL="800100" lvl="1" indent="-342900">
              <a:buFont typeface="+mj-lt"/>
              <a:buAutoNum type="arabicPeriod"/>
            </a:pPr>
            <a:endParaRPr lang="en-US" dirty="0"/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Anchor members must be combined by one of these set operators: UNION ALL, UNION, INTERSECT, or EXCEPT. UNION ALL is the only set operator allowed between the last anchor member and first recursive member, and when combining multiple recursive members. </a:t>
            </a:r>
            <a:endParaRPr lang="pl-PL" dirty="0"/>
          </a:p>
          <a:p>
            <a:pPr marL="800100" lvl="1" indent="-342900">
              <a:buFont typeface="+mj-lt"/>
              <a:buAutoNum type="arabicPeriod"/>
            </a:pPr>
            <a:endParaRPr lang="en-US" dirty="0"/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The number of columns in the anchor and recursive members must be the same. </a:t>
            </a:r>
            <a:endParaRPr lang="pl-PL" dirty="0"/>
          </a:p>
          <a:p>
            <a:pPr marL="800100" lvl="1" indent="-342900">
              <a:buFont typeface="+mj-lt"/>
              <a:buAutoNum type="arabicPeriod"/>
            </a:pPr>
            <a:endParaRPr lang="en-US" dirty="0"/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The data type of a column in the recursive member must be the same as the data type of the corresponding column in the anchor member.</a:t>
            </a:r>
          </a:p>
          <a:p>
            <a:pPr lvl="1"/>
            <a:endParaRPr lang="en-GB" dirty="0"/>
          </a:p>
        </p:txBody>
      </p:sp>
      <p:sp>
        <p:nvSpPr>
          <p:cNvPr id="11" name="Symbol zastępczy numeru slajdu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</a:t>
            </a:fld>
            <a:endParaRPr lang="en-US" dirty="0"/>
          </a:p>
        </p:txBody>
      </p:sp>
      <p:sp>
        <p:nvSpPr>
          <p:cNvPr id="12" name="Symbol zastępczy stopki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T.Kostyrka - Hurtownie Danych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873711249"/>
      </p:ext>
    </p:extLst>
  </p:cSld>
  <p:clrMapOvr>
    <a:masterClrMapping/>
  </p:clrMapOvr>
</p:sld>
</file>

<file path=ppt/theme/theme1.xml><?xml version="1.0" encoding="utf-8"?>
<a:theme xmlns:a="http://schemas.openxmlformats.org/drawingml/2006/main" name="Ramka">
  <a:themeElements>
    <a:clrScheme name="Ramka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Ramka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Ramka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1324</TotalTime>
  <Words>411</Words>
  <Application>Microsoft Office PowerPoint</Application>
  <PresentationFormat>Widescreen</PresentationFormat>
  <Paragraphs>32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Corbel</vt:lpstr>
      <vt:lpstr>Wingdings 2</vt:lpstr>
      <vt:lpstr>Ramka</vt:lpstr>
      <vt:lpstr>Hurtownie Danych</vt:lpstr>
      <vt:lpstr>CTE, Temp Tables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Fundamentals</dc:title>
  <dc:creator>Tomek</dc:creator>
  <cp:lastModifiedBy>Kostyrka Tomasz</cp:lastModifiedBy>
  <cp:revision>544</cp:revision>
  <dcterms:created xsi:type="dcterms:W3CDTF">2016-10-31T15:19:50Z</dcterms:created>
  <dcterms:modified xsi:type="dcterms:W3CDTF">2018-10-16T21:43:20Z</dcterms:modified>
</cp:coreProperties>
</file>