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3"/>
  </p:notesMasterIdLst>
  <p:sldIdLst>
    <p:sldId id="256" r:id="rId2"/>
    <p:sldId id="321" r:id="rId3"/>
    <p:sldId id="317" r:id="rId4"/>
    <p:sldId id="318" r:id="rId5"/>
    <p:sldId id="319" r:id="rId6"/>
    <p:sldId id="320" r:id="rId7"/>
    <p:sldId id="322" r:id="rId8"/>
    <p:sldId id="323" r:id="rId9"/>
    <p:sldId id="325" r:id="rId10"/>
    <p:sldId id="324" r:id="rId11"/>
    <p:sldId id="32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16" d="100"/>
          <a:sy n="116" d="100"/>
        </p:scale>
        <p:origin x="348" y="108"/>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23"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16/10/2018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8DA83C54-37A5-4EC5-8539-175EB28F549A}" type="datetime1">
              <a:rPr lang="en-US" smtClean="0"/>
              <a:t>10/16/2018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4E843E52-2214-4B86-B9DC-75033AFFA524}" type="datetime1">
              <a:rPr lang="en-US" smtClean="0"/>
              <a:t>10/16/2018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1EF3E96-7EA8-4602-9B54-5BF53DED2E5D}" type="datetime1">
              <a:rPr lang="en-US" smtClean="0"/>
              <a:t>10/16/2018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7D47AD92-4899-4CF7-9FB4-F6F2212FBE40}" type="datetime1">
              <a:rPr lang="en-US" smtClean="0"/>
              <a:t>10/16/2018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FCE733F5-3259-4608-8D02-1D7F1AEAF5A3}" type="datetime1">
              <a:rPr lang="en-US" smtClean="0"/>
              <a:t>10/16/2018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41BDE87C-22DE-43AA-8CD9-90F5A2454308}" type="datetime1">
              <a:rPr lang="en-US" smtClean="0"/>
              <a:t>10/16/2018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D86A7538-3915-49A6-900C-52BDB5C99586}" type="datetime1">
              <a:rPr lang="en-US" smtClean="0"/>
              <a:t>10/16/2018</a:t>
            </a:fld>
            <a:endParaRPr lang="en-US" dirty="0"/>
          </a:p>
        </p:txBody>
      </p:sp>
      <p:sp>
        <p:nvSpPr>
          <p:cNvPr id="11" name="Footer Placeholder 10"/>
          <p:cNvSpPr>
            <a:spLocks noGrp="1"/>
          </p:cNvSpPr>
          <p:nvPr>
            <p:ph type="ftr" sz="quarter" idx="11"/>
          </p:nvPr>
        </p:nvSpPr>
        <p:spPr/>
        <p:txBody>
          <a:bodyPr/>
          <a:lstStyle/>
          <a:p>
            <a:r>
              <a:rPr lang="en-US"/>
              <a:t>T.Kostyrka - Hurtownie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D278FE81-412A-4D24-B50F-CBDD55C14C65}" type="datetime1">
              <a:rPr lang="en-US" smtClean="0"/>
              <a:t>10/16/2018</a:t>
            </a:fld>
            <a:endParaRPr lang="en-US" dirty="0"/>
          </a:p>
        </p:txBody>
      </p:sp>
      <p:sp>
        <p:nvSpPr>
          <p:cNvPr id="7" name="Footer Placeholder 6"/>
          <p:cNvSpPr>
            <a:spLocks noGrp="1"/>
          </p:cNvSpPr>
          <p:nvPr>
            <p:ph type="ftr" sz="quarter" idx="11"/>
          </p:nvPr>
        </p:nvSpPr>
        <p:spPr/>
        <p:txBody>
          <a:bodyPr/>
          <a:lstStyle/>
          <a:p>
            <a:r>
              <a:rPr lang="en-US"/>
              <a:t>T.Kostyrka - Hurtownie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FE18C5F-35E7-4366-975E-B11F36940B82}" type="datetime1">
              <a:rPr lang="en-US" smtClean="0"/>
              <a:t>10/16/2018</a:t>
            </a:fld>
            <a:endParaRPr lang="en-US" dirty="0"/>
          </a:p>
        </p:txBody>
      </p:sp>
      <p:sp>
        <p:nvSpPr>
          <p:cNvPr id="6" name="Footer Placeholder 5"/>
          <p:cNvSpPr>
            <a:spLocks noGrp="1"/>
          </p:cNvSpPr>
          <p:nvPr>
            <p:ph type="ftr" sz="quarter" idx="11"/>
          </p:nvPr>
        </p:nvSpPr>
        <p:spPr/>
        <p:txBody>
          <a:bodyPr/>
          <a:lstStyle/>
          <a:p>
            <a:r>
              <a:rPr lang="en-US"/>
              <a:t>T.Kostyrka - Hurtownie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6C45E1B1-494F-4228-A398-0070FFCFDC49}" type="datetime1">
              <a:rPr lang="en-US" smtClean="0"/>
              <a:t>10/16/2018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5C0BFC0D-A7A0-4FC4-8A66-89C7A3E0FD65}" type="datetime1">
              <a:rPr lang="en-US" smtClean="0"/>
              <a:t>10/16/2018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929FF97-3E8A-4444-8E8D-842D934695B0}" type="datetime1">
              <a:rPr lang="en-US" smtClean="0"/>
              <a:t>10/16/2018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T.Kostyrka - Hurtownie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Hurtownie Danych</a:t>
            </a:r>
          </a:p>
        </p:txBody>
      </p:sp>
      <p:sp>
        <p:nvSpPr>
          <p:cNvPr id="3" name="Podtytuł 2"/>
          <p:cNvSpPr>
            <a:spLocks noGrp="1"/>
          </p:cNvSpPr>
          <p:nvPr>
            <p:ph type="subTitle" idx="1"/>
          </p:nvPr>
        </p:nvSpPr>
        <p:spPr/>
        <p:txBody>
          <a:bodyPr/>
          <a:lstStyle/>
          <a:p>
            <a:r>
              <a:rPr lang="pl-PL" smtClean="0">
                <a:latin typeface="Arial" panose="020B0604020202020204" pitchFamily="34" charset="0"/>
                <a:cs typeface="Arial" panose="020B0604020202020204" pitchFamily="34" charset="0"/>
              </a:rPr>
              <a:t>GROUP </a:t>
            </a:r>
            <a:r>
              <a:rPr lang="pl-PL" smtClean="0">
                <a:latin typeface="Arial" panose="020B0604020202020204" pitchFamily="34" charset="0"/>
                <a:cs typeface="Arial" panose="020B0604020202020204" pitchFamily="34" charset="0"/>
              </a:rPr>
              <a:t>BY, OVER</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2800767"/>
          </a:xfrm>
          <a:prstGeom prst="rect">
            <a:avLst/>
          </a:prstGeom>
          <a:noFill/>
        </p:spPr>
        <p:txBody>
          <a:bodyPr wrap="square" rtlCol="0">
            <a:spAutoFit/>
          </a:bodyPr>
          <a:lstStyle/>
          <a:p>
            <a:r>
              <a:rPr lang="pl-PL" sz="3200" b="1" dirty="0" err="1"/>
              <a:t>Analytic</a:t>
            </a:r>
            <a:r>
              <a:rPr lang="pl-PL" sz="3200" b="1" dirty="0"/>
              <a:t> </a:t>
            </a:r>
            <a:r>
              <a:rPr lang="pl-PL" sz="3200" b="1" dirty="0" err="1"/>
              <a:t>Functions</a:t>
            </a:r>
            <a:r>
              <a:rPr lang="pl-PL" sz="3200" b="1" dirty="0"/>
              <a:t> (</a:t>
            </a:r>
            <a:r>
              <a:rPr lang="pl-PL" sz="3200" b="1" dirty="0" err="1"/>
              <a:t>Window</a:t>
            </a:r>
            <a:r>
              <a:rPr lang="pl-PL" sz="3200" b="1" dirty="0"/>
              <a:t> </a:t>
            </a:r>
            <a:r>
              <a:rPr lang="pl-PL" sz="3200" b="1" dirty="0" err="1"/>
              <a:t>Functions</a:t>
            </a:r>
            <a:r>
              <a:rPr lang="pl-PL" sz="3200" b="1" dirty="0"/>
              <a:t>)</a:t>
            </a:r>
          </a:p>
          <a:p>
            <a:pPr lvl="1"/>
            <a:endParaRPr lang="pl-PL" dirty="0"/>
          </a:p>
          <a:p>
            <a:pPr lvl="1"/>
            <a:r>
              <a:rPr lang="pl-PL" dirty="0"/>
              <a:t>FIRST_VALUE()</a:t>
            </a:r>
          </a:p>
          <a:p>
            <a:pPr lvl="1"/>
            <a:r>
              <a:rPr lang="pl-PL" dirty="0"/>
              <a:t>LAST_VALUE()</a:t>
            </a:r>
          </a:p>
          <a:p>
            <a:pPr lvl="1"/>
            <a:r>
              <a:rPr lang="pl-PL" dirty="0"/>
              <a:t>LAG()</a:t>
            </a:r>
          </a:p>
          <a:p>
            <a:pPr lvl="1"/>
            <a:r>
              <a:rPr lang="pl-PL" dirty="0"/>
              <a:t>LEAD()</a:t>
            </a:r>
          </a:p>
          <a:p>
            <a:pPr lvl="1"/>
            <a:r>
              <a:rPr lang="pl-PL" dirty="0"/>
              <a:t>CUME_DIST()</a:t>
            </a:r>
          </a:p>
          <a:p>
            <a:pPr lvl="1"/>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10</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423626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354765"/>
          </a:xfrm>
          <a:prstGeom prst="rect">
            <a:avLst/>
          </a:prstGeom>
          <a:noFill/>
        </p:spPr>
        <p:txBody>
          <a:bodyPr wrap="square" rtlCol="0">
            <a:spAutoFit/>
          </a:bodyPr>
          <a:lstStyle/>
          <a:p>
            <a:r>
              <a:rPr lang="pl-PL" sz="3200" b="1" dirty="0" err="1"/>
              <a:t>Aggregate</a:t>
            </a:r>
            <a:r>
              <a:rPr lang="pl-PL" sz="3200" b="1" dirty="0"/>
              <a:t> </a:t>
            </a:r>
            <a:r>
              <a:rPr lang="pl-PL" sz="3200" b="1" dirty="0" err="1"/>
              <a:t>Functions</a:t>
            </a:r>
            <a:r>
              <a:rPr lang="pl-PL" sz="3200" b="1" dirty="0"/>
              <a:t> (</a:t>
            </a:r>
            <a:r>
              <a:rPr lang="pl-PL" sz="3200" b="1" dirty="0" err="1"/>
              <a:t>Window</a:t>
            </a:r>
            <a:r>
              <a:rPr lang="pl-PL" sz="3200" b="1" dirty="0"/>
              <a:t> </a:t>
            </a:r>
            <a:r>
              <a:rPr lang="pl-PL" sz="3200" b="1" dirty="0" err="1"/>
              <a:t>Functions</a:t>
            </a:r>
            <a:r>
              <a:rPr lang="pl-PL" sz="3200" b="1" dirty="0"/>
              <a:t>)</a:t>
            </a:r>
          </a:p>
          <a:p>
            <a:pPr marL="800100" lvl="1" indent="-342900">
              <a:buFont typeface="+mj-lt"/>
              <a:buAutoNum type="arabicPeriod"/>
            </a:pPr>
            <a:endParaRPr lang="pl-PL" dirty="0"/>
          </a:p>
          <a:p>
            <a:pPr marL="800100" lvl="1" indent="-342900">
              <a:buFont typeface="+mj-lt"/>
              <a:buAutoNum type="arabicPeriod"/>
            </a:pPr>
            <a:r>
              <a:rPr lang="pl-PL" dirty="0"/>
              <a:t>COUNT()</a:t>
            </a:r>
          </a:p>
          <a:p>
            <a:pPr marL="800100" lvl="1" indent="-342900">
              <a:buFont typeface="+mj-lt"/>
              <a:buAutoNum type="arabicPeriod"/>
            </a:pPr>
            <a:r>
              <a:rPr lang="pl-PL" dirty="0"/>
              <a:t>COUNT_BIG()</a:t>
            </a:r>
          </a:p>
          <a:p>
            <a:pPr marL="800100" lvl="1" indent="-342900">
              <a:buFont typeface="+mj-lt"/>
              <a:buAutoNum type="arabicPeriod"/>
            </a:pPr>
            <a:r>
              <a:rPr lang="pl-PL" dirty="0"/>
              <a:t>SUM()</a:t>
            </a:r>
          </a:p>
          <a:p>
            <a:pPr marL="800100" lvl="1" indent="-342900">
              <a:buFont typeface="+mj-lt"/>
              <a:buAutoNum type="arabicPeriod"/>
            </a:pPr>
            <a:r>
              <a:rPr lang="pl-PL" dirty="0"/>
              <a:t>MIN()</a:t>
            </a:r>
          </a:p>
          <a:p>
            <a:pPr marL="800100" lvl="1" indent="-342900">
              <a:buFont typeface="+mj-lt"/>
              <a:buAutoNum type="arabicPeriod"/>
            </a:pPr>
            <a:r>
              <a:rPr lang="pl-PL" dirty="0"/>
              <a:t>MAX()</a:t>
            </a:r>
          </a:p>
          <a:p>
            <a:pPr marL="800100" lvl="1" indent="-342900">
              <a:buFont typeface="+mj-lt"/>
              <a:buAutoNum type="arabicPeriod"/>
            </a:pPr>
            <a:r>
              <a:rPr lang="pl-PL" dirty="0"/>
              <a:t>STDEV()/STDEVP()</a:t>
            </a:r>
          </a:p>
          <a:p>
            <a:pPr marL="800100" lvl="1" indent="-342900">
              <a:buFont typeface="+mj-lt"/>
              <a:buAutoNum type="arabicPeriod"/>
            </a:pPr>
            <a:r>
              <a:rPr lang="pl-PL" dirty="0"/>
              <a:t>VAR()/VARP()</a:t>
            </a:r>
          </a:p>
          <a:p>
            <a:pPr lvl="1"/>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11</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242135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GROUP BY</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2</a:t>
            </a:fld>
            <a:endParaRPr lang="en-US"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90367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1415772"/>
          </a:xfrm>
          <a:prstGeom prst="rect">
            <a:avLst/>
          </a:prstGeom>
          <a:noFill/>
        </p:spPr>
        <p:txBody>
          <a:bodyPr wrap="square" rtlCol="0">
            <a:spAutoFit/>
          </a:bodyPr>
          <a:lstStyle/>
          <a:p>
            <a:r>
              <a:rPr lang="pl-PL" sz="3200" b="1" dirty="0"/>
              <a:t>GROUP BY</a:t>
            </a:r>
          </a:p>
          <a:p>
            <a:pPr lvl="1"/>
            <a:r>
              <a:rPr lang="en-US" dirty="0"/>
              <a:t>A SELECT statement clause that divides the query result into groups of rows, usually for the purpose of performing one or more aggregations on each group. </a:t>
            </a:r>
            <a:r>
              <a:rPr lang="en-US" b="1" dirty="0"/>
              <a:t>The SELECT statement returns one row per group</a:t>
            </a:r>
            <a:r>
              <a:rPr lang="en-US" dirty="0"/>
              <a:t>.</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3</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14" name="pole tekstowe 13">
            <a:extLst>
              <a:ext uri="{FF2B5EF4-FFF2-40B4-BE49-F238E27FC236}">
                <a16:creationId xmlns="" xmlns:a16="http://schemas.microsoft.com/office/drawing/2014/main" id="{4D1AECA4-658E-4513-9155-7BEB2618C0CC}"/>
              </a:ext>
            </a:extLst>
          </p:cNvPr>
          <p:cNvSpPr txBox="1"/>
          <p:nvPr/>
        </p:nvSpPr>
        <p:spPr>
          <a:xfrm>
            <a:off x="604007" y="2182536"/>
            <a:ext cx="9991288" cy="3077766"/>
          </a:xfrm>
          <a:prstGeom prst="rect">
            <a:avLst/>
          </a:prstGeom>
          <a:noFill/>
        </p:spPr>
        <p:txBody>
          <a:bodyPr wrap="square" rtlCol="0">
            <a:spAutoFit/>
          </a:bodyPr>
          <a:lstStyle/>
          <a:p>
            <a:r>
              <a:rPr lang="pl-PL" sz="3200" b="1" dirty="0" err="1"/>
              <a:t>Aggregate</a:t>
            </a:r>
            <a:r>
              <a:rPr lang="pl-PL" sz="3200" b="1" dirty="0"/>
              <a:t> </a:t>
            </a:r>
            <a:r>
              <a:rPr lang="pl-PL" sz="3200" b="1" dirty="0" err="1"/>
              <a:t>Functions</a:t>
            </a:r>
            <a:endParaRPr lang="pl-PL" sz="3200" b="1" dirty="0"/>
          </a:p>
          <a:p>
            <a:pPr marL="800100" lvl="1" indent="-342900">
              <a:buFont typeface="+mj-lt"/>
              <a:buAutoNum type="arabicPeriod"/>
            </a:pPr>
            <a:endParaRPr lang="pl-PL" dirty="0"/>
          </a:p>
          <a:p>
            <a:pPr marL="800100" lvl="1" indent="-342900">
              <a:buFont typeface="+mj-lt"/>
              <a:buAutoNum type="arabicPeriod"/>
            </a:pPr>
            <a:r>
              <a:rPr lang="pl-PL" dirty="0"/>
              <a:t>COUNT()</a:t>
            </a:r>
          </a:p>
          <a:p>
            <a:pPr marL="800100" lvl="1" indent="-342900">
              <a:buFont typeface="+mj-lt"/>
              <a:buAutoNum type="arabicPeriod"/>
            </a:pPr>
            <a:r>
              <a:rPr lang="pl-PL" dirty="0"/>
              <a:t>COUNT_BIG()</a:t>
            </a:r>
          </a:p>
          <a:p>
            <a:pPr marL="800100" lvl="1" indent="-342900">
              <a:buFont typeface="+mj-lt"/>
              <a:buAutoNum type="arabicPeriod"/>
            </a:pPr>
            <a:r>
              <a:rPr lang="pl-PL" dirty="0"/>
              <a:t>SUM()</a:t>
            </a:r>
          </a:p>
          <a:p>
            <a:pPr marL="800100" lvl="1" indent="-342900">
              <a:buFont typeface="+mj-lt"/>
              <a:buAutoNum type="arabicPeriod"/>
            </a:pPr>
            <a:r>
              <a:rPr lang="pl-PL" dirty="0"/>
              <a:t>MIN()</a:t>
            </a:r>
          </a:p>
          <a:p>
            <a:pPr marL="800100" lvl="1" indent="-342900">
              <a:buFont typeface="+mj-lt"/>
              <a:buAutoNum type="arabicPeriod"/>
            </a:pPr>
            <a:r>
              <a:rPr lang="pl-PL" dirty="0"/>
              <a:t>MAX()</a:t>
            </a:r>
          </a:p>
          <a:p>
            <a:pPr marL="800100" lvl="1" indent="-342900">
              <a:buFont typeface="+mj-lt"/>
              <a:buAutoNum type="arabicPeriod"/>
            </a:pPr>
            <a:r>
              <a:rPr lang="pl-PL" dirty="0"/>
              <a:t>STDEV()/STDEVP()</a:t>
            </a:r>
          </a:p>
          <a:p>
            <a:pPr marL="800100" lvl="1" indent="-342900">
              <a:buFont typeface="+mj-lt"/>
              <a:buAutoNum type="arabicPeriod"/>
            </a:pPr>
            <a:r>
              <a:rPr lang="pl-PL" dirty="0"/>
              <a:t>VAR()/VARP()</a:t>
            </a:r>
          </a:p>
          <a:p>
            <a:pPr marL="800100" lvl="1" indent="-342900">
              <a:buFont typeface="+mj-lt"/>
              <a:buAutoNum type="arabicPeriod"/>
            </a:pPr>
            <a:endParaRPr lang="en-GB" dirty="0"/>
          </a:p>
        </p:txBody>
      </p:sp>
    </p:spTree>
    <p:extLst>
      <p:ext uri="{BB962C8B-B14F-4D97-AF65-F5344CB8AC3E}">
        <p14:creationId xmlns:p14="http://schemas.microsoft.com/office/powerpoint/2010/main" val="161998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numeru slajdu 10"/>
          <p:cNvSpPr>
            <a:spLocks noGrp="1"/>
          </p:cNvSpPr>
          <p:nvPr>
            <p:ph type="sldNum" sz="quarter" idx="12"/>
          </p:nvPr>
        </p:nvSpPr>
        <p:spPr/>
        <p:txBody>
          <a:bodyPr/>
          <a:lstStyle/>
          <a:p>
            <a:fld id="{4FAB73BC-B049-4115-A692-8D63A059BFB8}" type="slidenum">
              <a:rPr lang="en-US" smtClean="0"/>
              <a:t>4</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7" name="pole tekstowe 6">
            <a:extLst>
              <a:ext uri="{FF2B5EF4-FFF2-40B4-BE49-F238E27FC236}">
                <a16:creationId xmlns="" xmlns:a16="http://schemas.microsoft.com/office/drawing/2014/main" id="{B530A3E7-86E1-428A-9B3C-1EACBFEF1946}"/>
              </a:ext>
            </a:extLst>
          </p:cNvPr>
          <p:cNvSpPr txBox="1"/>
          <p:nvPr/>
        </p:nvSpPr>
        <p:spPr>
          <a:xfrm>
            <a:off x="604007" y="613794"/>
            <a:ext cx="9991288" cy="1415772"/>
          </a:xfrm>
          <a:prstGeom prst="rect">
            <a:avLst/>
          </a:prstGeom>
          <a:noFill/>
        </p:spPr>
        <p:txBody>
          <a:bodyPr wrap="square" rtlCol="0">
            <a:spAutoFit/>
          </a:bodyPr>
          <a:lstStyle/>
          <a:p>
            <a:r>
              <a:rPr lang="pl-PL" sz="3200" b="1" dirty="0"/>
              <a:t>GROUP BY ROLLUP()</a:t>
            </a:r>
          </a:p>
          <a:p>
            <a:pPr lvl="1"/>
            <a:r>
              <a:rPr lang="en-US" dirty="0"/>
              <a:t>Creates a group for each combination of column expressions. In addition, it "rolls up" the results into </a:t>
            </a:r>
            <a:r>
              <a:rPr lang="en-US" b="1" dirty="0"/>
              <a:t>subtotals</a:t>
            </a:r>
            <a:r>
              <a:rPr lang="en-US" dirty="0"/>
              <a:t> and </a:t>
            </a:r>
            <a:r>
              <a:rPr lang="en-US" b="1" dirty="0"/>
              <a:t>grand totals</a:t>
            </a:r>
            <a:r>
              <a:rPr lang="en-US" dirty="0"/>
              <a:t>. To do this, </a:t>
            </a:r>
            <a:r>
              <a:rPr lang="en-US" b="1" dirty="0"/>
              <a:t>it moves from right to left decreasing the number of column expressions</a:t>
            </a:r>
            <a:r>
              <a:rPr lang="en-US" dirty="0"/>
              <a:t> over which it creates groups and the aggregation(s). </a:t>
            </a:r>
            <a:endParaRPr lang="en-GB" dirty="0"/>
          </a:p>
        </p:txBody>
      </p:sp>
      <p:sp>
        <p:nvSpPr>
          <p:cNvPr id="8" name="pole tekstowe 7">
            <a:extLst>
              <a:ext uri="{FF2B5EF4-FFF2-40B4-BE49-F238E27FC236}">
                <a16:creationId xmlns="" xmlns:a16="http://schemas.microsoft.com/office/drawing/2014/main" id="{68C0C5EF-B6C4-49D7-AD05-68A571D7558D}"/>
              </a:ext>
            </a:extLst>
          </p:cNvPr>
          <p:cNvSpPr txBox="1"/>
          <p:nvPr/>
        </p:nvSpPr>
        <p:spPr>
          <a:xfrm>
            <a:off x="604007" y="2386016"/>
            <a:ext cx="9991288" cy="1692771"/>
          </a:xfrm>
          <a:prstGeom prst="rect">
            <a:avLst/>
          </a:prstGeom>
          <a:noFill/>
        </p:spPr>
        <p:txBody>
          <a:bodyPr wrap="square" rtlCol="0">
            <a:spAutoFit/>
          </a:bodyPr>
          <a:lstStyle/>
          <a:p>
            <a:r>
              <a:rPr lang="pl-PL" sz="3200" b="1" dirty="0"/>
              <a:t>GROUP BY CUBE()</a:t>
            </a:r>
          </a:p>
          <a:p>
            <a:pPr lvl="1"/>
            <a:r>
              <a:rPr lang="en-US" dirty="0"/>
              <a:t>GROUP BY CUBE creates groups for all possible combinations of columns. For GROUP BY CUBE (a, b) the results has groups for unique values of (a, b), (NULL, b), (a, NULL), and (NULL, NULL).+ </a:t>
            </a:r>
          </a:p>
          <a:p>
            <a:pPr lvl="1"/>
            <a:r>
              <a:rPr lang="en-US" dirty="0"/>
              <a:t>Using the table from the previous examples, this code runs a GROUP BY CUBE operation on Country and Region. </a:t>
            </a:r>
            <a:endParaRPr lang="en-US" dirty="0">
              <a:effectLst/>
            </a:endParaRPr>
          </a:p>
        </p:txBody>
      </p:sp>
      <p:sp>
        <p:nvSpPr>
          <p:cNvPr id="10" name="pole tekstowe 9">
            <a:extLst>
              <a:ext uri="{FF2B5EF4-FFF2-40B4-BE49-F238E27FC236}">
                <a16:creationId xmlns="" xmlns:a16="http://schemas.microsoft.com/office/drawing/2014/main" id="{F46C91CF-B20B-4D80-BAB3-CDBE50441102}"/>
              </a:ext>
            </a:extLst>
          </p:cNvPr>
          <p:cNvSpPr txBox="1"/>
          <p:nvPr/>
        </p:nvSpPr>
        <p:spPr>
          <a:xfrm>
            <a:off x="604007" y="4435238"/>
            <a:ext cx="9991288" cy="1138773"/>
          </a:xfrm>
          <a:prstGeom prst="rect">
            <a:avLst/>
          </a:prstGeom>
          <a:noFill/>
        </p:spPr>
        <p:txBody>
          <a:bodyPr wrap="square" rtlCol="0">
            <a:spAutoFit/>
          </a:bodyPr>
          <a:lstStyle/>
          <a:p>
            <a:r>
              <a:rPr lang="pl-PL" sz="3200" b="1" dirty="0"/>
              <a:t>GROUP BY GROUPING_SETS()</a:t>
            </a:r>
          </a:p>
          <a:p>
            <a:pPr lvl="1"/>
            <a:r>
              <a:rPr lang="en-US" dirty="0"/>
              <a:t>The GROUPING SETS option gives you the ability to combine multiple GROUP BY clauses into one GROUP BY clause. The results are the equivalent of UNION ALL of the specified groups. </a:t>
            </a:r>
            <a:endParaRPr lang="en-GB" dirty="0"/>
          </a:p>
        </p:txBody>
      </p:sp>
    </p:spTree>
    <p:extLst>
      <p:ext uri="{BB962C8B-B14F-4D97-AF65-F5344CB8AC3E}">
        <p14:creationId xmlns:p14="http://schemas.microsoft.com/office/powerpoint/2010/main" val="272968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numeru slajdu 10"/>
          <p:cNvSpPr>
            <a:spLocks noGrp="1"/>
          </p:cNvSpPr>
          <p:nvPr>
            <p:ph type="sldNum" sz="quarter" idx="12"/>
          </p:nvPr>
        </p:nvSpPr>
        <p:spPr/>
        <p:txBody>
          <a:bodyPr/>
          <a:lstStyle/>
          <a:p>
            <a:fld id="{4FAB73BC-B049-4115-A692-8D63A059BFB8}" type="slidenum">
              <a:rPr lang="en-US" smtClean="0"/>
              <a:t>5</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7" name="pole tekstowe 6">
            <a:extLst>
              <a:ext uri="{FF2B5EF4-FFF2-40B4-BE49-F238E27FC236}">
                <a16:creationId xmlns="" xmlns:a16="http://schemas.microsoft.com/office/drawing/2014/main" id="{B530A3E7-86E1-428A-9B3C-1EACBFEF1946}"/>
              </a:ext>
            </a:extLst>
          </p:cNvPr>
          <p:cNvSpPr txBox="1"/>
          <p:nvPr/>
        </p:nvSpPr>
        <p:spPr>
          <a:xfrm>
            <a:off x="604007" y="613794"/>
            <a:ext cx="9991288" cy="1692771"/>
          </a:xfrm>
          <a:prstGeom prst="rect">
            <a:avLst/>
          </a:prstGeom>
          <a:noFill/>
        </p:spPr>
        <p:txBody>
          <a:bodyPr wrap="square" rtlCol="0">
            <a:spAutoFit/>
          </a:bodyPr>
          <a:lstStyle/>
          <a:p>
            <a:r>
              <a:rPr lang="pl-PL" sz="3200" b="1" dirty="0"/>
              <a:t>GROUPING()</a:t>
            </a:r>
          </a:p>
          <a:p>
            <a:pPr lvl="1"/>
            <a:r>
              <a:rPr lang="en-US" dirty="0"/>
              <a:t>Indicates whether a specified column expression in a GROUP BY list is aggregated or not. GROUPING returns </a:t>
            </a:r>
            <a:r>
              <a:rPr lang="en-US" b="1" dirty="0"/>
              <a:t>1 for aggregated </a:t>
            </a:r>
            <a:r>
              <a:rPr lang="en-US" dirty="0"/>
              <a:t>or </a:t>
            </a:r>
            <a:r>
              <a:rPr lang="en-US" b="1" dirty="0"/>
              <a:t>0 for not aggregated </a:t>
            </a:r>
            <a:r>
              <a:rPr lang="en-US" dirty="0"/>
              <a:t>in the result set. GROUPING can be used only in the SELECT &lt;select&gt; list, HAVING, and ORDER BY clauses when GROUP BY is specified.</a:t>
            </a:r>
            <a:endParaRPr lang="en-GB" dirty="0"/>
          </a:p>
        </p:txBody>
      </p:sp>
      <p:sp>
        <p:nvSpPr>
          <p:cNvPr id="8" name="pole tekstowe 7">
            <a:extLst>
              <a:ext uri="{FF2B5EF4-FFF2-40B4-BE49-F238E27FC236}">
                <a16:creationId xmlns="" xmlns:a16="http://schemas.microsoft.com/office/drawing/2014/main" id="{68C0C5EF-B6C4-49D7-AD05-68A571D7558D}"/>
              </a:ext>
            </a:extLst>
          </p:cNvPr>
          <p:cNvSpPr txBox="1"/>
          <p:nvPr/>
        </p:nvSpPr>
        <p:spPr>
          <a:xfrm>
            <a:off x="604007" y="2524516"/>
            <a:ext cx="9991288" cy="1138773"/>
          </a:xfrm>
          <a:prstGeom prst="rect">
            <a:avLst/>
          </a:prstGeom>
          <a:noFill/>
        </p:spPr>
        <p:txBody>
          <a:bodyPr wrap="square" rtlCol="0">
            <a:spAutoFit/>
          </a:bodyPr>
          <a:lstStyle/>
          <a:p>
            <a:r>
              <a:rPr lang="pl-PL" sz="3200" b="1" dirty="0"/>
              <a:t>GROUPING_ID()</a:t>
            </a:r>
          </a:p>
          <a:p>
            <a:pPr lvl="1"/>
            <a:r>
              <a:rPr lang="en-US" dirty="0"/>
              <a:t>Is a function that computes the level of grouping. GROUPING_ID can be used only in the SELECT &lt;select&gt; list, HAVING, or ORDER BY clauses when GROUP BY is specified.</a:t>
            </a:r>
            <a:endParaRPr lang="en-US" dirty="0">
              <a:effectLst/>
            </a:endParaRPr>
          </a:p>
        </p:txBody>
      </p:sp>
    </p:spTree>
    <p:extLst>
      <p:ext uri="{BB962C8B-B14F-4D97-AF65-F5344CB8AC3E}">
        <p14:creationId xmlns:p14="http://schemas.microsoft.com/office/powerpoint/2010/main" val="180371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OVER</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6</a:t>
            </a:fld>
            <a:endParaRPr lang="en-US"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49458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631763"/>
          </a:xfrm>
          <a:prstGeom prst="rect">
            <a:avLst/>
          </a:prstGeom>
          <a:noFill/>
        </p:spPr>
        <p:txBody>
          <a:bodyPr wrap="square" rtlCol="0">
            <a:spAutoFit/>
          </a:bodyPr>
          <a:lstStyle/>
          <a:p>
            <a:r>
              <a:rPr lang="pl-PL" sz="3200" b="1" dirty="0"/>
              <a:t>OVER </a:t>
            </a:r>
            <a:r>
              <a:rPr lang="pl-PL" sz="3200" b="1" dirty="0" err="1"/>
              <a:t>Clause</a:t>
            </a:r>
            <a:r>
              <a:rPr lang="pl-PL" sz="3200" b="1" dirty="0"/>
              <a:t> (</a:t>
            </a:r>
            <a:r>
              <a:rPr lang="pl-PL" sz="3200" b="1" dirty="0" err="1"/>
              <a:t>Window</a:t>
            </a:r>
            <a:r>
              <a:rPr lang="pl-PL" sz="3200" b="1" dirty="0"/>
              <a:t> </a:t>
            </a:r>
            <a:r>
              <a:rPr lang="pl-PL" sz="3200" b="1" dirty="0" err="1"/>
              <a:t>Functions</a:t>
            </a:r>
            <a:r>
              <a:rPr lang="pl-PL" sz="3200" b="1" dirty="0"/>
              <a:t>)</a:t>
            </a:r>
          </a:p>
          <a:p>
            <a:pPr lvl="1"/>
            <a:endParaRPr lang="pl-PL" dirty="0"/>
          </a:p>
          <a:p>
            <a:pPr lvl="1"/>
            <a:r>
              <a:rPr lang="en-US" dirty="0"/>
              <a:t>Determines </a:t>
            </a:r>
            <a:r>
              <a:rPr lang="en-US" b="1" dirty="0"/>
              <a:t>the partitioning and ordering </a:t>
            </a:r>
            <a:r>
              <a:rPr lang="en-US" dirty="0"/>
              <a:t>of a </a:t>
            </a:r>
            <a:r>
              <a:rPr lang="en-US" dirty="0" err="1"/>
              <a:t>rowset</a:t>
            </a:r>
            <a:r>
              <a:rPr lang="en-US" dirty="0"/>
              <a:t> before the associated window function is applied. That is, the OVER clause defines a window or user-specified set of rows within a query result set. A window function then computes a value for each row in the window. You can use the OVER clause with functions to compute aggregated values such as moving averages, cumulative aggregates, running totals, or a top N per group results.</a:t>
            </a:r>
            <a:endParaRPr lang="pl-PL" dirty="0"/>
          </a:p>
          <a:p>
            <a:pPr lvl="1"/>
            <a:endParaRPr lang="pl-PL" dirty="0"/>
          </a:p>
          <a:p>
            <a:pPr lvl="1"/>
            <a:r>
              <a:rPr lang="en-US" dirty="0"/>
              <a:t>More than one window function can be used in a single query with a single FROM clause. The OVER clause for each function can differ in partitioning and ordering.</a:t>
            </a:r>
            <a:r>
              <a:rPr lang="pl-PL" dirty="0"/>
              <a:t> </a:t>
            </a:r>
            <a:r>
              <a:rPr lang="en-US" dirty="0"/>
              <a:t>If PARTITION BY is not specified, the function treats all rows of the query result set as a single group.</a:t>
            </a:r>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7</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374985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185761"/>
          </a:xfrm>
          <a:prstGeom prst="rect">
            <a:avLst/>
          </a:prstGeom>
          <a:noFill/>
        </p:spPr>
        <p:txBody>
          <a:bodyPr wrap="square" rtlCol="0">
            <a:spAutoFit/>
          </a:bodyPr>
          <a:lstStyle/>
          <a:p>
            <a:r>
              <a:rPr lang="pl-PL" sz="3200" b="1" dirty="0"/>
              <a:t>Ranking/</a:t>
            </a:r>
            <a:r>
              <a:rPr lang="pl-PL" sz="3200" b="1" dirty="0" err="1"/>
              <a:t>Analytic</a:t>
            </a:r>
            <a:r>
              <a:rPr lang="pl-PL" sz="3200" b="1" dirty="0"/>
              <a:t> </a:t>
            </a:r>
            <a:r>
              <a:rPr lang="pl-PL" sz="3200" b="1" dirty="0" err="1"/>
              <a:t>Functions</a:t>
            </a:r>
            <a:r>
              <a:rPr lang="pl-PL" sz="3200" b="1" dirty="0"/>
              <a:t> (</a:t>
            </a:r>
            <a:r>
              <a:rPr lang="pl-PL" sz="3200" b="1" dirty="0" err="1"/>
              <a:t>Window</a:t>
            </a:r>
            <a:r>
              <a:rPr lang="pl-PL" sz="3200" b="1" dirty="0"/>
              <a:t> </a:t>
            </a:r>
            <a:r>
              <a:rPr lang="pl-PL" sz="3200" b="1" dirty="0" err="1"/>
              <a:t>Functions</a:t>
            </a:r>
            <a:r>
              <a:rPr lang="pl-PL" sz="3200" b="1" dirty="0"/>
              <a:t>)</a:t>
            </a:r>
          </a:p>
          <a:p>
            <a:pPr lvl="1"/>
            <a:endParaRPr lang="pl-PL" dirty="0"/>
          </a:p>
          <a:p>
            <a:pPr lvl="1"/>
            <a:r>
              <a:rPr lang="pl-PL" dirty="0"/>
              <a:t>RANK()</a:t>
            </a:r>
          </a:p>
          <a:p>
            <a:pPr lvl="1"/>
            <a:r>
              <a:rPr lang="pl-PL" dirty="0"/>
              <a:t>DENSE_RANK()</a:t>
            </a:r>
          </a:p>
          <a:p>
            <a:pPr lvl="1"/>
            <a:r>
              <a:rPr lang="pl-PL" dirty="0"/>
              <a:t>ROW_NUMBER()</a:t>
            </a:r>
          </a:p>
          <a:p>
            <a:pPr lvl="1"/>
            <a:r>
              <a:rPr lang="pl-PL" dirty="0"/>
              <a:t>NTILE()</a:t>
            </a:r>
          </a:p>
          <a:p>
            <a:pPr lvl="1"/>
            <a:endParaRPr lang="pl-PL" dirty="0"/>
          </a:p>
          <a:p>
            <a:pPr lvl="1"/>
            <a:r>
              <a:rPr lang="pl-PL" dirty="0"/>
              <a:t>FIRST_VALUE()</a:t>
            </a:r>
          </a:p>
          <a:p>
            <a:pPr lvl="1"/>
            <a:r>
              <a:rPr lang="pl-PL" dirty="0"/>
              <a:t>LAST_VALUE()</a:t>
            </a:r>
          </a:p>
          <a:p>
            <a:pPr lvl="1"/>
            <a:r>
              <a:rPr lang="pl-PL" dirty="0"/>
              <a:t>LAG()</a:t>
            </a:r>
          </a:p>
          <a:p>
            <a:pPr lvl="1"/>
            <a:r>
              <a:rPr lang="pl-PL" dirty="0"/>
              <a:t>LEAD()</a:t>
            </a:r>
          </a:p>
          <a:p>
            <a:pPr lvl="1"/>
            <a:r>
              <a:rPr lang="pl-PL" dirty="0"/>
              <a:t>CUME_DIST()</a:t>
            </a:r>
          </a:p>
          <a:p>
            <a:pPr lvl="1"/>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8</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356492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1969770"/>
          </a:xfrm>
          <a:prstGeom prst="rect">
            <a:avLst/>
          </a:prstGeom>
          <a:noFill/>
        </p:spPr>
        <p:txBody>
          <a:bodyPr wrap="square" rtlCol="0">
            <a:spAutoFit/>
          </a:bodyPr>
          <a:lstStyle/>
          <a:p>
            <a:r>
              <a:rPr lang="pl-PL" sz="3200" b="1" dirty="0"/>
              <a:t>Ranking </a:t>
            </a:r>
            <a:r>
              <a:rPr lang="pl-PL" sz="3200" b="1" dirty="0" err="1"/>
              <a:t>Functions</a:t>
            </a:r>
            <a:r>
              <a:rPr lang="pl-PL" sz="3200" b="1" dirty="0"/>
              <a:t> (</a:t>
            </a:r>
            <a:r>
              <a:rPr lang="pl-PL" sz="3200" b="1" dirty="0" err="1"/>
              <a:t>Window</a:t>
            </a:r>
            <a:r>
              <a:rPr lang="pl-PL" sz="3200" b="1" dirty="0"/>
              <a:t> </a:t>
            </a:r>
            <a:r>
              <a:rPr lang="pl-PL" sz="3200" b="1" dirty="0" err="1"/>
              <a:t>Functions</a:t>
            </a:r>
            <a:r>
              <a:rPr lang="pl-PL" sz="3200" b="1" dirty="0"/>
              <a:t>)</a:t>
            </a:r>
          </a:p>
          <a:p>
            <a:pPr lvl="1"/>
            <a:endParaRPr lang="pl-PL" dirty="0"/>
          </a:p>
          <a:p>
            <a:pPr lvl="1"/>
            <a:r>
              <a:rPr lang="pl-PL" dirty="0"/>
              <a:t>RANK()</a:t>
            </a:r>
          </a:p>
          <a:p>
            <a:pPr lvl="1"/>
            <a:r>
              <a:rPr lang="pl-PL" dirty="0"/>
              <a:t>DENSE_RANK()</a:t>
            </a:r>
          </a:p>
          <a:p>
            <a:pPr lvl="1"/>
            <a:r>
              <a:rPr lang="pl-PL" dirty="0"/>
              <a:t>ROW_NUMBER()</a:t>
            </a:r>
          </a:p>
          <a:p>
            <a:pPr lvl="1"/>
            <a:r>
              <a:rPr lang="pl-PL" dirty="0"/>
              <a:t>NTILE()</a:t>
            </a:r>
          </a:p>
        </p:txBody>
      </p:sp>
      <p:sp>
        <p:nvSpPr>
          <p:cNvPr id="11" name="Symbol zastępczy numeru slajdu 10"/>
          <p:cNvSpPr>
            <a:spLocks noGrp="1"/>
          </p:cNvSpPr>
          <p:nvPr>
            <p:ph type="sldNum" sz="quarter" idx="12"/>
          </p:nvPr>
        </p:nvSpPr>
        <p:spPr/>
        <p:txBody>
          <a:bodyPr/>
          <a:lstStyle/>
          <a:p>
            <a:fld id="{4FAB73BC-B049-4115-A692-8D63A059BFB8}" type="slidenum">
              <a:rPr lang="en-US" smtClean="0"/>
              <a:t>9</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2257629781"/>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1324</TotalTime>
  <Words>598</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 2</vt:lpstr>
      <vt:lpstr>Ramka</vt:lpstr>
      <vt:lpstr>Hurtownie Danych</vt:lpstr>
      <vt:lpstr>GROUP BY</vt:lpstr>
      <vt:lpstr>PowerPoint Presentation</vt:lpstr>
      <vt:lpstr>PowerPoint Presentation</vt:lpstr>
      <vt:lpstr>PowerPoint Presentation</vt:lpstr>
      <vt:lpstr>OVER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Kostyrka Tomasz</cp:lastModifiedBy>
  <cp:revision>544</cp:revision>
  <dcterms:created xsi:type="dcterms:W3CDTF">2016-10-31T15:19:50Z</dcterms:created>
  <dcterms:modified xsi:type="dcterms:W3CDTF">2018-10-16T21:43:37Z</dcterms:modified>
</cp:coreProperties>
</file>