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903" r:id="rId1"/>
  </p:sldMasterIdLst>
  <p:notesMasterIdLst>
    <p:notesMasterId r:id="rId17"/>
  </p:notesMasterIdLst>
  <p:sldIdLst>
    <p:sldId id="256" r:id="rId2"/>
    <p:sldId id="331" r:id="rId3"/>
    <p:sldId id="328" r:id="rId4"/>
    <p:sldId id="329" r:id="rId5"/>
    <p:sldId id="330" r:id="rId6"/>
    <p:sldId id="321" r:id="rId7"/>
    <p:sldId id="317" r:id="rId8"/>
    <p:sldId id="318" r:id="rId9"/>
    <p:sldId id="319" r:id="rId10"/>
    <p:sldId id="320" r:id="rId11"/>
    <p:sldId id="322" r:id="rId12"/>
    <p:sldId id="323" r:id="rId13"/>
    <p:sldId id="325" r:id="rId14"/>
    <p:sldId id="324" r:id="rId15"/>
    <p:sldId id="32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4294" userDrawn="1">
          <p15:clr>
            <a:srgbClr val="A4A3A4"/>
          </p15:clr>
        </p15:guide>
        <p15:guide id="3" orient="horz"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mek" initials="T" lastIdx="1" clrIdx="0">
    <p:extLst>
      <p:ext uri="{19B8F6BF-5375-455C-9EA6-DF929625EA0E}">
        <p15:presenceInfo xmlns:p15="http://schemas.microsoft.com/office/powerpoint/2012/main" userId="Tome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 pośredni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Bez stylu, siatka tabeli">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Styl jasny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Styl jasny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1EBBBCC-DAD2-459C-BE2E-F6DE35CF9A28}" styleName="Styl ciemny 2 - Akcent 3/Ak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Styl ciemny 2 - Akcent 1/Ak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Styl ciemny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Styl jasny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Bez stylu, bez siatki">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Styl z motywem 1 — Ak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Styl z motywem 1 — Ak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Styl z motywem 1 — Ak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C083E6E3-FA7D-4D7B-A595-EF9225AFEA82}" styleName="Styl jasny 1 — Ak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Styl jasny 1 — Ak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Styl jasny 1 — Ak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8799B23B-EC83-4686-B30A-512413B5E67A}" styleName="Styl jasny 3 — Ak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Styl pośredni 1 — Ak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Styl pośredni 2 — Ak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Styl pośredni 3 — Ak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78" autoAdjust="0"/>
    <p:restoredTop sz="94660"/>
  </p:normalViewPr>
  <p:slideViewPr>
    <p:cSldViewPr snapToGrid="0">
      <p:cViewPr varScale="1">
        <p:scale>
          <a:sx n="111" d="100"/>
          <a:sy n="111" d="100"/>
        </p:scale>
        <p:origin x="468" y="96"/>
      </p:cViewPr>
      <p:guideLst>
        <p:guide pos="4294"/>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2FB546-F199-4B4F-99BF-57E72CB8BE0D}" type="datetimeFigureOut">
              <a:rPr lang="en-GB" smtClean="0"/>
              <a:t>30/11/2017</a:t>
            </a:fld>
            <a:endParaRPr lang="en-GB"/>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B43C7B-64C2-4B21-B7E6-9E6D13FCEBDF}" type="slidenum">
              <a:rPr lang="en-GB" smtClean="0"/>
              <a:t>‹#›</a:t>
            </a:fld>
            <a:endParaRPr lang="en-GB"/>
          </a:p>
        </p:txBody>
      </p:sp>
    </p:spTree>
    <p:extLst>
      <p:ext uri="{BB962C8B-B14F-4D97-AF65-F5344CB8AC3E}">
        <p14:creationId xmlns:p14="http://schemas.microsoft.com/office/powerpoint/2010/main" val="2720747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pl-PL"/>
              <a:t>Kliknij, aby edytować styl</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l-PL"/>
              <a:t>Kliknij, aby edytować styl wzorca podtytułu</a:t>
            </a:r>
            <a:endParaRPr lang="en-US" dirty="0"/>
          </a:p>
        </p:txBody>
      </p:sp>
      <p:sp>
        <p:nvSpPr>
          <p:cNvPr id="4" name="Date Placeholder 3"/>
          <p:cNvSpPr>
            <a:spLocks noGrp="1"/>
          </p:cNvSpPr>
          <p:nvPr>
            <p:ph type="dt" sz="half" idx="10"/>
          </p:nvPr>
        </p:nvSpPr>
        <p:spPr/>
        <p:txBody>
          <a:bodyPr/>
          <a:lstStyle/>
          <a:p>
            <a:fld id="{8DA83C54-37A5-4EC5-8539-175EB28F549A}" type="datetime1">
              <a:rPr lang="en-US" smtClean="0"/>
              <a:t>11/30/2017</a:t>
            </a:fld>
            <a:endParaRPr lang="en-US" dirty="0"/>
          </a:p>
        </p:txBody>
      </p:sp>
      <p:sp>
        <p:nvSpPr>
          <p:cNvPr id="5" name="Footer Placeholder 4"/>
          <p:cNvSpPr>
            <a:spLocks noGrp="1"/>
          </p:cNvSpPr>
          <p:nvPr>
            <p:ph type="ftr" sz="quarter" idx="11"/>
          </p:nvPr>
        </p:nvSpPr>
        <p:spPr/>
        <p:txBody>
          <a:bodyPr/>
          <a:lstStyle/>
          <a:p>
            <a:r>
              <a:rPr lang="en-US"/>
              <a:t>T.Kostyrka - Hurtownie Danych</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5994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Vertical Text Placeholder 2"/>
          <p:cNvSpPr>
            <a:spLocks noGrp="1"/>
          </p:cNvSpPr>
          <p:nvPr>
            <p:ph type="body" orient="vert" idx="1"/>
          </p:nvPr>
        </p:nvSpPr>
        <p:spPr/>
        <p:txBody>
          <a:bodyPr vert="eaVert" ancho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4E843E52-2214-4B86-B9DC-75033AFFA524}" type="datetime1">
              <a:rPr lang="en-US" smtClean="0"/>
              <a:t>11/30/2017</a:t>
            </a:fld>
            <a:endParaRPr lang="en-US" dirty="0"/>
          </a:p>
        </p:txBody>
      </p:sp>
      <p:sp>
        <p:nvSpPr>
          <p:cNvPr id="8" name="Footer Placeholder 7"/>
          <p:cNvSpPr>
            <a:spLocks noGrp="1"/>
          </p:cNvSpPr>
          <p:nvPr>
            <p:ph type="ftr" sz="quarter" idx="11"/>
          </p:nvPr>
        </p:nvSpPr>
        <p:spPr/>
        <p:txBody>
          <a:bodyPr/>
          <a:lstStyle/>
          <a:p>
            <a:r>
              <a:rPr lang="en-US"/>
              <a:t>T.Kostyrka - Hurtownie Danych</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4266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pl-PL"/>
              <a:t>Kliknij, aby edytować styl</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81EF3E96-7EA8-4602-9B54-5BF53DED2E5D}" type="datetime1">
              <a:rPr lang="en-US" smtClean="0"/>
              <a:t>11/30/2017</a:t>
            </a:fld>
            <a:endParaRPr lang="en-US" dirty="0"/>
          </a:p>
        </p:txBody>
      </p:sp>
      <p:sp>
        <p:nvSpPr>
          <p:cNvPr id="8" name="Footer Placeholder 7"/>
          <p:cNvSpPr>
            <a:spLocks noGrp="1"/>
          </p:cNvSpPr>
          <p:nvPr>
            <p:ph type="ftr" sz="quarter" idx="11"/>
          </p:nvPr>
        </p:nvSpPr>
        <p:spPr/>
        <p:txBody>
          <a:bodyPr/>
          <a:lstStyle/>
          <a:p>
            <a:r>
              <a:rPr lang="en-US"/>
              <a:t>T.Kostyrka - Hurtownie Danych</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45490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idx="1"/>
          </p:nvPr>
        </p:nvSpPr>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7D47AD92-4899-4CF7-9FB4-F6F2212FBE40}" type="datetime1">
              <a:rPr lang="en-US" smtClean="0"/>
              <a:t>11/30/2017</a:t>
            </a:fld>
            <a:endParaRPr lang="en-US" dirty="0"/>
          </a:p>
        </p:txBody>
      </p:sp>
      <p:sp>
        <p:nvSpPr>
          <p:cNvPr id="5" name="Footer Placeholder 4"/>
          <p:cNvSpPr>
            <a:spLocks noGrp="1"/>
          </p:cNvSpPr>
          <p:nvPr>
            <p:ph type="ftr" sz="quarter" idx="11"/>
          </p:nvPr>
        </p:nvSpPr>
        <p:spPr/>
        <p:txBody>
          <a:bodyPr/>
          <a:lstStyle/>
          <a:p>
            <a:r>
              <a:rPr lang="en-US"/>
              <a:t>T.Kostyrka - Hurtownie Danych</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76572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pl-PL"/>
              <a:t>Kliknij, aby edytować styl</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Edytuj style wzorca tekstu</a:t>
            </a:r>
          </a:p>
        </p:txBody>
      </p:sp>
      <p:sp>
        <p:nvSpPr>
          <p:cNvPr id="4" name="Date Placeholder 3"/>
          <p:cNvSpPr>
            <a:spLocks noGrp="1"/>
          </p:cNvSpPr>
          <p:nvPr>
            <p:ph type="dt" sz="half" idx="10"/>
          </p:nvPr>
        </p:nvSpPr>
        <p:spPr/>
        <p:txBody>
          <a:bodyPr/>
          <a:lstStyle/>
          <a:p>
            <a:fld id="{FCE733F5-3259-4608-8D02-1D7F1AEAF5A3}" type="datetime1">
              <a:rPr lang="en-US" smtClean="0"/>
              <a:t>11/30/2017</a:t>
            </a:fld>
            <a:endParaRPr lang="en-US" dirty="0"/>
          </a:p>
        </p:txBody>
      </p:sp>
      <p:sp>
        <p:nvSpPr>
          <p:cNvPr id="5" name="Footer Placeholder 4"/>
          <p:cNvSpPr>
            <a:spLocks noGrp="1"/>
          </p:cNvSpPr>
          <p:nvPr>
            <p:ph type="ftr" sz="quarter" idx="11"/>
          </p:nvPr>
        </p:nvSpPr>
        <p:spPr/>
        <p:txBody>
          <a:bodyPr/>
          <a:lstStyle/>
          <a:p>
            <a:r>
              <a:rPr lang="en-US"/>
              <a:t>T.Kostyrka - Hurtownie Danych</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4319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8" name="Date Placeholder 7"/>
          <p:cNvSpPr>
            <a:spLocks noGrp="1"/>
          </p:cNvSpPr>
          <p:nvPr>
            <p:ph type="dt" sz="half" idx="10"/>
          </p:nvPr>
        </p:nvSpPr>
        <p:spPr/>
        <p:txBody>
          <a:bodyPr/>
          <a:lstStyle/>
          <a:p>
            <a:fld id="{41BDE87C-22DE-43AA-8CD9-90F5A2454308}" type="datetime1">
              <a:rPr lang="en-US" smtClean="0"/>
              <a:t>11/30/2017</a:t>
            </a:fld>
            <a:endParaRPr lang="en-US" dirty="0"/>
          </a:p>
        </p:txBody>
      </p:sp>
      <p:sp>
        <p:nvSpPr>
          <p:cNvPr id="9" name="Footer Placeholder 8"/>
          <p:cNvSpPr>
            <a:spLocks noGrp="1"/>
          </p:cNvSpPr>
          <p:nvPr>
            <p:ph type="ftr" sz="quarter" idx="11"/>
          </p:nvPr>
        </p:nvSpPr>
        <p:spPr/>
        <p:txBody>
          <a:bodyPr/>
          <a:lstStyle/>
          <a:p>
            <a:r>
              <a:rPr lang="en-US"/>
              <a:t>T.Kostyrka - Hurtownie Danych</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47685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l-PL"/>
              <a:t>Kliknij, aby edytować styl</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2" name="Date Placeholder 1"/>
          <p:cNvSpPr>
            <a:spLocks noGrp="1"/>
          </p:cNvSpPr>
          <p:nvPr>
            <p:ph type="dt" sz="half" idx="10"/>
          </p:nvPr>
        </p:nvSpPr>
        <p:spPr/>
        <p:txBody>
          <a:bodyPr/>
          <a:lstStyle/>
          <a:p>
            <a:fld id="{D86A7538-3915-49A6-900C-52BDB5C99586}" type="datetime1">
              <a:rPr lang="en-US" smtClean="0"/>
              <a:t>11/30/2017</a:t>
            </a:fld>
            <a:endParaRPr lang="en-US" dirty="0"/>
          </a:p>
        </p:txBody>
      </p:sp>
      <p:sp>
        <p:nvSpPr>
          <p:cNvPr id="11" name="Footer Placeholder 10"/>
          <p:cNvSpPr>
            <a:spLocks noGrp="1"/>
          </p:cNvSpPr>
          <p:nvPr>
            <p:ph type="ftr" sz="quarter" idx="11"/>
          </p:nvPr>
        </p:nvSpPr>
        <p:spPr/>
        <p:txBody>
          <a:bodyPr/>
          <a:lstStyle/>
          <a:p>
            <a:r>
              <a:rPr lang="en-US"/>
              <a:t>T.Kostyrka - Hurtownie Danych</a:t>
            </a:r>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99999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pl-PL"/>
              <a:t>Kliknij, aby edytować styl</a:t>
            </a:r>
            <a:endParaRPr lang="en-US" dirty="0"/>
          </a:p>
        </p:txBody>
      </p:sp>
      <p:sp>
        <p:nvSpPr>
          <p:cNvPr id="2" name="Date Placeholder 1"/>
          <p:cNvSpPr>
            <a:spLocks noGrp="1"/>
          </p:cNvSpPr>
          <p:nvPr>
            <p:ph type="dt" sz="half" idx="10"/>
          </p:nvPr>
        </p:nvSpPr>
        <p:spPr/>
        <p:txBody>
          <a:bodyPr/>
          <a:lstStyle/>
          <a:p>
            <a:fld id="{D278FE81-412A-4D24-B50F-CBDD55C14C65}" type="datetime1">
              <a:rPr lang="en-US" smtClean="0"/>
              <a:t>11/30/2017</a:t>
            </a:fld>
            <a:endParaRPr lang="en-US" dirty="0"/>
          </a:p>
        </p:txBody>
      </p:sp>
      <p:sp>
        <p:nvSpPr>
          <p:cNvPr id="7" name="Footer Placeholder 6"/>
          <p:cNvSpPr>
            <a:spLocks noGrp="1"/>
          </p:cNvSpPr>
          <p:nvPr>
            <p:ph type="ftr" sz="quarter" idx="11"/>
          </p:nvPr>
        </p:nvSpPr>
        <p:spPr/>
        <p:txBody>
          <a:bodyPr/>
          <a:lstStyle/>
          <a:p>
            <a:r>
              <a:rPr lang="en-US"/>
              <a:t>T.Kostyrka - Hurtownie Danych</a:t>
            </a:r>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71077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Pusty">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FE18C5F-35E7-4366-975E-B11F36940B82}" type="datetime1">
              <a:rPr lang="en-US" smtClean="0"/>
              <a:t>11/30/2017</a:t>
            </a:fld>
            <a:endParaRPr lang="en-US" dirty="0"/>
          </a:p>
        </p:txBody>
      </p:sp>
      <p:sp>
        <p:nvSpPr>
          <p:cNvPr id="6" name="Footer Placeholder 5"/>
          <p:cNvSpPr>
            <a:spLocks noGrp="1"/>
          </p:cNvSpPr>
          <p:nvPr>
            <p:ph type="ftr" sz="quarter" idx="11"/>
          </p:nvPr>
        </p:nvSpPr>
        <p:spPr/>
        <p:txBody>
          <a:bodyPr/>
          <a:lstStyle/>
          <a:p>
            <a:r>
              <a:rPr lang="en-US"/>
              <a:t>T.Kostyrka - Hurtownie Danych</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85135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pl-PL"/>
              <a:t>Kliknij, aby edytować styl</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8" name="Date Placeholder 7"/>
          <p:cNvSpPr>
            <a:spLocks noGrp="1"/>
          </p:cNvSpPr>
          <p:nvPr>
            <p:ph type="dt" sz="half" idx="10"/>
          </p:nvPr>
        </p:nvSpPr>
        <p:spPr/>
        <p:txBody>
          <a:bodyPr/>
          <a:lstStyle/>
          <a:p>
            <a:fld id="{6C45E1B1-494F-4228-A398-0070FFCFDC49}" type="datetime1">
              <a:rPr lang="en-US" smtClean="0"/>
              <a:t>11/30/2017</a:t>
            </a:fld>
            <a:endParaRPr lang="en-US" dirty="0"/>
          </a:p>
        </p:txBody>
      </p:sp>
      <p:sp>
        <p:nvSpPr>
          <p:cNvPr id="9" name="Footer Placeholder 8"/>
          <p:cNvSpPr>
            <a:spLocks noGrp="1"/>
          </p:cNvSpPr>
          <p:nvPr>
            <p:ph type="ftr" sz="quarter" idx="11"/>
          </p:nvPr>
        </p:nvSpPr>
        <p:spPr/>
        <p:txBody>
          <a:bodyPr/>
          <a:lstStyle/>
          <a:p>
            <a:r>
              <a:rPr lang="en-US"/>
              <a:t>T.Kostyrka - Hurtownie Danych</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44479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pl-PL"/>
              <a:t>Kliknij, aby edytować styl</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a:t>Kliknij ikonę, aby dodać obraz</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8" name="Date Placeholder 7"/>
          <p:cNvSpPr>
            <a:spLocks noGrp="1"/>
          </p:cNvSpPr>
          <p:nvPr>
            <p:ph type="dt" sz="half" idx="10"/>
          </p:nvPr>
        </p:nvSpPr>
        <p:spPr/>
        <p:txBody>
          <a:bodyPr/>
          <a:lstStyle/>
          <a:p>
            <a:fld id="{5C0BFC0D-A7A0-4FC4-8A66-89C7A3E0FD65}" type="datetime1">
              <a:rPr lang="en-US" smtClean="0"/>
              <a:t>11/30/2017</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r>
              <a:rPr lang="en-US"/>
              <a:t>T.Kostyrka - Hurtownie Danych</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17585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pl-PL"/>
              <a:t>Kliknij, aby edytować styl</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929FF97-3E8A-4444-8E8D-842D934695B0}" type="datetime1">
              <a:rPr lang="en-US" smtClean="0"/>
              <a:t>11/30/2017</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r>
              <a:rPr lang="en-US"/>
              <a:t>T.Kostyrka - Hurtownie Danych</a:t>
            </a:r>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51532851"/>
      </p:ext>
    </p:extLst>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Lst>
  <p:hf hd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p:txBody>
          <a:bodyPr/>
          <a:lstStyle/>
          <a:p>
            <a:r>
              <a:rPr lang="pl-PL" b="1" dirty="0">
                <a:cs typeface="Arial" panose="020B0604020202020204" pitchFamily="34" charset="0"/>
              </a:rPr>
              <a:t>Hurtownie Danych</a:t>
            </a:r>
          </a:p>
        </p:txBody>
      </p:sp>
      <p:sp>
        <p:nvSpPr>
          <p:cNvPr id="3" name="Podtytuł 2"/>
          <p:cNvSpPr>
            <a:spLocks noGrp="1"/>
          </p:cNvSpPr>
          <p:nvPr>
            <p:ph type="subTitle" idx="1"/>
          </p:nvPr>
        </p:nvSpPr>
        <p:spPr/>
        <p:txBody>
          <a:bodyPr/>
          <a:lstStyle/>
          <a:p>
            <a:r>
              <a:rPr lang="pl-PL" dirty="0">
                <a:latin typeface="Arial" panose="020B0604020202020204" pitchFamily="34" charset="0"/>
                <a:cs typeface="Arial" panose="020B0604020202020204" pitchFamily="34" charset="0"/>
              </a:rPr>
              <a:t>#03 Zapytania Analityczne</a:t>
            </a:r>
          </a:p>
        </p:txBody>
      </p:sp>
    </p:spTree>
    <p:extLst>
      <p:ext uri="{BB962C8B-B14F-4D97-AF65-F5344CB8AC3E}">
        <p14:creationId xmlns:p14="http://schemas.microsoft.com/office/powerpoint/2010/main" val="33235714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OVER</a:t>
            </a:r>
            <a:endParaRPr lang="en-GB" dirty="0"/>
          </a:p>
        </p:txBody>
      </p:sp>
      <p:sp>
        <p:nvSpPr>
          <p:cNvPr id="3" name="Symbol zastępczy zawartości 2"/>
          <p:cNvSpPr>
            <a:spLocks noGrp="1"/>
          </p:cNvSpPr>
          <p:nvPr>
            <p:ph idx="1"/>
          </p:nvPr>
        </p:nvSpPr>
        <p:spPr>
          <a:xfrm>
            <a:off x="3869268" y="864108"/>
            <a:ext cx="7315200" cy="5120640"/>
          </a:xfrm>
        </p:spPr>
        <p:txBody>
          <a:bodyPr>
            <a:normAutofit/>
          </a:bodyPr>
          <a:lstStyle/>
          <a:p>
            <a:pPr marL="342900" indent="-342900">
              <a:lnSpc>
                <a:spcPct val="100000"/>
              </a:lnSpc>
              <a:buFont typeface="+mj-lt"/>
              <a:buAutoNum type="arabicPeriod"/>
            </a:pPr>
            <a:endParaRPr lang="pl-PL" sz="1400" dirty="0"/>
          </a:p>
        </p:txBody>
      </p:sp>
      <p:sp>
        <p:nvSpPr>
          <p:cNvPr id="4" name="Symbol zastępczy numeru slajdu 3"/>
          <p:cNvSpPr>
            <a:spLocks noGrp="1"/>
          </p:cNvSpPr>
          <p:nvPr>
            <p:ph type="sldNum" sz="quarter" idx="12"/>
          </p:nvPr>
        </p:nvSpPr>
        <p:spPr/>
        <p:txBody>
          <a:bodyPr/>
          <a:lstStyle/>
          <a:p>
            <a:fld id="{4FAB73BC-B049-4115-A692-8D63A059BFB8}" type="slidenum">
              <a:rPr lang="en-US" smtClean="0"/>
              <a:t>10</a:t>
            </a:fld>
            <a:endParaRPr lang="en-US" dirty="0"/>
          </a:p>
        </p:txBody>
      </p:sp>
      <p:sp>
        <p:nvSpPr>
          <p:cNvPr id="5" name="Symbol zastępczy stopki 4"/>
          <p:cNvSpPr>
            <a:spLocks noGrp="1"/>
          </p:cNvSpPr>
          <p:nvPr>
            <p:ph type="ftr" sz="quarter" idx="11"/>
          </p:nvPr>
        </p:nvSpPr>
        <p:spPr/>
        <p:txBody>
          <a:bodyPr/>
          <a:lstStyle/>
          <a:p>
            <a:r>
              <a:rPr lang="en-US"/>
              <a:t>T.Kostyrka - Hurtownie Danych</a:t>
            </a:r>
            <a:endParaRPr lang="pl-PL" dirty="0"/>
          </a:p>
        </p:txBody>
      </p:sp>
    </p:spTree>
    <p:extLst>
      <p:ext uri="{BB962C8B-B14F-4D97-AF65-F5344CB8AC3E}">
        <p14:creationId xmlns:p14="http://schemas.microsoft.com/office/powerpoint/2010/main" val="494585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991288" cy="3631763"/>
          </a:xfrm>
          <a:prstGeom prst="rect">
            <a:avLst/>
          </a:prstGeom>
          <a:noFill/>
        </p:spPr>
        <p:txBody>
          <a:bodyPr wrap="square" rtlCol="0">
            <a:spAutoFit/>
          </a:bodyPr>
          <a:lstStyle/>
          <a:p>
            <a:r>
              <a:rPr lang="pl-PL" sz="3200" b="1" dirty="0"/>
              <a:t>OVER </a:t>
            </a:r>
            <a:r>
              <a:rPr lang="pl-PL" sz="3200" b="1" dirty="0" err="1"/>
              <a:t>Clause</a:t>
            </a:r>
            <a:r>
              <a:rPr lang="pl-PL" sz="3200" b="1" dirty="0"/>
              <a:t> (</a:t>
            </a:r>
            <a:r>
              <a:rPr lang="pl-PL" sz="3200" b="1" dirty="0" err="1"/>
              <a:t>Window</a:t>
            </a:r>
            <a:r>
              <a:rPr lang="pl-PL" sz="3200" b="1" dirty="0"/>
              <a:t> </a:t>
            </a:r>
            <a:r>
              <a:rPr lang="pl-PL" sz="3200" b="1" dirty="0" err="1"/>
              <a:t>Functions</a:t>
            </a:r>
            <a:r>
              <a:rPr lang="pl-PL" sz="3200" b="1" dirty="0"/>
              <a:t>)</a:t>
            </a:r>
          </a:p>
          <a:p>
            <a:pPr lvl="1"/>
            <a:endParaRPr lang="pl-PL" dirty="0"/>
          </a:p>
          <a:p>
            <a:pPr lvl="1"/>
            <a:r>
              <a:rPr lang="en-US" dirty="0"/>
              <a:t>Determines </a:t>
            </a:r>
            <a:r>
              <a:rPr lang="en-US" b="1" dirty="0"/>
              <a:t>the partitioning and ordering </a:t>
            </a:r>
            <a:r>
              <a:rPr lang="en-US" dirty="0"/>
              <a:t>of a </a:t>
            </a:r>
            <a:r>
              <a:rPr lang="en-US" dirty="0" err="1"/>
              <a:t>rowset</a:t>
            </a:r>
            <a:r>
              <a:rPr lang="en-US" dirty="0"/>
              <a:t> before the associated window function is applied. That is, the OVER clause defines a window or user-specified set of rows within a query result set. A window function then computes a value for each row in the window. You can use the OVER clause with functions to compute aggregated values such as moving averages, cumulative aggregates, running totals, or a top N per group results.</a:t>
            </a:r>
            <a:endParaRPr lang="pl-PL" dirty="0"/>
          </a:p>
          <a:p>
            <a:pPr lvl="1"/>
            <a:endParaRPr lang="pl-PL" dirty="0"/>
          </a:p>
          <a:p>
            <a:pPr lvl="1"/>
            <a:r>
              <a:rPr lang="en-US" dirty="0"/>
              <a:t>More than one window function can be used in a single query with a single FROM clause. The OVER clause for each function can differ in partitioning and ordering.</a:t>
            </a:r>
            <a:r>
              <a:rPr lang="pl-PL" dirty="0"/>
              <a:t> </a:t>
            </a:r>
            <a:r>
              <a:rPr lang="en-US" dirty="0"/>
              <a:t>If PARTITION BY is not specified, the function treats all rows of the query result set as a single group.</a:t>
            </a:r>
          </a:p>
          <a:p>
            <a:pPr lvl="1"/>
            <a:endParaRPr lang="en-GB" dirty="0"/>
          </a:p>
        </p:txBody>
      </p:sp>
      <p:sp>
        <p:nvSpPr>
          <p:cNvPr id="11" name="Symbol zastępczy numeru slajdu 10"/>
          <p:cNvSpPr>
            <a:spLocks noGrp="1"/>
          </p:cNvSpPr>
          <p:nvPr>
            <p:ph type="sldNum" sz="quarter" idx="12"/>
          </p:nvPr>
        </p:nvSpPr>
        <p:spPr/>
        <p:txBody>
          <a:bodyPr/>
          <a:lstStyle/>
          <a:p>
            <a:fld id="{4FAB73BC-B049-4115-A692-8D63A059BFB8}" type="slidenum">
              <a:rPr lang="en-US" smtClean="0"/>
              <a:t>11</a:t>
            </a:fld>
            <a:endParaRPr lang="en-US" dirty="0"/>
          </a:p>
        </p:txBody>
      </p:sp>
      <p:sp>
        <p:nvSpPr>
          <p:cNvPr id="12" name="Symbol zastępczy stopki 11"/>
          <p:cNvSpPr>
            <a:spLocks noGrp="1"/>
          </p:cNvSpPr>
          <p:nvPr>
            <p:ph type="ftr" sz="quarter" idx="11"/>
          </p:nvPr>
        </p:nvSpPr>
        <p:spPr/>
        <p:txBody>
          <a:bodyPr/>
          <a:lstStyle/>
          <a:p>
            <a:r>
              <a:rPr lang="en-US"/>
              <a:t>T.Kostyrka - Hurtownie Danych</a:t>
            </a:r>
            <a:endParaRPr lang="pl-PL" dirty="0"/>
          </a:p>
        </p:txBody>
      </p:sp>
    </p:spTree>
    <p:extLst>
      <p:ext uri="{BB962C8B-B14F-4D97-AF65-F5344CB8AC3E}">
        <p14:creationId xmlns:p14="http://schemas.microsoft.com/office/powerpoint/2010/main" val="3749854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991288" cy="4185761"/>
          </a:xfrm>
          <a:prstGeom prst="rect">
            <a:avLst/>
          </a:prstGeom>
          <a:noFill/>
        </p:spPr>
        <p:txBody>
          <a:bodyPr wrap="square" rtlCol="0">
            <a:spAutoFit/>
          </a:bodyPr>
          <a:lstStyle/>
          <a:p>
            <a:r>
              <a:rPr lang="pl-PL" sz="3200" b="1" dirty="0"/>
              <a:t>Ranking/</a:t>
            </a:r>
            <a:r>
              <a:rPr lang="pl-PL" sz="3200" b="1" dirty="0" err="1"/>
              <a:t>Analytic</a:t>
            </a:r>
            <a:r>
              <a:rPr lang="pl-PL" sz="3200" b="1" dirty="0"/>
              <a:t> </a:t>
            </a:r>
            <a:r>
              <a:rPr lang="pl-PL" sz="3200" b="1" dirty="0" err="1"/>
              <a:t>Functions</a:t>
            </a:r>
            <a:r>
              <a:rPr lang="pl-PL" sz="3200" b="1" dirty="0"/>
              <a:t> (</a:t>
            </a:r>
            <a:r>
              <a:rPr lang="pl-PL" sz="3200" b="1" dirty="0" err="1"/>
              <a:t>Window</a:t>
            </a:r>
            <a:r>
              <a:rPr lang="pl-PL" sz="3200" b="1" dirty="0"/>
              <a:t> </a:t>
            </a:r>
            <a:r>
              <a:rPr lang="pl-PL" sz="3200" b="1" dirty="0" err="1"/>
              <a:t>Functions</a:t>
            </a:r>
            <a:r>
              <a:rPr lang="pl-PL" sz="3200" b="1" dirty="0"/>
              <a:t>)</a:t>
            </a:r>
          </a:p>
          <a:p>
            <a:pPr lvl="1"/>
            <a:endParaRPr lang="pl-PL" dirty="0"/>
          </a:p>
          <a:p>
            <a:pPr lvl="1"/>
            <a:r>
              <a:rPr lang="pl-PL" dirty="0"/>
              <a:t>RANK()</a:t>
            </a:r>
          </a:p>
          <a:p>
            <a:pPr lvl="1"/>
            <a:r>
              <a:rPr lang="pl-PL" dirty="0"/>
              <a:t>DENSE_RANK()</a:t>
            </a:r>
          </a:p>
          <a:p>
            <a:pPr lvl="1"/>
            <a:r>
              <a:rPr lang="pl-PL" dirty="0"/>
              <a:t>ROW_NUMBER()</a:t>
            </a:r>
          </a:p>
          <a:p>
            <a:pPr lvl="1"/>
            <a:r>
              <a:rPr lang="pl-PL" dirty="0"/>
              <a:t>NTILE()</a:t>
            </a:r>
          </a:p>
          <a:p>
            <a:pPr lvl="1"/>
            <a:endParaRPr lang="pl-PL" dirty="0"/>
          </a:p>
          <a:p>
            <a:pPr lvl="1"/>
            <a:r>
              <a:rPr lang="pl-PL" dirty="0"/>
              <a:t>FIRST_VALUE()</a:t>
            </a:r>
          </a:p>
          <a:p>
            <a:pPr lvl="1"/>
            <a:r>
              <a:rPr lang="pl-PL" dirty="0"/>
              <a:t>LAST_VALUE()</a:t>
            </a:r>
          </a:p>
          <a:p>
            <a:pPr lvl="1"/>
            <a:r>
              <a:rPr lang="pl-PL" dirty="0"/>
              <a:t>LAG()</a:t>
            </a:r>
          </a:p>
          <a:p>
            <a:pPr lvl="1"/>
            <a:r>
              <a:rPr lang="pl-PL" dirty="0"/>
              <a:t>LEAD()</a:t>
            </a:r>
          </a:p>
          <a:p>
            <a:pPr lvl="1"/>
            <a:r>
              <a:rPr lang="pl-PL" dirty="0"/>
              <a:t>CUME_DIST()</a:t>
            </a:r>
          </a:p>
          <a:p>
            <a:pPr lvl="1"/>
            <a:endParaRPr lang="en-US" dirty="0"/>
          </a:p>
          <a:p>
            <a:pPr lvl="1"/>
            <a:endParaRPr lang="en-GB" dirty="0"/>
          </a:p>
        </p:txBody>
      </p:sp>
      <p:sp>
        <p:nvSpPr>
          <p:cNvPr id="11" name="Symbol zastępczy numeru slajdu 10"/>
          <p:cNvSpPr>
            <a:spLocks noGrp="1"/>
          </p:cNvSpPr>
          <p:nvPr>
            <p:ph type="sldNum" sz="quarter" idx="12"/>
          </p:nvPr>
        </p:nvSpPr>
        <p:spPr/>
        <p:txBody>
          <a:bodyPr/>
          <a:lstStyle/>
          <a:p>
            <a:fld id="{4FAB73BC-B049-4115-A692-8D63A059BFB8}" type="slidenum">
              <a:rPr lang="en-US" smtClean="0"/>
              <a:t>12</a:t>
            </a:fld>
            <a:endParaRPr lang="en-US" dirty="0"/>
          </a:p>
        </p:txBody>
      </p:sp>
      <p:sp>
        <p:nvSpPr>
          <p:cNvPr id="12" name="Symbol zastępczy stopki 11"/>
          <p:cNvSpPr>
            <a:spLocks noGrp="1"/>
          </p:cNvSpPr>
          <p:nvPr>
            <p:ph type="ftr" sz="quarter" idx="11"/>
          </p:nvPr>
        </p:nvSpPr>
        <p:spPr/>
        <p:txBody>
          <a:bodyPr/>
          <a:lstStyle/>
          <a:p>
            <a:r>
              <a:rPr lang="en-US"/>
              <a:t>T.Kostyrka - Hurtownie Danych</a:t>
            </a:r>
            <a:endParaRPr lang="pl-PL" dirty="0"/>
          </a:p>
        </p:txBody>
      </p:sp>
    </p:spTree>
    <p:extLst>
      <p:ext uri="{BB962C8B-B14F-4D97-AF65-F5344CB8AC3E}">
        <p14:creationId xmlns:p14="http://schemas.microsoft.com/office/powerpoint/2010/main" val="3564927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991288" cy="1969770"/>
          </a:xfrm>
          <a:prstGeom prst="rect">
            <a:avLst/>
          </a:prstGeom>
          <a:noFill/>
        </p:spPr>
        <p:txBody>
          <a:bodyPr wrap="square" rtlCol="0">
            <a:spAutoFit/>
          </a:bodyPr>
          <a:lstStyle/>
          <a:p>
            <a:r>
              <a:rPr lang="pl-PL" sz="3200" b="1" dirty="0"/>
              <a:t>Ranking </a:t>
            </a:r>
            <a:r>
              <a:rPr lang="pl-PL" sz="3200" b="1" dirty="0" err="1"/>
              <a:t>Functions</a:t>
            </a:r>
            <a:r>
              <a:rPr lang="pl-PL" sz="3200" b="1" dirty="0"/>
              <a:t> (</a:t>
            </a:r>
            <a:r>
              <a:rPr lang="pl-PL" sz="3200" b="1" dirty="0" err="1"/>
              <a:t>Window</a:t>
            </a:r>
            <a:r>
              <a:rPr lang="pl-PL" sz="3200" b="1" dirty="0"/>
              <a:t> </a:t>
            </a:r>
            <a:r>
              <a:rPr lang="pl-PL" sz="3200" b="1" dirty="0" err="1"/>
              <a:t>Functions</a:t>
            </a:r>
            <a:r>
              <a:rPr lang="pl-PL" sz="3200" b="1" dirty="0"/>
              <a:t>)</a:t>
            </a:r>
          </a:p>
          <a:p>
            <a:pPr lvl="1"/>
            <a:endParaRPr lang="pl-PL" dirty="0"/>
          </a:p>
          <a:p>
            <a:pPr lvl="1"/>
            <a:r>
              <a:rPr lang="pl-PL" dirty="0"/>
              <a:t>RANK()</a:t>
            </a:r>
          </a:p>
          <a:p>
            <a:pPr lvl="1"/>
            <a:r>
              <a:rPr lang="pl-PL" dirty="0"/>
              <a:t>DENSE_RANK()</a:t>
            </a:r>
          </a:p>
          <a:p>
            <a:pPr lvl="1"/>
            <a:r>
              <a:rPr lang="pl-PL" dirty="0"/>
              <a:t>ROW_NUMBER()</a:t>
            </a:r>
          </a:p>
          <a:p>
            <a:pPr lvl="1"/>
            <a:r>
              <a:rPr lang="pl-PL" dirty="0"/>
              <a:t>NTILE()</a:t>
            </a:r>
          </a:p>
        </p:txBody>
      </p:sp>
      <p:sp>
        <p:nvSpPr>
          <p:cNvPr id="11" name="Symbol zastępczy numeru slajdu 10"/>
          <p:cNvSpPr>
            <a:spLocks noGrp="1"/>
          </p:cNvSpPr>
          <p:nvPr>
            <p:ph type="sldNum" sz="quarter" idx="12"/>
          </p:nvPr>
        </p:nvSpPr>
        <p:spPr/>
        <p:txBody>
          <a:bodyPr/>
          <a:lstStyle/>
          <a:p>
            <a:fld id="{4FAB73BC-B049-4115-A692-8D63A059BFB8}" type="slidenum">
              <a:rPr lang="en-US" smtClean="0"/>
              <a:t>13</a:t>
            </a:fld>
            <a:endParaRPr lang="en-US" dirty="0"/>
          </a:p>
        </p:txBody>
      </p:sp>
      <p:sp>
        <p:nvSpPr>
          <p:cNvPr id="12" name="Symbol zastępczy stopki 11"/>
          <p:cNvSpPr>
            <a:spLocks noGrp="1"/>
          </p:cNvSpPr>
          <p:nvPr>
            <p:ph type="ftr" sz="quarter" idx="11"/>
          </p:nvPr>
        </p:nvSpPr>
        <p:spPr/>
        <p:txBody>
          <a:bodyPr/>
          <a:lstStyle/>
          <a:p>
            <a:r>
              <a:rPr lang="en-US"/>
              <a:t>T.Kostyrka - Hurtownie Danych</a:t>
            </a:r>
            <a:endParaRPr lang="pl-PL" dirty="0"/>
          </a:p>
        </p:txBody>
      </p:sp>
    </p:spTree>
    <p:extLst>
      <p:ext uri="{BB962C8B-B14F-4D97-AF65-F5344CB8AC3E}">
        <p14:creationId xmlns:p14="http://schemas.microsoft.com/office/powerpoint/2010/main" val="22576297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991288" cy="2800767"/>
          </a:xfrm>
          <a:prstGeom prst="rect">
            <a:avLst/>
          </a:prstGeom>
          <a:noFill/>
        </p:spPr>
        <p:txBody>
          <a:bodyPr wrap="square" rtlCol="0">
            <a:spAutoFit/>
          </a:bodyPr>
          <a:lstStyle/>
          <a:p>
            <a:r>
              <a:rPr lang="pl-PL" sz="3200" b="1" dirty="0" err="1"/>
              <a:t>Analytic</a:t>
            </a:r>
            <a:r>
              <a:rPr lang="pl-PL" sz="3200" b="1" dirty="0"/>
              <a:t> </a:t>
            </a:r>
            <a:r>
              <a:rPr lang="pl-PL" sz="3200" b="1" dirty="0" err="1"/>
              <a:t>Functions</a:t>
            </a:r>
            <a:r>
              <a:rPr lang="pl-PL" sz="3200" b="1" dirty="0"/>
              <a:t> (</a:t>
            </a:r>
            <a:r>
              <a:rPr lang="pl-PL" sz="3200" b="1" dirty="0" err="1"/>
              <a:t>Window</a:t>
            </a:r>
            <a:r>
              <a:rPr lang="pl-PL" sz="3200" b="1" dirty="0"/>
              <a:t> </a:t>
            </a:r>
            <a:r>
              <a:rPr lang="pl-PL" sz="3200" b="1" dirty="0" err="1"/>
              <a:t>Functions</a:t>
            </a:r>
            <a:r>
              <a:rPr lang="pl-PL" sz="3200" b="1" dirty="0"/>
              <a:t>)</a:t>
            </a:r>
          </a:p>
          <a:p>
            <a:pPr lvl="1"/>
            <a:endParaRPr lang="pl-PL" dirty="0"/>
          </a:p>
          <a:p>
            <a:pPr lvl="1"/>
            <a:r>
              <a:rPr lang="pl-PL" dirty="0"/>
              <a:t>FIRST_VALUE()</a:t>
            </a:r>
          </a:p>
          <a:p>
            <a:pPr lvl="1"/>
            <a:r>
              <a:rPr lang="pl-PL" dirty="0"/>
              <a:t>LAST_VALUE()</a:t>
            </a:r>
          </a:p>
          <a:p>
            <a:pPr lvl="1"/>
            <a:r>
              <a:rPr lang="pl-PL" dirty="0"/>
              <a:t>LAG()</a:t>
            </a:r>
          </a:p>
          <a:p>
            <a:pPr lvl="1"/>
            <a:r>
              <a:rPr lang="pl-PL" dirty="0"/>
              <a:t>LEAD()</a:t>
            </a:r>
          </a:p>
          <a:p>
            <a:pPr lvl="1"/>
            <a:r>
              <a:rPr lang="pl-PL" dirty="0"/>
              <a:t>CUME_DIST()</a:t>
            </a:r>
          </a:p>
          <a:p>
            <a:pPr lvl="1"/>
            <a:endParaRPr lang="en-US" dirty="0"/>
          </a:p>
          <a:p>
            <a:pPr lvl="1"/>
            <a:endParaRPr lang="en-GB" dirty="0"/>
          </a:p>
        </p:txBody>
      </p:sp>
      <p:sp>
        <p:nvSpPr>
          <p:cNvPr id="11" name="Symbol zastępczy numeru slajdu 10"/>
          <p:cNvSpPr>
            <a:spLocks noGrp="1"/>
          </p:cNvSpPr>
          <p:nvPr>
            <p:ph type="sldNum" sz="quarter" idx="12"/>
          </p:nvPr>
        </p:nvSpPr>
        <p:spPr/>
        <p:txBody>
          <a:bodyPr/>
          <a:lstStyle/>
          <a:p>
            <a:fld id="{4FAB73BC-B049-4115-A692-8D63A059BFB8}" type="slidenum">
              <a:rPr lang="en-US" smtClean="0"/>
              <a:t>14</a:t>
            </a:fld>
            <a:endParaRPr lang="en-US" dirty="0"/>
          </a:p>
        </p:txBody>
      </p:sp>
      <p:sp>
        <p:nvSpPr>
          <p:cNvPr id="12" name="Symbol zastępczy stopki 11"/>
          <p:cNvSpPr>
            <a:spLocks noGrp="1"/>
          </p:cNvSpPr>
          <p:nvPr>
            <p:ph type="ftr" sz="quarter" idx="11"/>
          </p:nvPr>
        </p:nvSpPr>
        <p:spPr/>
        <p:txBody>
          <a:bodyPr/>
          <a:lstStyle/>
          <a:p>
            <a:r>
              <a:rPr lang="en-US"/>
              <a:t>T.Kostyrka - Hurtownie Danych</a:t>
            </a:r>
            <a:endParaRPr lang="pl-PL" dirty="0"/>
          </a:p>
        </p:txBody>
      </p:sp>
    </p:spTree>
    <p:extLst>
      <p:ext uri="{BB962C8B-B14F-4D97-AF65-F5344CB8AC3E}">
        <p14:creationId xmlns:p14="http://schemas.microsoft.com/office/powerpoint/2010/main" val="42362625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991288" cy="3354765"/>
          </a:xfrm>
          <a:prstGeom prst="rect">
            <a:avLst/>
          </a:prstGeom>
          <a:noFill/>
        </p:spPr>
        <p:txBody>
          <a:bodyPr wrap="square" rtlCol="0">
            <a:spAutoFit/>
          </a:bodyPr>
          <a:lstStyle/>
          <a:p>
            <a:r>
              <a:rPr lang="pl-PL" sz="3200" b="1" dirty="0" err="1"/>
              <a:t>Aggregate</a:t>
            </a:r>
            <a:r>
              <a:rPr lang="pl-PL" sz="3200" b="1" dirty="0"/>
              <a:t> </a:t>
            </a:r>
            <a:r>
              <a:rPr lang="pl-PL" sz="3200" b="1" dirty="0" err="1"/>
              <a:t>Functions</a:t>
            </a:r>
            <a:r>
              <a:rPr lang="pl-PL" sz="3200" b="1" dirty="0"/>
              <a:t> (</a:t>
            </a:r>
            <a:r>
              <a:rPr lang="pl-PL" sz="3200" b="1" dirty="0" err="1"/>
              <a:t>Window</a:t>
            </a:r>
            <a:r>
              <a:rPr lang="pl-PL" sz="3200" b="1" dirty="0"/>
              <a:t> </a:t>
            </a:r>
            <a:r>
              <a:rPr lang="pl-PL" sz="3200" b="1" dirty="0" err="1"/>
              <a:t>Functions</a:t>
            </a:r>
            <a:r>
              <a:rPr lang="pl-PL" sz="3200" b="1" dirty="0"/>
              <a:t>)</a:t>
            </a:r>
          </a:p>
          <a:p>
            <a:pPr marL="800100" lvl="1" indent="-342900">
              <a:buFont typeface="+mj-lt"/>
              <a:buAutoNum type="arabicPeriod"/>
            </a:pPr>
            <a:endParaRPr lang="pl-PL" dirty="0"/>
          </a:p>
          <a:p>
            <a:pPr marL="800100" lvl="1" indent="-342900">
              <a:buFont typeface="+mj-lt"/>
              <a:buAutoNum type="arabicPeriod"/>
            </a:pPr>
            <a:r>
              <a:rPr lang="pl-PL" dirty="0"/>
              <a:t>COUNT()</a:t>
            </a:r>
          </a:p>
          <a:p>
            <a:pPr marL="800100" lvl="1" indent="-342900">
              <a:buFont typeface="+mj-lt"/>
              <a:buAutoNum type="arabicPeriod"/>
            </a:pPr>
            <a:r>
              <a:rPr lang="pl-PL" dirty="0"/>
              <a:t>COUNT_BIG()</a:t>
            </a:r>
          </a:p>
          <a:p>
            <a:pPr marL="800100" lvl="1" indent="-342900">
              <a:buFont typeface="+mj-lt"/>
              <a:buAutoNum type="arabicPeriod"/>
            </a:pPr>
            <a:r>
              <a:rPr lang="pl-PL" dirty="0"/>
              <a:t>SUM()</a:t>
            </a:r>
          </a:p>
          <a:p>
            <a:pPr marL="800100" lvl="1" indent="-342900">
              <a:buFont typeface="+mj-lt"/>
              <a:buAutoNum type="arabicPeriod"/>
            </a:pPr>
            <a:r>
              <a:rPr lang="pl-PL" dirty="0"/>
              <a:t>MIN()</a:t>
            </a:r>
          </a:p>
          <a:p>
            <a:pPr marL="800100" lvl="1" indent="-342900">
              <a:buFont typeface="+mj-lt"/>
              <a:buAutoNum type="arabicPeriod"/>
            </a:pPr>
            <a:r>
              <a:rPr lang="pl-PL" dirty="0"/>
              <a:t>MAX()</a:t>
            </a:r>
          </a:p>
          <a:p>
            <a:pPr marL="800100" lvl="1" indent="-342900">
              <a:buFont typeface="+mj-lt"/>
              <a:buAutoNum type="arabicPeriod"/>
            </a:pPr>
            <a:r>
              <a:rPr lang="pl-PL" dirty="0"/>
              <a:t>STDEV()/STDEVP()</a:t>
            </a:r>
          </a:p>
          <a:p>
            <a:pPr marL="800100" lvl="1" indent="-342900">
              <a:buFont typeface="+mj-lt"/>
              <a:buAutoNum type="arabicPeriod"/>
            </a:pPr>
            <a:r>
              <a:rPr lang="pl-PL" dirty="0"/>
              <a:t>VAR()/VARP()</a:t>
            </a:r>
          </a:p>
          <a:p>
            <a:pPr lvl="1"/>
            <a:endParaRPr lang="en-US" dirty="0"/>
          </a:p>
          <a:p>
            <a:pPr lvl="1"/>
            <a:endParaRPr lang="en-GB" dirty="0"/>
          </a:p>
        </p:txBody>
      </p:sp>
      <p:sp>
        <p:nvSpPr>
          <p:cNvPr id="11" name="Symbol zastępczy numeru slajdu 10"/>
          <p:cNvSpPr>
            <a:spLocks noGrp="1"/>
          </p:cNvSpPr>
          <p:nvPr>
            <p:ph type="sldNum" sz="quarter" idx="12"/>
          </p:nvPr>
        </p:nvSpPr>
        <p:spPr/>
        <p:txBody>
          <a:bodyPr/>
          <a:lstStyle/>
          <a:p>
            <a:fld id="{4FAB73BC-B049-4115-A692-8D63A059BFB8}" type="slidenum">
              <a:rPr lang="en-US" smtClean="0"/>
              <a:t>15</a:t>
            </a:fld>
            <a:endParaRPr lang="en-US" dirty="0"/>
          </a:p>
        </p:txBody>
      </p:sp>
      <p:sp>
        <p:nvSpPr>
          <p:cNvPr id="12" name="Symbol zastępczy stopki 11"/>
          <p:cNvSpPr>
            <a:spLocks noGrp="1"/>
          </p:cNvSpPr>
          <p:nvPr>
            <p:ph type="ftr" sz="quarter" idx="11"/>
          </p:nvPr>
        </p:nvSpPr>
        <p:spPr/>
        <p:txBody>
          <a:bodyPr/>
          <a:lstStyle/>
          <a:p>
            <a:r>
              <a:rPr lang="en-US"/>
              <a:t>T.Kostyrka - Hurtownie Danych</a:t>
            </a:r>
            <a:endParaRPr lang="pl-PL" dirty="0"/>
          </a:p>
        </p:txBody>
      </p:sp>
    </p:spTree>
    <p:extLst>
      <p:ext uri="{BB962C8B-B14F-4D97-AF65-F5344CB8AC3E}">
        <p14:creationId xmlns:p14="http://schemas.microsoft.com/office/powerpoint/2010/main" val="2421354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CTE, Temp </a:t>
            </a:r>
            <a:r>
              <a:rPr lang="pl-PL" dirty="0" err="1"/>
              <a:t>Tables</a:t>
            </a:r>
            <a:endParaRPr lang="en-GB" dirty="0"/>
          </a:p>
        </p:txBody>
      </p:sp>
      <p:sp>
        <p:nvSpPr>
          <p:cNvPr id="3" name="Symbol zastępczy zawartości 2"/>
          <p:cNvSpPr>
            <a:spLocks noGrp="1"/>
          </p:cNvSpPr>
          <p:nvPr>
            <p:ph idx="1"/>
          </p:nvPr>
        </p:nvSpPr>
        <p:spPr>
          <a:xfrm>
            <a:off x="3869268" y="864108"/>
            <a:ext cx="7315200" cy="5120640"/>
          </a:xfrm>
        </p:spPr>
        <p:txBody>
          <a:bodyPr>
            <a:normAutofit/>
          </a:bodyPr>
          <a:lstStyle/>
          <a:p>
            <a:pPr marL="342900" indent="-342900">
              <a:lnSpc>
                <a:spcPct val="100000"/>
              </a:lnSpc>
              <a:buFont typeface="+mj-lt"/>
              <a:buAutoNum type="arabicPeriod"/>
            </a:pPr>
            <a:endParaRPr lang="pl-PL" sz="1400" dirty="0"/>
          </a:p>
        </p:txBody>
      </p:sp>
      <p:sp>
        <p:nvSpPr>
          <p:cNvPr id="4" name="Symbol zastępczy numeru slajdu 3"/>
          <p:cNvSpPr>
            <a:spLocks noGrp="1"/>
          </p:cNvSpPr>
          <p:nvPr>
            <p:ph type="sldNum" sz="quarter" idx="12"/>
          </p:nvPr>
        </p:nvSpPr>
        <p:spPr/>
        <p:txBody>
          <a:bodyPr/>
          <a:lstStyle/>
          <a:p>
            <a:fld id="{4FAB73BC-B049-4115-A692-8D63A059BFB8}" type="slidenum">
              <a:rPr lang="en-US" smtClean="0"/>
              <a:t>2</a:t>
            </a:fld>
            <a:endParaRPr lang="en-US" dirty="0"/>
          </a:p>
        </p:txBody>
      </p:sp>
      <p:sp>
        <p:nvSpPr>
          <p:cNvPr id="5" name="Symbol zastępczy stopki 4"/>
          <p:cNvSpPr>
            <a:spLocks noGrp="1"/>
          </p:cNvSpPr>
          <p:nvPr>
            <p:ph type="ftr" sz="quarter" idx="11"/>
          </p:nvPr>
        </p:nvSpPr>
        <p:spPr/>
        <p:txBody>
          <a:bodyPr/>
          <a:lstStyle/>
          <a:p>
            <a:r>
              <a:rPr lang="en-US"/>
              <a:t>T.Kostyrka - Hurtownie Danych</a:t>
            </a:r>
            <a:endParaRPr lang="pl-PL" dirty="0"/>
          </a:p>
        </p:txBody>
      </p:sp>
    </p:spTree>
    <p:extLst>
      <p:ext uri="{BB962C8B-B14F-4D97-AF65-F5344CB8AC3E}">
        <p14:creationId xmlns:p14="http://schemas.microsoft.com/office/powerpoint/2010/main" val="1112709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991288" cy="2523768"/>
          </a:xfrm>
          <a:prstGeom prst="rect">
            <a:avLst/>
          </a:prstGeom>
          <a:noFill/>
        </p:spPr>
        <p:txBody>
          <a:bodyPr wrap="square" rtlCol="0">
            <a:spAutoFit/>
          </a:bodyPr>
          <a:lstStyle/>
          <a:p>
            <a:r>
              <a:rPr lang="pl-PL" sz="3200" b="1" dirty="0" err="1"/>
              <a:t>Temporary</a:t>
            </a:r>
            <a:r>
              <a:rPr lang="pl-PL" sz="3200" b="1" dirty="0"/>
              <a:t> </a:t>
            </a:r>
            <a:r>
              <a:rPr lang="pl-PL" sz="3200" b="1" dirty="0" err="1"/>
              <a:t>Tables</a:t>
            </a:r>
            <a:r>
              <a:rPr lang="pl-PL" sz="3200" b="1" dirty="0"/>
              <a:t> (#/##)</a:t>
            </a:r>
          </a:p>
          <a:p>
            <a:pPr lvl="1"/>
            <a:endParaRPr lang="pl-PL" dirty="0"/>
          </a:p>
          <a:p>
            <a:pPr lvl="1"/>
            <a:r>
              <a:rPr lang="en-US" dirty="0"/>
              <a:t>If a temporary table is created with a </a:t>
            </a:r>
            <a:r>
              <a:rPr lang="en-US" b="1" dirty="0"/>
              <a:t>named constraint </a:t>
            </a:r>
            <a:r>
              <a:rPr lang="en-US" dirty="0"/>
              <a:t>and the temporary table is created within the scope of a user-defined transaction, only one user at a time can execute the statement that creates the temp table. </a:t>
            </a:r>
            <a:endParaRPr lang="pl-PL" dirty="0"/>
          </a:p>
          <a:p>
            <a:pPr lvl="1"/>
            <a:endParaRPr lang="pl-PL" dirty="0"/>
          </a:p>
          <a:p>
            <a:pPr lvl="1"/>
            <a:r>
              <a:rPr lang="en-US" i="1" dirty="0"/>
              <a:t>For example, if a stored procedure creates a temporary table with a </a:t>
            </a:r>
            <a:r>
              <a:rPr lang="en-US" b="1" i="1" dirty="0"/>
              <a:t>named primary key </a:t>
            </a:r>
            <a:r>
              <a:rPr lang="en-US" i="1" dirty="0"/>
              <a:t>constraint, the stored procedure cannot be executed simultaneously by multiple users.</a:t>
            </a:r>
            <a:endParaRPr lang="pl-PL" i="1" dirty="0"/>
          </a:p>
        </p:txBody>
      </p:sp>
      <p:sp>
        <p:nvSpPr>
          <p:cNvPr id="11" name="Symbol zastępczy numeru slajdu 10"/>
          <p:cNvSpPr>
            <a:spLocks noGrp="1"/>
          </p:cNvSpPr>
          <p:nvPr>
            <p:ph type="sldNum" sz="quarter" idx="12"/>
          </p:nvPr>
        </p:nvSpPr>
        <p:spPr/>
        <p:txBody>
          <a:bodyPr/>
          <a:lstStyle/>
          <a:p>
            <a:fld id="{4FAB73BC-B049-4115-A692-8D63A059BFB8}" type="slidenum">
              <a:rPr lang="en-US" smtClean="0"/>
              <a:t>3</a:t>
            </a:fld>
            <a:endParaRPr lang="en-US" dirty="0"/>
          </a:p>
        </p:txBody>
      </p:sp>
      <p:sp>
        <p:nvSpPr>
          <p:cNvPr id="12" name="Symbol zastępczy stopki 11"/>
          <p:cNvSpPr>
            <a:spLocks noGrp="1"/>
          </p:cNvSpPr>
          <p:nvPr>
            <p:ph type="ftr" sz="quarter" idx="11"/>
          </p:nvPr>
        </p:nvSpPr>
        <p:spPr/>
        <p:txBody>
          <a:bodyPr/>
          <a:lstStyle/>
          <a:p>
            <a:r>
              <a:rPr lang="en-US"/>
              <a:t>T.Kostyrka - Hurtownie Danych</a:t>
            </a:r>
            <a:endParaRPr lang="pl-PL" dirty="0"/>
          </a:p>
        </p:txBody>
      </p:sp>
      <p:pic>
        <p:nvPicPr>
          <p:cNvPr id="3" name="Obraz 2">
            <a:extLst>
              <a:ext uri="{FF2B5EF4-FFF2-40B4-BE49-F238E27FC236}">
                <a16:creationId xmlns:a16="http://schemas.microsoft.com/office/drawing/2014/main" id="{3394FC10-D50D-43CA-810D-D280F3A85AEA}"/>
              </a:ext>
            </a:extLst>
          </p:cNvPr>
          <p:cNvPicPr>
            <a:picLocks noChangeAspect="1"/>
          </p:cNvPicPr>
          <p:nvPr/>
        </p:nvPicPr>
        <p:blipFill>
          <a:blip r:embed="rId2"/>
          <a:stretch>
            <a:fillRect/>
          </a:stretch>
        </p:blipFill>
        <p:spPr>
          <a:xfrm>
            <a:off x="1708688" y="3200588"/>
            <a:ext cx="7781925" cy="3248025"/>
          </a:xfrm>
          <a:prstGeom prst="rect">
            <a:avLst/>
          </a:prstGeom>
        </p:spPr>
      </p:pic>
    </p:spTree>
    <p:extLst>
      <p:ext uri="{BB962C8B-B14F-4D97-AF65-F5344CB8AC3E}">
        <p14:creationId xmlns:p14="http://schemas.microsoft.com/office/powerpoint/2010/main" val="2241958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991288" cy="4185761"/>
          </a:xfrm>
          <a:prstGeom prst="rect">
            <a:avLst/>
          </a:prstGeom>
          <a:noFill/>
        </p:spPr>
        <p:txBody>
          <a:bodyPr wrap="square" rtlCol="0">
            <a:spAutoFit/>
          </a:bodyPr>
          <a:lstStyle/>
          <a:p>
            <a:r>
              <a:rPr lang="pl-PL" sz="3200" b="1" dirty="0" err="1"/>
              <a:t>Common</a:t>
            </a:r>
            <a:r>
              <a:rPr lang="pl-PL" sz="3200" b="1" dirty="0"/>
              <a:t> </a:t>
            </a:r>
            <a:r>
              <a:rPr lang="pl-PL" sz="3200" b="1" dirty="0" err="1"/>
              <a:t>Table</a:t>
            </a:r>
            <a:r>
              <a:rPr lang="pl-PL" sz="3200" b="1" dirty="0"/>
              <a:t> </a:t>
            </a:r>
            <a:r>
              <a:rPr lang="pl-PL" sz="3200" b="1" dirty="0" err="1"/>
              <a:t>Expressions</a:t>
            </a:r>
            <a:r>
              <a:rPr lang="pl-PL" sz="3200" b="1" dirty="0"/>
              <a:t> (CTE)</a:t>
            </a:r>
          </a:p>
          <a:p>
            <a:pPr lvl="1"/>
            <a:endParaRPr lang="pl-PL" dirty="0"/>
          </a:p>
          <a:p>
            <a:pPr lvl="1"/>
            <a:r>
              <a:rPr lang="en-US" dirty="0"/>
              <a:t>Specifies a temporary named result set, known as a common table expression (CTE). This is derived from a simple query and defined within the execution scope of a single SELECT, INSERT, UPDATE, or DELETE statement.</a:t>
            </a:r>
            <a:endParaRPr lang="pl-PL" dirty="0"/>
          </a:p>
          <a:p>
            <a:pPr lvl="1"/>
            <a:endParaRPr lang="pl-PL" dirty="0"/>
          </a:p>
          <a:p>
            <a:pPr marL="800100" lvl="1" indent="-342900">
              <a:buFont typeface="+mj-lt"/>
              <a:buAutoNum type="arabicPeriod"/>
            </a:pPr>
            <a:r>
              <a:rPr lang="en-US" dirty="0"/>
              <a:t>A CTE must be followed by a single SELECT, INSERT, UPDATE, or DELETE statement that references some or all the CTE columns. A CTE can also be specified in a CREATE VIEW statement as part of the defining SELECT statement of the view. </a:t>
            </a:r>
          </a:p>
          <a:p>
            <a:pPr marL="800100" lvl="1" indent="-342900">
              <a:buFont typeface="+mj-lt"/>
              <a:buAutoNum type="arabicPeriod"/>
            </a:pPr>
            <a:r>
              <a:rPr lang="en-US" dirty="0"/>
              <a:t>Multiple CTE query definitions can be defined in a </a:t>
            </a:r>
            <a:r>
              <a:rPr lang="en-US" dirty="0" err="1"/>
              <a:t>nonrecursive</a:t>
            </a:r>
            <a:r>
              <a:rPr lang="en-US" dirty="0"/>
              <a:t> CTE. The definitions must be combined by one of these set operators: UNION ALL, UNION, INTERSECT, or EXCEPT. </a:t>
            </a:r>
          </a:p>
          <a:p>
            <a:pPr marL="800100" lvl="1" indent="-342900">
              <a:buFont typeface="+mj-lt"/>
              <a:buAutoNum type="arabicPeriod"/>
            </a:pPr>
            <a:r>
              <a:rPr lang="en-US" dirty="0"/>
              <a:t>A CTE can reference itself and previously defined CTEs in the same WITH clause. Forward referencing is not allowed. </a:t>
            </a:r>
          </a:p>
          <a:p>
            <a:pPr lvl="1"/>
            <a:endParaRPr lang="en-GB" dirty="0"/>
          </a:p>
        </p:txBody>
      </p:sp>
      <p:sp>
        <p:nvSpPr>
          <p:cNvPr id="11" name="Symbol zastępczy numeru slajdu 10"/>
          <p:cNvSpPr>
            <a:spLocks noGrp="1"/>
          </p:cNvSpPr>
          <p:nvPr>
            <p:ph type="sldNum" sz="quarter" idx="12"/>
          </p:nvPr>
        </p:nvSpPr>
        <p:spPr/>
        <p:txBody>
          <a:bodyPr/>
          <a:lstStyle/>
          <a:p>
            <a:fld id="{4FAB73BC-B049-4115-A692-8D63A059BFB8}" type="slidenum">
              <a:rPr lang="en-US" smtClean="0"/>
              <a:t>4</a:t>
            </a:fld>
            <a:endParaRPr lang="en-US" dirty="0"/>
          </a:p>
        </p:txBody>
      </p:sp>
      <p:sp>
        <p:nvSpPr>
          <p:cNvPr id="12" name="Symbol zastępczy stopki 11"/>
          <p:cNvSpPr>
            <a:spLocks noGrp="1"/>
          </p:cNvSpPr>
          <p:nvPr>
            <p:ph type="ftr" sz="quarter" idx="11"/>
          </p:nvPr>
        </p:nvSpPr>
        <p:spPr/>
        <p:txBody>
          <a:bodyPr/>
          <a:lstStyle/>
          <a:p>
            <a:r>
              <a:rPr lang="en-US"/>
              <a:t>T.Kostyrka - Hurtownie Danych</a:t>
            </a:r>
            <a:endParaRPr lang="pl-PL" dirty="0"/>
          </a:p>
        </p:txBody>
      </p:sp>
    </p:spTree>
    <p:extLst>
      <p:ext uri="{BB962C8B-B14F-4D97-AF65-F5344CB8AC3E}">
        <p14:creationId xmlns:p14="http://schemas.microsoft.com/office/powerpoint/2010/main" val="1512970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991288" cy="5016758"/>
          </a:xfrm>
          <a:prstGeom prst="rect">
            <a:avLst/>
          </a:prstGeom>
          <a:noFill/>
        </p:spPr>
        <p:txBody>
          <a:bodyPr wrap="square" rtlCol="0">
            <a:spAutoFit/>
          </a:bodyPr>
          <a:lstStyle/>
          <a:p>
            <a:r>
              <a:rPr lang="pl-PL" sz="3200" b="1" dirty="0" err="1"/>
              <a:t>Common</a:t>
            </a:r>
            <a:r>
              <a:rPr lang="pl-PL" sz="3200" b="1" dirty="0"/>
              <a:t> </a:t>
            </a:r>
            <a:r>
              <a:rPr lang="pl-PL" sz="3200" b="1" dirty="0" err="1"/>
              <a:t>Table</a:t>
            </a:r>
            <a:r>
              <a:rPr lang="pl-PL" sz="3200" b="1" dirty="0"/>
              <a:t> </a:t>
            </a:r>
            <a:r>
              <a:rPr lang="pl-PL" sz="3200" b="1" dirty="0" err="1"/>
              <a:t>Expressions</a:t>
            </a:r>
            <a:r>
              <a:rPr lang="pl-PL" sz="3200" b="1" dirty="0"/>
              <a:t> (CTE) - </a:t>
            </a:r>
            <a:r>
              <a:rPr lang="pl-PL" sz="3200" b="1" dirty="0" err="1"/>
              <a:t>Recursive</a:t>
            </a:r>
            <a:endParaRPr lang="pl-PL" sz="3200" b="1" dirty="0"/>
          </a:p>
          <a:p>
            <a:pPr marL="342900" indent="-342900">
              <a:buFont typeface="+mj-lt"/>
              <a:buAutoNum type="arabicPeriod"/>
            </a:pPr>
            <a:endParaRPr lang="pl-PL" dirty="0"/>
          </a:p>
          <a:p>
            <a:pPr marL="800100" lvl="1" indent="-342900">
              <a:buFont typeface="+mj-lt"/>
              <a:buAutoNum type="arabicPeriod"/>
            </a:pPr>
            <a:r>
              <a:rPr lang="en-US" dirty="0"/>
              <a:t>The recursive CTE definition must contain at least two CTE query definitions, an anchor member and a recursive member. Multiple anchor members and recursive members can be defined; however, all anchor member query definitions must be put before the first recursive member definition. All CTE query definitions are anchor members unless they reference the CTE itself.</a:t>
            </a:r>
            <a:endParaRPr lang="pl-PL" dirty="0"/>
          </a:p>
          <a:p>
            <a:pPr marL="800100" lvl="1" indent="-342900">
              <a:buFont typeface="+mj-lt"/>
              <a:buAutoNum type="arabicPeriod"/>
            </a:pPr>
            <a:endParaRPr lang="en-US" dirty="0"/>
          </a:p>
          <a:p>
            <a:pPr marL="800100" lvl="1" indent="-342900">
              <a:buFont typeface="+mj-lt"/>
              <a:buAutoNum type="arabicPeriod"/>
            </a:pPr>
            <a:r>
              <a:rPr lang="en-US" dirty="0"/>
              <a:t>Anchor members must be combined by one of these set operators: UNION ALL, UNION, INTERSECT, or EXCEPT. UNION ALL is the only set operator allowed between the last anchor member and first recursive member, and when combining multiple recursive members. </a:t>
            </a:r>
            <a:endParaRPr lang="pl-PL" dirty="0"/>
          </a:p>
          <a:p>
            <a:pPr marL="800100" lvl="1" indent="-342900">
              <a:buFont typeface="+mj-lt"/>
              <a:buAutoNum type="arabicPeriod"/>
            </a:pPr>
            <a:endParaRPr lang="en-US" dirty="0"/>
          </a:p>
          <a:p>
            <a:pPr marL="800100" lvl="1" indent="-342900">
              <a:buFont typeface="+mj-lt"/>
              <a:buAutoNum type="arabicPeriod"/>
            </a:pPr>
            <a:r>
              <a:rPr lang="en-US" dirty="0"/>
              <a:t>The number of columns in the anchor and recursive members must be the same. </a:t>
            </a:r>
            <a:endParaRPr lang="pl-PL" dirty="0"/>
          </a:p>
          <a:p>
            <a:pPr marL="800100" lvl="1" indent="-342900">
              <a:buFont typeface="+mj-lt"/>
              <a:buAutoNum type="arabicPeriod"/>
            </a:pPr>
            <a:endParaRPr lang="en-US" dirty="0"/>
          </a:p>
          <a:p>
            <a:pPr marL="800100" lvl="1" indent="-342900">
              <a:buFont typeface="+mj-lt"/>
              <a:buAutoNum type="arabicPeriod"/>
            </a:pPr>
            <a:r>
              <a:rPr lang="en-US" dirty="0"/>
              <a:t>The data type of a column in the recursive member must be the same as the data type of the corresponding column in the anchor member.</a:t>
            </a:r>
          </a:p>
          <a:p>
            <a:pPr lvl="1"/>
            <a:endParaRPr lang="en-GB" dirty="0"/>
          </a:p>
        </p:txBody>
      </p:sp>
      <p:sp>
        <p:nvSpPr>
          <p:cNvPr id="11" name="Symbol zastępczy numeru slajdu 10"/>
          <p:cNvSpPr>
            <a:spLocks noGrp="1"/>
          </p:cNvSpPr>
          <p:nvPr>
            <p:ph type="sldNum" sz="quarter" idx="12"/>
          </p:nvPr>
        </p:nvSpPr>
        <p:spPr/>
        <p:txBody>
          <a:bodyPr/>
          <a:lstStyle/>
          <a:p>
            <a:fld id="{4FAB73BC-B049-4115-A692-8D63A059BFB8}" type="slidenum">
              <a:rPr lang="en-US" smtClean="0"/>
              <a:t>5</a:t>
            </a:fld>
            <a:endParaRPr lang="en-US" dirty="0"/>
          </a:p>
        </p:txBody>
      </p:sp>
      <p:sp>
        <p:nvSpPr>
          <p:cNvPr id="12" name="Symbol zastępczy stopki 11"/>
          <p:cNvSpPr>
            <a:spLocks noGrp="1"/>
          </p:cNvSpPr>
          <p:nvPr>
            <p:ph type="ftr" sz="quarter" idx="11"/>
          </p:nvPr>
        </p:nvSpPr>
        <p:spPr/>
        <p:txBody>
          <a:bodyPr/>
          <a:lstStyle/>
          <a:p>
            <a:r>
              <a:rPr lang="en-US"/>
              <a:t>T.Kostyrka - Hurtownie Danych</a:t>
            </a:r>
            <a:endParaRPr lang="pl-PL" dirty="0"/>
          </a:p>
        </p:txBody>
      </p:sp>
    </p:spTree>
    <p:extLst>
      <p:ext uri="{BB962C8B-B14F-4D97-AF65-F5344CB8AC3E}">
        <p14:creationId xmlns:p14="http://schemas.microsoft.com/office/powerpoint/2010/main" val="3873711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GROUP BY</a:t>
            </a:r>
            <a:endParaRPr lang="en-GB" dirty="0"/>
          </a:p>
        </p:txBody>
      </p:sp>
      <p:sp>
        <p:nvSpPr>
          <p:cNvPr id="3" name="Symbol zastępczy zawartości 2"/>
          <p:cNvSpPr>
            <a:spLocks noGrp="1"/>
          </p:cNvSpPr>
          <p:nvPr>
            <p:ph idx="1"/>
          </p:nvPr>
        </p:nvSpPr>
        <p:spPr>
          <a:xfrm>
            <a:off x="3869268" y="864108"/>
            <a:ext cx="7315200" cy="5120640"/>
          </a:xfrm>
        </p:spPr>
        <p:txBody>
          <a:bodyPr>
            <a:normAutofit/>
          </a:bodyPr>
          <a:lstStyle/>
          <a:p>
            <a:pPr marL="342900" indent="-342900">
              <a:lnSpc>
                <a:spcPct val="100000"/>
              </a:lnSpc>
              <a:buFont typeface="+mj-lt"/>
              <a:buAutoNum type="arabicPeriod"/>
            </a:pPr>
            <a:endParaRPr lang="pl-PL" sz="1400" dirty="0"/>
          </a:p>
        </p:txBody>
      </p:sp>
      <p:sp>
        <p:nvSpPr>
          <p:cNvPr id="4" name="Symbol zastępczy numeru slajdu 3"/>
          <p:cNvSpPr>
            <a:spLocks noGrp="1"/>
          </p:cNvSpPr>
          <p:nvPr>
            <p:ph type="sldNum" sz="quarter" idx="12"/>
          </p:nvPr>
        </p:nvSpPr>
        <p:spPr/>
        <p:txBody>
          <a:bodyPr/>
          <a:lstStyle/>
          <a:p>
            <a:fld id="{4FAB73BC-B049-4115-A692-8D63A059BFB8}" type="slidenum">
              <a:rPr lang="en-US" smtClean="0"/>
              <a:t>6</a:t>
            </a:fld>
            <a:endParaRPr lang="en-US" dirty="0"/>
          </a:p>
        </p:txBody>
      </p:sp>
      <p:sp>
        <p:nvSpPr>
          <p:cNvPr id="5" name="Symbol zastępczy stopki 4"/>
          <p:cNvSpPr>
            <a:spLocks noGrp="1"/>
          </p:cNvSpPr>
          <p:nvPr>
            <p:ph type="ftr" sz="quarter" idx="11"/>
          </p:nvPr>
        </p:nvSpPr>
        <p:spPr/>
        <p:txBody>
          <a:bodyPr/>
          <a:lstStyle/>
          <a:p>
            <a:r>
              <a:rPr lang="en-US"/>
              <a:t>T.Kostyrka - Hurtownie Danych</a:t>
            </a:r>
            <a:endParaRPr lang="pl-PL" dirty="0"/>
          </a:p>
        </p:txBody>
      </p:sp>
    </p:spTree>
    <p:extLst>
      <p:ext uri="{BB962C8B-B14F-4D97-AF65-F5344CB8AC3E}">
        <p14:creationId xmlns:p14="http://schemas.microsoft.com/office/powerpoint/2010/main" val="1903677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991288" cy="1415772"/>
          </a:xfrm>
          <a:prstGeom prst="rect">
            <a:avLst/>
          </a:prstGeom>
          <a:noFill/>
        </p:spPr>
        <p:txBody>
          <a:bodyPr wrap="square" rtlCol="0">
            <a:spAutoFit/>
          </a:bodyPr>
          <a:lstStyle/>
          <a:p>
            <a:r>
              <a:rPr lang="pl-PL" sz="3200" b="1" dirty="0"/>
              <a:t>GROUP BY</a:t>
            </a:r>
          </a:p>
          <a:p>
            <a:pPr lvl="1"/>
            <a:r>
              <a:rPr lang="en-US" dirty="0"/>
              <a:t>A SELECT statement clause that divides the query result into groups of rows, usually for the purpose of performing one or more aggregations on each group. </a:t>
            </a:r>
            <a:r>
              <a:rPr lang="en-US" b="1" dirty="0"/>
              <a:t>The SELECT statement returns one row per group</a:t>
            </a:r>
            <a:r>
              <a:rPr lang="en-US" dirty="0"/>
              <a:t>.</a:t>
            </a:r>
            <a:endParaRPr lang="en-GB" dirty="0"/>
          </a:p>
        </p:txBody>
      </p:sp>
      <p:sp>
        <p:nvSpPr>
          <p:cNvPr id="11" name="Symbol zastępczy numeru slajdu 10"/>
          <p:cNvSpPr>
            <a:spLocks noGrp="1"/>
          </p:cNvSpPr>
          <p:nvPr>
            <p:ph type="sldNum" sz="quarter" idx="12"/>
          </p:nvPr>
        </p:nvSpPr>
        <p:spPr/>
        <p:txBody>
          <a:bodyPr/>
          <a:lstStyle/>
          <a:p>
            <a:fld id="{4FAB73BC-B049-4115-A692-8D63A059BFB8}" type="slidenum">
              <a:rPr lang="en-US" smtClean="0"/>
              <a:t>7</a:t>
            </a:fld>
            <a:endParaRPr lang="en-US" dirty="0"/>
          </a:p>
        </p:txBody>
      </p:sp>
      <p:sp>
        <p:nvSpPr>
          <p:cNvPr id="12" name="Symbol zastępczy stopki 11"/>
          <p:cNvSpPr>
            <a:spLocks noGrp="1"/>
          </p:cNvSpPr>
          <p:nvPr>
            <p:ph type="ftr" sz="quarter" idx="11"/>
          </p:nvPr>
        </p:nvSpPr>
        <p:spPr/>
        <p:txBody>
          <a:bodyPr/>
          <a:lstStyle/>
          <a:p>
            <a:r>
              <a:rPr lang="en-US"/>
              <a:t>T.Kostyrka - Hurtownie Danych</a:t>
            </a:r>
            <a:endParaRPr lang="pl-PL" dirty="0"/>
          </a:p>
        </p:txBody>
      </p:sp>
      <p:sp>
        <p:nvSpPr>
          <p:cNvPr id="14" name="pole tekstowe 13">
            <a:extLst>
              <a:ext uri="{FF2B5EF4-FFF2-40B4-BE49-F238E27FC236}">
                <a16:creationId xmlns:a16="http://schemas.microsoft.com/office/drawing/2014/main" id="{4D1AECA4-658E-4513-9155-7BEB2618C0CC}"/>
              </a:ext>
            </a:extLst>
          </p:cNvPr>
          <p:cNvSpPr txBox="1"/>
          <p:nvPr/>
        </p:nvSpPr>
        <p:spPr>
          <a:xfrm>
            <a:off x="604007" y="2182536"/>
            <a:ext cx="9991288" cy="3077766"/>
          </a:xfrm>
          <a:prstGeom prst="rect">
            <a:avLst/>
          </a:prstGeom>
          <a:noFill/>
        </p:spPr>
        <p:txBody>
          <a:bodyPr wrap="square" rtlCol="0">
            <a:spAutoFit/>
          </a:bodyPr>
          <a:lstStyle/>
          <a:p>
            <a:r>
              <a:rPr lang="pl-PL" sz="3200" b="1" dirty="0" err="1"/>
              <a:t>Aggregate</a:t>
            </a:r>
            <a:r>
              <a:rPr lang="pl-PL" sz="3200" b="1" dirty="0"/>
              <a:t> </a:t>
            </a:r>
            <a:r>
              <a:rPr lang="pl-PL" sz="3200" b="1" dirty="0" err="1"/>
              <a:t>Functions</a:t>
            </a:r>
            <a:endParaRPr lang="pl-PL" sz="3200" b="1" dirty="0"/>
          </a:p>
          <a:p>
            <a:pPr marL="800100" lvl="1" indent="-342900">
              <a:buFont typeface="+mj-lt"/>
              <a:buAutoNum type="arabicPeriod"/>
            </a:pPr>
            <a:endParaRPr lang="pl-PL" dirty="0"/>
          </a:p>
          <a:p>
            <a:pPr marL="800100" lvl="1" indent="-342900">
              <a:buFont typeface="+mj-lt"/>
              <a:buAutoNum type="arabicPeriod"/>
            </a:pPr>
            <a:r>
              <a:rPr lang="pl-PL" dirty="0"/>
              <a:t>COUNT()</a:t>
            </a:r>
          </a:p>
          <a:p>
            <a:pPr marL="800100" lvl="1" indent="-342900">
              <a:buFont typeface="+mj-lt"/>
              <a:buAutoNum type="arabicPeriod"/>
            </a:pPr>
            <a:r>
              <a:rPr lang="pl-PL" dirty="0"/>
              <a:t>COUNT_BIG()</a:t>
            </a:r>
          </a:p>
          <a:p>
            <a:pPr marL="800100" lvl="1" indent="-342900">
              <a:buFont typeface="+mj-lt"/>
              <a:buAutoNum type="arabicPeriod"/>
            </a:pPr>
            <a:r>
              <a:rPr lang="pl-PL" dirty="0"/>
              <a:t>SUM()</a:t>
            </a:r>
          </a:p>
          <a:p>
            <a:pPr marL="800100" lvl="1" indent="-342900">
              <a:buFont typeface="+mj-lt"/>
              <a:buAutoNum type="arabicPeriod"/>
            </a:pPr>
            <a:r>
              <a:rPr lang="pl-PL" dirty="0"/>
              <a:t>MIN()</a:t>
            </a:r>
          </a:p>
          <a:p>
            <a:pPr marL="800100" lvl="1" indent="-342900">
              <a:buFont typeface="+mj-lt"/>
              <a:buAutoNum type="arabicPeriod"/>
            </a:pPr>
            <a:r>
              <a:rPr lang="pl-PL" dirty="0"/>
              <a:t>MAX()</a:t>
            </a:r>
          </a:p>
          <a:p>
            <a:pPr marL="800100" lvl="1" indent="-342900">
              <a:buFont typeface="+mj-lt"/>
              <a:buAutoNum type="arabicPeriod"/>
            </a:pPr>
            <a:r>
              <a:rPr lang="pl-PL" dirty="0"/>
              <a:t>STDEV()/STDEVP()</a:t>
            </a:r>
          </a:p>
          <a:p>
            <a:pPr marL="800100" lvl="1" indent="-342900">
              <a:buFont typeface="+mj-lt"/>
              <a:buAutoNum type="arabicPeriod"/>
            </a:pPr>
            <a:r>
              <a:rPr lang="pl-PL" dirty="0"/>
              <a:t>VAR()/VARP()</a:t>
            </a:r>
          </a:p>
          <a:p>
            <a:pPr marL="800100" lvl="1" indent="-342900">
              <a:buFont typeface="+mj-lt"/>
              <a:buAutoNum type="arabicPeriod"/>
            </a:pPr>
            <a:endParaRPr lang="en-GB" dirty="0"/>
          </a:p>
        </p:txBody>
      </p:sp>
    </p:spTree>
    <p:extLst>
      <p:ext uri="{BB962C8B-B14F-4D97-AF65-F5344CB8AC3E}">
        <p14:creationId xmlns:p14="http://schemas.microsoft.com/office/powerpoint/2010/main" val="1619986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ymbol zastępczy numeru slajdu 10"/>
          <p:cNvSpPr>
            <a:spLocks noGrp="1"/>
          </p:cNvSpPr>
          <p:nvPr>
            <p:ph type="sldNum" sz="quarter" idx="12"/>
          </p:nvPr>
        </p:nvSpPr>
        <p:spPr/>
        <p:txBody>
          <a:bodyPr/>
          <a:lstStyle/>
          <a:p>
            <a:fld id="{4FAB73BC-B049-4115-A692-8D63A059BFB8}" type="slidenum">
              <a:rPr lang="en-US" smtClean="0"/>
              <a:t>8</a:t>
            </a:fld>
            <a:endParaRPr lang="en-US" dirty="0"/>
          </a:p>
        </p:txBody>
      </p:sp>
      <p:sp>
        <p:nvSpPr>
          <p:cNvPr id="12" name="Symbol zastępczy stopki 11"/>
          <p:cNvSpPr>
            <a:spLocks noGrp="1"/>
          </p:cNvSpPr>
          <p:nvPr>
            <p:ph type="ftr" sz="quarter" idx="11"/>
          </p:nvPr>
        </p:nvSpPr>
        <p:spPr/>
        <p:txBody>
          <a:bodyPr/>
          <a:lstStyle/>
          <a:p>
            <a:r>
              <a:rPr lang="en-US"/>
              <a:t>T.Kostyrka - Hurtownie Danych</a:t>
            </a:r>
            <a:endParaRPr lang="pl-PL" dirty="0"/>
          </a:p>
        </p:txBody>
      </p:sp>
      <p:sp>
        <p:nvSpPr>
          <p:cNvPr id="7" name="pole tekstowe 6">
            <a:extLst>
              <a:ext uri="{FF2B5EF4-FFF2-40B4-BE49-F238E27FC236}">
                <a16:creationId xmlns:a16="http://schemas.microsoft.com/office/drawing/2014/main" id="{B530A3E7-86E1-428A-9B3C-1EACBFEF1946}"/>
              </a:ext>
            </a:extLst>
          </p:cNvPr>
          <p:cNvSpPr txBox="1"/>
          <p:nvPr/>
        </p:nvSpPr>
        <p:spPr>
          <a:xfrm>
            <a:off x="604007" y="613794"/>
            <a:ext cx="9991288" cy="1415772"/>
          </a:xfrm>
          <a:prstGeom prst="rect">
            <a:avLst/>
          </a:prstGeom>
          <a:noFill/>
        </p:spPr>
        <p:txBody>
          <a:bodyPr wrap="square" rtlCol="0">
            <a:spAutoFit/>
          </a:bodyPr>
          <a:lstStyle/>
          <a:p>
            <a:r>
              <a:rPr lang="pl-PL" sz="3200" b="1" dirty="0"/>
              <a:t>GROUP BY ROLLUP()</a:t>
            </a:r>
          </a:p>
          <a:p>
            <a:pPr lvl="1"/>
            <a:r>
              <a:rPr lang="en-US" dirty="0"/>
              <a:t>Creates a group for each combination of column expressions. In addition, it "rolls up" the results into </a:t>
            </a:r>
            <a:r>
              <a:rPr lang="en-US" b="1" dirty="0"/>
              <a:t>subtotals</a:t>
            </a:r>
            <a:r>
              <a:rPr lang="en-US" dirty="0"/>
              <a:t> and </a:t>
            </a:r>
            <a:r>
              <a:rPr lang="en-US" b="1" dirty="0"/>
              <a:t>grand totals</a:t>
            </a:r>
            <a:r>
              <a:rPr lang="en-US" dirty="0"/>
              <a:t>. To do this, </a:t>
            </a:r>
            <a:r>
              <a:rPr lang="en-US" b="1" dirty="0"/>
              <a:t>it moves from right to left decreasing the number of column expressions</a:t>
            </a:r>
            <a:r>
              <a:rPr lang="en-US" dirty="0"/>
              <a:t> over which it creates groups and the aggregation(s). </a:t>
            </a:r>
            <a:endParaRPr lang="en-GB" dirty="0"/>
          </a:p>
        </p:txBody>
      </p:sp>
      <p:sp>
        <p:nvSpPr>
          <p:cNvPr id="8" name="pole tekstowe 7">
            <a:extLst>
              <a:ext uri="{FF2B5EF4-FFF2-40B4-BE49-F238E27FC236}">
                <a16:creationId xmlns:a16="http://schemas.microsoft.com/office/drawing/2014/main" id="{68C0C5EF-B6C4-49D7-AD05-68A571D7558D}"/>
              </a:ext>
            </a:extLst>
          </p:cNvPr>
          <p:cNvSpPr txBox="1"/>
          <p:nvPr/>
        </p:nvSpPr>
        <p:spPr>
          <a:xfrm>
            <a:off x="604007" y="2386016"/>
            <a:ext cx="9991288" cy="1692771"/>
          </a:xfrm>
          <a:prstGeom prst="rect">
            <a:avLst/>
          </a:prstGeom>
          <a:noFill/>
        </p:spPr>
        <p:txBody>
          <a:bodyPr wrap="square" rtlCol="0">
            <a:spAutoFit/>
          </a:bodyPr>
          <a:lstStyle/>
          <a:p>
            <a:r>
              <a:rPr lang="pl-PL" sz="3200" b="1" dirty="0"/>
              <a:t>GROUP BY CUBE()</a:t>
            </a:r>
          </a:p>
          <a:p>
            <a:pPr lvl="1"/>
            <a:r>
              <a:rPr lang="en-US" dirty="0"/>
              <a:t>GROUP BY CUBE creates groups for all possible combinations of columns. For GROUP BY CUBE (a, b) the results has groups for unique values of (a, b), (NULL, b), (a, NULL), and (NULL, NULL).+ </a:t>
            </a:r>
          </a:p>
          <a:p>
            <a:pPr lvl="1"/>
            <a:r>
              <a:rPr lang="en-US" dirty="0"/>
              <a:t>Using the table from the previous examples, this code runs a GROUP BY CUBE operation on Country and Region. </a:t>
            </a:r>
            <a:endParaRPr lang="en-US" dirty="0">
              <a:effectLst/>
            </a:endParaRPr>
          </a:p>
        </p:txBody>
      </p:sp>
      <p:sp>
        <p:nvSpPr>
          <p:cNvPr id="10" name="pole tekstowe 9">
            <a:extLst>
              <a:ext uri="{FF2B5EF4-FFF2-40B4-BE49-F238E27FC236}">
                <a16:creationId xmlns:a16="http://schemas.microsoft.com/office/drawing/2014/main" id="{F46C91CF-B20B-4D80-BAB3-CDBE50441102}"/>
              </a:ext>
            </a:extLst>
          </p:cNvPr>
          <p:cNvSpPr txBox="1"/>
          <p:nvPr/>
        </p:nvSpPr>
        <p:spPr>
          <a:xfrm>
            <a:off x="604007" y="4435238"/>
            <a:ext cx="9991288" cy="1138773"/>
          </a:xfrm>
          <a:prstGeom prst="rect">
            <a:avLst/>
          </a:prstGeom>
          <a:noFill/>
        </p:spPr>
        <p:txBody>
          <a:bodyPr wrap="square" rtlCol="0">
            <a:spAutoFit/>
          </a:bodyPr>
          <a:lstStyle/>
          <a:p>
            <a:r>
              <a:rPr lang="pl-PL" sz="3200" b="1" dirty="0"/>
              <a:t>GROUP BY GROUPING_SETS()</a:t>
            </a:r>
          </a:p>
          <a:p>
            <a:pPr lvl="1"/>
            <a:r>
              <a:rPr lang="en-US" dirty="0"/>
              <a:t>The GROUPING SETS option gives you the ability to combine multiple GROUP BY clauses into one GROUP BY clause. The results are the equivalent of UNION ALL of the specified groups. </a:t>
            </a:r>
            <a:endParaRPr lang="en-GB" dirty="0"/>
          </a:p>
        </p:txBody>
      </p:sp>
    </p:spTree>
    <p:extLst>
      <p:ext uri="{BB962C8B-B14F-4D97-AF65-F5344CB8AC3E}">
        <p14:creationId xmlns:p14="http://schemas.microsoft.com/office/powerpoint/2010/main" val="2729685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ymbol zastępczy numeru slajdu 10"/>
          <p:cNvSpPr>
            <a:spLocks noGrp="1"/>
          </p:cNvSpPr>
          <p:nvPr>
            <p:ph type="sldNum" sz="quarter" idx="12"/>
          </p:nvPr>
        </p:nvSpPr>
        <p:spPr/>
        <p:txBody>
          <a:bodyPr/>
          <a:lstStyle/>
          <a:p>
            <a:fld id="{4FAB73BC-B049-4115-A692-8D63A059BFB8}" type="slidenum">
              <a:rPr lang="en-US" smtClean="0"/>
              <a:t>9</a:t>
            </a:fld>
            <a:endParaRPr lang="en-US" dirty="0"/>
          </a:p>
        </p:txBody>
      </p:sp>
      <p:sp>
        <p:nvSpPr>
          <p:cNvPr id="12" name="Symbol zastępczy stopki 11"/>
          <p:cNvSpPr>
            <a:spLocks noGrp="1"/>
          </p:cNvSpPr>
          <p:nvPr>
            <p:ph type="ftr" sz="quarter" idx="11"/>
          </p:nvPr>
        </p:nvSpPr>
        <p:spPr/>
        <p:txBody>
          <a:bodyPr/>
          <a:lstStyle/>
          <a:p>
            <a:r>
              <a:rPr lang="en-US"/>
              <a:t>T.Kostyrka - Hurtownie Danych</a:t>
            </a:r>
            <a:endParaRPr lang="pl-PL" dirty="0"/>
          </a:p>
        </p:txBody>
      </p:sp>
      <p:sp>
        <p:nvSpPr>
          <p:cNvPr id="7" name="pole tekstowe 6">
            <a:extLst>
              <a:ext uri="{FF2B5EF4-FFF2-40B4-BE49-F238E27FC236}">
                <a16:creationId xmlns:a16="http://schemas.microsoft.com/office/drawing/2014/main" id="{B530A3E7-86E1-428A-9B3C-1EACBFEF1946}"/>
              </a:ext>
            </a:extLst>
          </p:cNvPr>
          <p:cNvSpPr txBox="1"/>
          <p:nvPr/>
        </p:nvSpPr>
        <p:spPr>
          <a:xfrm>
            <a:off x="604007" y="613794"/>
            <a:ext cx="9991288" cy="1692771"/>
          </a:xfrm>
          <a:prstGeom prst="rect">
            <a:avLst/>
          </a:prstGeom>
          <a:noFill/>
        </p:spPr>
        <p:txBody>
          <a:bodyPr wrap="square" rtlCol="0">
            <a:spAutoFit/>
          </a:bodyPr>
          <a:lstStyle/>
          <a:p>
            <a:r>
              <a:rPr lang="pl-PL" sz="3200" b="1" dirty="0"/>
              <a:t>GROUPING()</a:t>
            </a:r>
          </a:p>
          <a:p>
            <a:pPr lvl="1"/>
            <a:r>
              <a:rPr lang="en-US" dirty="0"/>
              <a:t>Indicates whether a specified column expression in a GROUP BY list is aggregated or not. GROUPING returns </a:t>
            </a:r>
            <a:r>
              <a:rPr lang="en-US" b="1" dirty="0"/>
              <a:t>1 for aggregated </a:t>
            </a:r>
            <a:r>
              <a:rPr lang="en-US" dirty="0"/>
              <a:t>or </a:t>
            </a:r>
            <a:r>
              <a:rPr lang="en-US" b="1" dirty="0"/>
              <a:t>0 for not aggregated </a:t>
            </a:r>
            <a:r>
              <a:rPr lang="en-US" dirty="0"/>
              <a:t>in the result set. GROUPING can be used only in the SELECT &lt;select&gt; list, HAVING, and ORDER BY clauses when GROUP BY is specified.</a:t>
            </a:r>
            <a:endParaRPr lang="en-GB" dirty="0"/>
          </a:p>
        </p:txBody>
      </p:sp>
      <p:sp>
        <p:nvSpPr>
          <p:cNvPr id="8" name="pole tekstowe 7">
            <a:extLst>
              <a:ext uri="{FF2B5EF4-FFF2-40B4-BE49-F238E27FC236}">
                <a16:creationId xmlns:a16="http://schemas.microsoft.com/office/drawing/2014/main" id="{68C0C5EF-B6C4-49D7-AD05-68A571D7558D}"/>
              </a:ext>
            </a:extLst>
          </p:cNvPr>
          <p:cNvSpPr txBox="1"/>
          <p:nvPr/>
        </p:nvSpPr>
        <p:spPr>
          <a:xfrm>
            <a:off x="604007" y="2524516"/>
            <a:ext cx="9991288" cy="1138773"/>
          </a:xfrm>
          <a:prstGeom prst="rect">
            <a:avLst/>
          </a:prstGeom>
          <a:noFill/>
        </p:spPr>
        <p:txBody>
          <a:bodyPr wrap="square" rtlCol="0">
            <a:spAutoFit/>
          </a:bodyPr>
          <a:lstStyle/>
          <a:p>
            <a:r>
              <a:rPr lang="pl-PL" sz="3200" b="1" dirty="0"/>
              <a:t>GROUPING_ID()</a:t>
            </a:r>
          </a:p>
          <a:p>
            <a:pPr lvl="1"/>
            <a:r>
              <a:rPr lang="en-US" dirty="0"/>
              <a:t>Is a function that computes the level of grouping. GROUPING_ID can be used only in the SELECT &lt;select&gt; list, HAVING, or ORDER BY clauses when GROUP BY is specified.</a:t>
            </a:r>
            <a:endParaRPr lang="en-US" dirty="0">
              <a:effectLst/>
            </a:endParaRPr>
          </a:p>
        </p:txBody>
      </p:sp>
    </p:spTree>
    <p:extLst>
      <p:ext uri="{BB962C8B-B14F-4D97-AF65-F5344CB8AC3E}">
        <p14:creationId xmlns:p14="http://schemas.microsoft.com/office/powerpoint/2010/main" val="1803716802"/>
      </p:ext>
    </p:extLst>
  </p:cSld>
  <p:clrMapOvr>
    <a:masterClrMapping/>
  </p:clrMapOvr>
</p:sld>
</file>

<file path=ppt/theme/theme1.xml><?xml version="1.0" encoding="utf-8"?>
<a:theme xmlns:a="http://schemas.openxmlformats.org/drawingml/2006/main" name="Ramka">
  <a:themeElements>
    <a:clrScheme name="Ramka">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Ramka">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Ramka">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1324</TotalTime>
  <Words>1066</Words>
  <Application>Microsoft Office PowerPoint</Application>
  <PresentationFormat>Panoramiczny</PresentationFormat>
  <Paragraphs>115</Paragraphs>
  <Slides>15</Slides>
  <Notes>0</Notes>
  <HiddenSlides>0</HiddenSlides>
  <MMClips>0</MMClips>
  <ScaleCrop>false</ScaleCrop>
  <HeadingPairs>
    <vt:vector size="6" baseType="variant">
      <vt:variant>
        <vt:lpstr>Używane czcionki</vt:lpstr>
      </vt:variant>
      <vt:variant>
        <vt:i4>4</vt:i4>
      </vt:variant>
      <vt:variant>
        <vt:lpstr>Motyw</vt:lpstr>
      </vt:variant>
      <vt:variant>
        <vt:i4>1</vt:i4>
      </vt:variant>
      <vt:variant>
        <vt:lpstr>Tytuły slajdów</vt:lpstr>
      </vt:variant>
      <vt:variant>
        <vt:i4>15</vt:i4>
      </vt:variant>
    </vt:vector>
  </HeadingPairs>
  <TitlesOfParts>
    <vt:vector size="20" baseType="lpstr">
      <vt:lpstr>Arial</vt:lpstr>
      <vt:lpstr>Calibri</vt:lpstr>
      <vt:lpstr>Corbel</vt:lpstr>
      <vt:lpstr>Wingdings 2</vt:lpstr>
      <vt:lpstr>Ramka</vt:lpstr>
      <vt:lpstr>Hurtownie Danych</vt:lpstr>
      <vt:lpstr>CTE, Temp Tables</vt:lpstr>
      <vt:lpstr>Prezentacja programu PowerPoint</vt:lpstr>
      <vt:lpstr>Prezentacja programu PowerPoint</vt:lpstr>
      <vt:lpstr>Prezentacja programu PowerPoint</vt:lpstr>
      <vt:lpstr>GROUP BY</vt:lpstr>
      <vt:lpstr>Prezentacja programu PowerPoint</vt:lpstr>
      <vt:lpstr>Prezentacja programu PowerPoint</vt:lpstr>
      <vt:lpstr>Prezentacja programu PowerPoint</vt:lpstr>
      <vt:lpstr>OVER</vt:lpstr>
      <vt:lpstr>Prezentacja programu PowerPoint</vt:lpstr>
      <vt:lpstr>Prezentacja programu PowerPoint</vt:lpstr>
      <vt:lpstr>Prezentacja programu PowerPoint</vt:lpstr>
      <vt:lpstr>Prezentacja programu PowerPoint</vt:lpstr>
      <vt:lpstr>Prezentacja programu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Fundamentals</dc:title>
  <dc:creator>Tomek</dc:creator>
  <cp:lastModifiedBy>Tomasz Kostyrka</cp:lastModifiedBy>
  <cp:revision>542</cp:revision>
  <dcterms:created xsi:type="dcterms:W3CDTF">2016-10-31T15:19:50Z</dcterms:created>
  <dcterms:modified xsi:type="dcterms:W3CDTF">2017-11-30T20:36:13Z</dcterms:modified>
</cp:coreProperties>
</file>