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36"/>
  </p:notesMasterIdLst>
  <p:sldIdLst>
    <p:sldId id="256" r:id="rId2"/>
    <p:sldId id="258" r:id="rId3"/>
    <p:sldId id="277" r:id="rId4"/>
    <p:sldId id="272" r:id="rId5"/>
    <p:sldId id="278" r:id="rId6"/>
    <p:sldId id="288" r:id="rId7"/>
    <p:sldId id="276" r:id="rId8"/>
    <p:sldId id="279" r:id="rId9"/>
    <p:sldId id="273" r:id="rId10"/>
    <p:sldId id="293" r:id="rId11"/>
    <p:sldId id="291" r:id="rId12"/>
    <p:sldId id="292" r:id="rId13"/>
    <p:sldId id="294" r:id="rId14"/>
    <p:sldId id="295" r:id="rId15"/>
    <p:sldId id="274" r:id="rId16"/>
    <p:sldId id="303" r:id="rId17"/>
    <p:sldId id="301" r:id="rId18"/>
    <p:sldId id="296" r:id="rId19"/>
    <p:sldId id="289" r:id="rId20"/>
    <p:sldId id="298" r:id="rId21"/>
    <p:sldId id="297" r:id="rId22"/>
    <p:sldId id="299" r:id="rId23"/>
    <p:sldId id="300" r:id="rId24"/>
    <p:sldId id="286" r:id="rId25"/>
    <p:sldId id="290" r:id="rId26"/>
    <p:sldId id="283" r:id="rId27"/>
    <p:sldId id="284" r:id="rId28"/>
    <p:sldId id="285" r:id="rId29"/>
    <p:sldId id="287" r:id="rId30"/>
    <p:sldId id="282" r:id="rId31"/>
    <p:sldId id="281" r:id="rId32"/>
    <p:sldId id="304" r:id="rId33"/>
    <p:sldId id="302"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1" d="100"/>
          <a:sy n="111" d="100"/>
        </p:scale>
        <p:origin x="468" y="7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29/11/2017</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90D8C99F-C7E6-4D5D-A8A1-84C0E58BDCE4}" type="datetime1">
              <a:rPr lang="en-US" smtClean="0"/>
              <a:t>11/29/2017</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EDE0FD9-1AB9-4284-8E86-6C6D6A6A4D49}" type="datetime1">
              <a:rPr lang="en-US" smtClean="0"/>
              <a:t>11/29/2017</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E9CFB42-95FB-4433-AF55-B8084D042CB6}" type="datetime1">
              <a:rPr lang="en-US" smtClean="0"/>
              <a:t>11/29/2017</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D498162-1B4C-4322-9BF6-212015FC7A24}" type="datetime1">
              <a:rPr lang="en-US" smtClean="0"/>
              <a:t>11/29/2017</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6A280EA8-E10D-4A46-971F-1CDD41BEB9CC}" type="datetime1">
              <a:rPr lang="en-US" smtClean="0"/>
              <a:t>11/29/2017</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0AE143E6-1962-4858-893D-D62A9A660684}" type="datetime1">
              <a:rPr lang="en-US" smtClean="0"/>
              <a:t>11/29/2017</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7C066E2D-0B66-46F0-8993-19C2568394EB}" type="datetime1">
              <a:rPr lang="en-US" smtClean="0"/>
              <a:t>11/29/2017</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F4AFF39C-C818-4E50-B911-BBCDCC5C4AF6}" type="datetime1">
              <a:rPr lang="en-US" smtClean="0"/>
              <a:t>11/29/2017</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1AE62DA-725D-4E79-A4A1-90DDA74AADAF}" type="datetime1">
              <a:rPr lang="en-US" smtClean="0"/>
              <a:t>11/29/2017</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ED629E36-9386-45BE-8AA7-C2E16ABC3383}" type="datetime1">
              <a:rPr lang="en-US" smtClean="0"/>
              <a:t>11/29/2017</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E384B01-E6F0-4156-A09B-FA49B033728A}" type="datetime1">
              <a:rPr lang="en-US" smtClean="0"/>
              <a:t>11/29/2017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DF67129-C9FC-4A17-B24B-013C93EC48A7}" type="datetime1">
              <a:rPr lang="en-US" smtClean="0"/>
              <a:t>11/29/2017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blogs.msdn.microsoft.com/sqlcat/2013/09/16/top-10-best-practices-for-building-a-large-scale-relational-data-warehouse/" TargetMode="External"/><Relationship Id="rId3" Type="http://schemas.openxmlformats.org/officeDocument/2006/relationships/hyperlink" Target="http://edu.pjwstk.edu.pl/wyklady/hur/scb" TargetMode="External"/><Relationship Id="rId7" Type="http://schemas.openxmlformats.org/officeDocument/2006/relationships/hyperlink" Target="https://sqldusty.com/2016/05/16/10-sql-server-data-warehouse-design-best-practices-to-follow-part-1/" TargetMode="External"/><Relationship Id="rId2" Type="http://schemas.openxmlformats.org/officeDocument/2006/relationships/hyperlink" Target="http://searchbusinessanalytics.techtarget.com/definition/business-intelligence-BI" TargetMode="External"/><Relationship Id="rId1" Type="http://schemas.openxmlformats.org/officeDocument/2006/relationships/slideLayout" Target="../slideLayouts/slideLayout7.xml"/><Relationship Id="rId6" Type="http://schemas.openxmlformats.org/officeDocument/2006/relationships/hyperlink" Target="https://financesonline.com/15-best-business-intelligence-tools-small-big-business/" TargetMode="External"/><Relationship Id="rId11" Type="http://schemas.openxmlformats.org/officeDocument/2006/relationships/hyperlink" Target="https://www.xplenty.com/blog/Inmon-vs-Kimball-The-Big-Data-Warehouse-Duel/" TargetMode="External"/><Relationship Id="rId5" Type="http://schemas.openxmlformats.org/officeDocument/2006/relationships/hyperlink" Target="http://tdan.com/data-warehouse-design-inmon-versus-kimball/20300" TargetMode="External"/><Relationship Id="rId10" Type="http://schemas.openxmlformats.org/officeDocument/2006/relationships/hyperlink" Target="http://www.computerweekly.com/tip/Inmon-or-Kimball-Which-approach-is-suitable-for-your-data-warehouse" TargetMode="External"/><Relationship Id="rId4" Type="http://schemas.openxmlformats.org/officeDocument/2006/relationships/hyperlink" Target="http://edu.pjwstk.edu.pl/wyklady/szb/scb/" TargetMode="External"/><Relationship Id="rId9" Type="http://schemas.openxmlformats.org/officeDocument/2006/relationships/hyperlink" Target="http://searchdatamanagement.techtarget.com/feature/The-benefits-of-deploying-a-data-warehouse-plat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#01 Wprowadzenie</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123658"/>
          </a:xfrm>
          <a:prstGeom prst="rect">
            <a:avLst/>
          </a:prstGeom>
          <a:noFill/>
        </p:spPr>
        <p:txBody>
          <a:bodyPr wrap="square" rtlCol="0">
            <a:spAutoFit/>
          </a:bodyPr>
          <a:lstStyle/>
          <a:p>
            <a:pPr lvl="1" algn="just"/>
            <a:r>
              <a:rPr lang="pl-PL" sz="2400" b="1" dirty="0" err="1"/>
              <a:t>Inmon’s</a:t>
            </a:r>
            <a:r>
              <a:rPr lang="pl-PL" sz="2400" b="1" dirty="0"/>
              <a:t> top-down </a:t>
            </a:r>
            <a:r>
              <a:rPr lang="pl-PL" sz="2400" b="1" dirty="0" err="1"/>
              <a:t>approach</a:t>
            </a:r>
            <a:r>
              <a:rPr lang="pl-PL" sz="2400" b="1" dirty="0"/>
              <a:t> (1)</a:t>
            </a:r>
          </a:p>
          <a:p>
            <a:pPr lvl="1" algn="just"/>
            <a:endParaRPr lang="pl-PL" b="1" dirty="0"/>
          </a:p>
          <a:p>
            <a:pPr lvl="1"/>
            <a:r>
              <a:rPr lang="en-US" dirty="0" err="1"/>
              <a:t>Inmon</a:t>
            </a:r>
            <a:r>
              <a:rPr lang="en-US" dirty="0"/>
              <a:t> defines a data warehouse as a </a:t>
            </a:r>
            <a:r>
              <a:rPr lang="en-US" b="1" dirty="0" err="1"/>
              <a:t>centralised</a:t>
            </a:r>
            <a:r>
              <a:rPr lang="en-US" b="1" dirty="0"/>
              <a:t> repository for the entire enterprise</a:t>
            </a:r>
            <a:r>
              <a:rPr lang="en-US" dirty="0"/>
              <a:t>. A data warehouse stores the “atomic” data at the lowest level of detail. Dimensional data marts are created only after the complete data warehouse has been created. Thus, the data warehouse is at the </a:t>
            </a:r>
            <a:r>
              <a:rPr lang="en-US" dirty="0" err="1"/>
              <a:t>centre</a:t>
            </a:r>
            <a:r>
              <a:rPr lang="en-US" dirty="0"/>
              <a:t> of the corporate information factory (CIF), which provides a logical framework for delivering business intelligence.</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74148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785652"/>
          </a:xfrm>
          <a:prstGeom prst="rect">
            <a:avLst/>
          </a:prstGeom>
          <a:noFill/>
        </p:spPr>
        <p:txBody>
          <a:bodyPr wrap="square" rtlCol="0">
            <a:spAutoFit/>
          </a:bodyPr>
          <a:lstStyle/>
          <a:p>
            <a:pPr lvl="1" algn="just"/>
            <a:r>
              <a:rPr lang="pl-PL" sz="2400" b="1" dirty="0" err="1"/>
              <a:t>Inmon’s</a:t>
            </a:r>
            <a:r>
              <a:rPr lang="pl-PL" sz="2400" b="1" dirty="0"/>
              <a:t> top-down </a:t>
            </a:r>
            <a:r>
              <a:rPr lang="pl-PL" sz="2400" b="1" dirty="0" err="1"/>
              <a:t>approach</a:t>
            </a:r>
            <a:r>
              <a:rPr lang="pl-PL" sz="2400" b="1" dirty="0"/>
              <a:t> (2)</a:t>
            </a:r>
          </a:p>
          <a:p>
            <a:pPr lvl="1" algn="just"/>
            <a:endParaRPr lang="pl-PL" b="1" dirty="0"/>
          </a:p>
          <a:p>
            <a:pPr lvl="1"/>
            <a:r>
              <a:rPr lang="en-US" b="1" i="1" dirty="0"/>
              <a:t>Subject Oriented</a:t>
            </a:r>
            <a:r>
              <a:rPr lang="pl-PL" b="1" i="1" dirty="0"/>
              <a:t> (zorientowana tematycznie)</a:t>
            </a:r>
            <a:endParaRPr lang="en-US" b="1" i="1" dirty="0"/>
          </a:p>
          <a:p>
            <a:pPr lvl="1"/>
            <a:r>
              <a:rPr lang="en-US" dirty="0"/>
              <a:t>Data warehouses are designed to help you analyze data. For example, to learn more about your company's sales data, you can build a warehouse that concentrates on sales. Using this warehouse, you can answer questions like "Who was our best customer for this item last year?" This ability to define a data warehouse by subject matter, sales in this case, makes the data warehouse subject oriented.</a:t>
            </a:r>
          </a:p>
          <a:p>
            <a:pPr lvl="1"/>
            <a:endParaRPr lang="en-US" b="1" i="1" dirty="0"/>
          </a:p>
          <a:p>
            <a:pPr lvl="1"/>
            <a:r>
              <a:rPr lang="en-US" b="1" i="1" dirty="0"/>
              <a:t>Integrated</a:t>
            </a:r>
            <a:r>
              <a:rPr lang="pl-PL" b="1" i="1" dirty="0"/>
              <a:t> (zintegrowana)</a:t>
            </a:r>
            <a:endParaRPr lang="en-US" b="1" i="1" dirty="0"/>
          </a:p>
          <a:p>
            <a:pPr lvl="1"/>
            <a:r>
              <a:rPr lang="en-US" dirty="0"/>
              <a:t>Integration is closely related to subject orientation. Data warehouses must put data from disparate sources into a consistent format. They must resolve such problems as naming conflicts and inconsistencies among units of measure. When they achieve this, they are said to be integrated.</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54947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231654"/>
          </a:xfrm>
          <a:prstGeom prst="rect">
            <a:avLst/>
          </a:prstGeom>
          <a:noFill/>
        </p:spPr>
        <p:txBody>
          <a:bodyPr wrap="square" rtlCol="0">
            <a:spAutoFit/>
          </a:bodyPr>
          <a:lstStyle/>
          <a:p>
            <a:pPr lvl="1" algn="just"/>
            <a:r>
              <a:rPr lang="pl-PL" sz="2400" b="1" dirty="0" err="1"/>
              <a:t>Inmon’s</a:t>
            </a:r>
            <a:r>
              <a:rPr lang="pl-PL" sz="2400" b="1" dirty="0"/>
              <a:t> top-down </a:t>
            </a:r>
            <a:r>
              <a:rPr lang="pl-PL" sz="2400" b="1" dirty="0" err="1"/>
              <a:t>approach</a:t>
            </a:r>
            <a:r>
              <a:rPr lang="pl-PL" sz="2400" b="1" dirty="0"/>
              <a:t> (3)</a:t>
            </a:r>
          </a:p>
          <a:p>
            <a:pPr lvl="1" algn="just"/>
            <a:endParaRPr lang="pl-PL" b="1" dirty="0"/>
          </a:p>
          <a:p>
            <a:pPr lvl="1"/>
            <a:r>
              <a:rPr lang="en-US" b="1" i="1" dirty="0"/>
              <a:t>Nonvolatile</a:t>
            </a:r>
            <a:r>
              <a:rPr lang="pl-PL" b="1" i="1" dirty="0"/>
              <a:t> (nieulotna)</a:t>
            </a:r>
            <a:endParaRPr lang="en-US" b="1" i="1" dirty="0"/>
          </a:p>
          <a:p>
            <a:pPr lvl="1"/>
            <a:r>
              <a:rPr lang="en-US" dirty="0"/>
              <a:t>Nonvolatile means that, once entered into the warehouse, data should not change. This is logical because the purpose of a warehouse is to enable you to analyze what has occurred.</a:t>
            </a:r>
          </a:p>
          <a:p>
            <a:pPr lvl="1"/>
            <a:endParaRPr lang="en-US" b="1" i="1" dirty="0"/>
          </a:p>
          <a:p>
            <a:pPr lvl="1"/>
            <a:r>
              <a:rPr lang="en-US" b="1" i="1" dirty="0"/>
              <a:t>Time Variant</a:t>
            </a:r>
            <a:r>
              <a:rPr lang="pl-PL" b="1" i="1" dirty="0"/>
              <a:t> (zmienny czasowo)</a:t>
            </a:r>
            <a:endParaRPr lang="en-US" b="1" i="1" dirty="0"/>
          </a:p>
          <a:p>
            <a:pPr lvl="1"/>
            <a:r>
              <a:rPr lang="en-US" dirty="0"/>
              <a:t>In order to discover trends in business, analysts need large amounts of data. This is very much in contrast to online transaction processing (OLTP) systems, where performance requirements demand that historical data be moved to an archive. A data warehouse's focus on change over time is what is meant by the term time variant.</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39973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954655"/>
          </a:xfrm>
          <a:prstGeom prst="rect">
            <a:avLst/>
          </a:prstGeom>
          <a:noFill/>
        </p:spPr>
        <p:txBody>
          <a:bodyPr wrap="square" rtlCol="0">
            <a:spAutoFit/>
          </a:bodyPr>
          <a:lstStyle/>
          <a:p>
            <a:pPr lvl="1" algn="just"/>
            <a:r>
              <a:rPr lang="pl-PL" sz="2400" b="1" dirty="0" err="1"/>
              <a:t>Kimball’s</a:t>
            </a:r>
            <a:r>
              <a:rPr lang="pl-PL" sz="2400" b="1" dirty="0"/>
              <a:t> </a:t>
            </a:r>
            <a:r>
              <a:rPr lang="pl-PL" sz="2400" b="1" dirty="0" err="1"/>
              <a:t>bottom-up</a:t>
            </a:r>
            <a:r>
              <a:rPr lang="pl-PL" sz="2400" b="1" dirty="0"/>
              <a:t> </a:t>
            </a:r>
            <a:r>
              <a:rPr lang="pl-PL" sz="2400" b="1" dirty="0" err="1"/>
              <a:t>approach</a:t>
            </a:r>
            <a:r>
              <a:rPr lang="pl-PL" sz="2400" b="1" dirty="0"/>
              <a:t> (1)</a:t>
            </a:r>
          </a:p>
          <a:p>
            <a:pPr lvl="1" algn="just"/>
            <a:endParaRPr lang="pl-PL" b="1" dirty="0"/>
          </a:p>
          <a:p>
            <a:pPr lvl="1"/>
            <a:r>
              <a:rPr lang="en-US" i="1" dirty="0"/>
              <a:t>Keeping in mind the most important business aspects or departments, </a:t>
            </a:r>
            <a:r>
              <a:rPr lang="en-US" b="1" i="1" dirty="0"/>
              <a:t>data marts are created first</a:t>
            </a:r>
            <a:r>
              <a:rPr lang="en-US" i="1" dirty="0"/>
              <a:t>. These provide a thin view into the </a:t>
            </a:r>
            <a:r>
              <a:rPr lang="en-US" i="1" dirty="0" err="1"/>
              <a:t>organisational</a:t>
            </a:r>
            <a:r>
              <a:rPr lang="en-US" i="1" dirty="0"/>
              <a:t> data and, as and when required, these can be combined into a larger data warehouse. Kimball defines data warehouse as “</a:t>
            </a:r>
            <a:r>
              <a:rPr lang="en-US" b="1" i="1" dirty="0"/>
              <a:t>a copy of transaction data specifically structured for query and analysis</a:t>
            </a:r>
            <a:r>
              <a:rPr lang="en-US" i="1" dirty="0"/>
              <a:t>”.</a:t>
            </a:r>
          </a:p>
          <a:p>
            <a:pPr lvl="1"/>
            <a:endParaRPr lang="en-US" i="1" dirty="0"/>
          </a:p>
          <a:p>
            <a:pPr lvl="1"/>
            <a:r>
              <a:rPr lang="en-US" i="1" dirty="0"/>
              <a:t>Kimball’s data warehousing architecture is also known as </a:t>
            </a:r>
            <a:r>
              <a:rPr lang="en-US" b="1" i="1" dirty="0"/>
              <a:t>data warehouse bus (BUS)</a:t>
            </a:r>
            <a:r>
              <a:rPr lang="en-US" i="1" dirty="0"/>
              <a:t>. Dimensional modelling focuses on ease of end-user accessibility and provides a high level of performance to the data warehouse.</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97664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738664"/>
          </a:xfrm>
          <a:prstGeom prst="rect">
            <a:avLst/>
          </a:prstGeom>
          <a:noFill/>
        </p:spPr>
        <p:txBody>
          <a:bodyPr wrap="square" rtlCol="0">
            <a:spAutoFit/>
          </a:bodyPr>
          <a:lstStyle/>
          <a:p>
            <a:pPr lvl="1" algn="just"/>
            <a:r>
              <a:rPr lang="pl-PL" sz="2400" b="1" dirty="0" err="1"/>
              <a:t>Kimball’s</a:t>
            </a:r>
            <a:r>
              <a:rPr lang="pl-PL" sz="2400" b="1" dirty="0"/>
              <a:t> </a:t>
            </a:r>
            <a:r>
              <a:rPr lang="pl-PL" sz="2400" b="1" dirty="0" err="1"/>
              <a:t>bottom-up</a:t>
            </a:r>
            <a:r>
              <a:rPr lang="pl-PL" sz="2400" b="1" dirty="0"/>
              <a:t> </a:t>
            </a:r>
            <a:r>
              <a:rPr lang="pl-PL" sz="2400" b="1" dirty="0" err="1"/>
              <a:t>approach</a:t>
            </a:r>
            <a:r>
              <a:rPr lang="pl-PL" sz="2400" b="1" dirty="0"/>
              <a:t> (2)</a:t>
            </a:r>
          </a:p>
          <a:p>
            <a:pPr lvl="1" algn="just"/>
            <a:endParaRPr lang="pl-PL" b="1"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1026" name="Picture 2" descr="http://www.kimballgroup.com/wp-content/uploads/2013/08/Data-Warehouse-Bus-Matrix1.png">
            <a:extLst>
              <a:ext uri="{FF2B5EF4-FFF2-40B4-BE49-F238E27FC236}">
                <a16:creationId xmlns:a16="http://schemas.microsoft.com/office/drawing/2014/main" id="{E487CFB9-295D-463F-A1CC-930980611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376" y="1645816"/>
            <a:ext cx="6686550" cy="4466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0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062651"/>
          </a:xfrm>
          <a:prstGeom prst="rect">
            <a:avLst/>
          </a:prstGeom>
          <a:noFill/>
        </p:spPr>
        <p:txBody>
          <a:bodyPr wrap="square" rtlCol="0">
            <a:spAutoFit/>
          </a:bodyPr>
          <a:lstStyle/>
          <a:p>
            <a:pPr lvl="1" algn="just"/>
            <a:r>
              <a:rPr lang="pl-PL" sz="2400" b="1" dirty="0"/>
              <a:t>Hurtownia Danych</a:t>
            </a:r>
          </a:p>
          <a:p>
            <a:pPr lvl="1" algn="just"/>
            <a:endParaRPr lang="pl-PL" b="1" dirty="0"/>
          </a:p>
          <a:p>
            <a:pPr marL="800100" lvl="1" indent="-342900">
              <a:buFont typeface="+mj-lt"/>
              <a:buAutoNum type="arabicPeriod"/>
            </a:pPr>
            <a:r>
              <a:rPr lang="pl-PL" b="1" dirty="0"/>
              <a:t>Całościowy, usystematyzowany widok danych w organizacji.</a:t>
            </a:r>
          </a:p>
          <a:p>
            <a:pPr marL="1257300" lvl="2" indent="-342900">
              <a:buFont typeface="+mj-lt"/>
              <a:buAutoNum type="arabicPeriod"/>
            </a:pPr>
            <a:r>
              <a:rPr lang="pl-PL" dirty="0"/>
              <a:t>Integracja danych z wielu systemów wewnętrznych (ERP, CRM, HR, Finanse, Sprzedaż).</a:t>
            </a:r>
          </a:p>
          <a:p>
            <a:pPr marL="1257300" lvl="2" indent="-342900">
              <a:buFont typeface="+mj-lt"/>
              <a:buAutoNum type="arabicPeriod"/>
            </a:pPr>
            <a:r>
              <a:rPr lang="pl-PL" dirty="0"/>
              <a:t>Integracja danych wewnętrznych (systemy organizacji) i zewnętrznych (np. GUS).</a:t>
            </a:r>
          </a:p>
          <a:p>
            <a:pPr marL="1257300" lvl="2" indent="-342900">
              <a:buFont typeface="+mj-lt"/>
              <a:buAutoNum type="arabicPeriod"/>
            </a:pPr>
            <a:r>
              <a:rPr lang="pl-PL" dirty="0"/>
              <a:t>Jakość danych (DQM – Data  </a:t>
            </a:r>
            <a:r>
              <a:rPr lang="pl-PL" dirty="0" err="1"/>
              <a:t>Quality</a:t>
            </a:r>
            <a:r>
              <a:rPr lang="pl-PL" dirty="0"/>
              <a:t> Management).</a:t>
            </a:r>
          </a:p>
          <a:p>
            <a:pPr marL="1257300" lvl="2" indent="-342900">
              <a:buFont typeface="+mj-lt"/>
              <a:buAutoNum type="arabicPeriod"/>
            </a:pPr>
            <a:r>
              <a:rPr lang="pl-PL" dirty="0"/>
              <a:t>Dane przechowywane w spójny, zorganizowany i jednolity sposób.</a:t>
            </a:r>
            <a:endParaRPr lang="pl-PL" dirty="0">
              <a:solidFill>
                <a:schemeClr val="accent6">
                  <a:lumMod val="60000"/>
                  <a:lumOff val="40000"/>
                </a:schemeClr>
              </a:solidFill>
            </a:endParaRPr>
          </a:p>
          <a:p>
            <a:pPr marL="1257300" lvl="2" indent="-342900">
              <a:buFont typeface="+mj-lt"/>
              <a:buAutoNum type="arabicPeriod"/>
            </a:pPr>
            <a:r>
              <a:rPr lang="pl-PL" dirty="0"/>
              <a:t>Dostęp do danych bieżących i historycznych w jednym miejscu.</a:t>
            </a:r>
          </a:p>
          <a:p>
            <a:pPr marL="1257300" lvl="2" indent="-342900">
              <a:buFont typeface="+mj-lt"/>
              <a:buAutoNum type="arabicPeriod"/>
            </a:pPr>
            <a:endParaRPr lang="pl-PL" dirty="0"/>
          </a:p>
          <a:p>
            <a:pPr marL="800100" lvl="1" indent="-342900">
              <a:buFont typeface="+mj-lt"/>
              <a:buAutoNum type="arabicPeriod"/>
            </a:pPr>
            <a:r>
              <a:rPr lang="pl-PL" b="1" dirty="0"/>
              <a:t>Optymalizacja pracy.</a:t>
            </a:r>
          </a:p>
          <a:p>
            <a:pPr marL="1257300" lvl="2" indent="-342900">
              <a:buFont typeface="+mj-lt"/>
              <a:buAutoNum type="arabicPeriod"/>
            </a:pPr>
            <a:r>
              <a:rPr lang="pl-PL" dirty="0"/>
              <a:t>Zaawansowane analizy bez obciążenia systemów źródłowych.</a:t>
            </a:r>
          </a:p>
          <a:p>
            <a:pPr marL="1257300" lvl="2" indent="-342900">
              <a:buFont typeface="+mj-lt"/>
              <a:buAutoNum type="arabicPeriod"/>
            </a:pPr>
            <a:r>
              <a:rPr lang="pl-PL" dirty="0"/>
              <a:t>Struktura HD ułatwiająca zrozumienie struktury organizacji. </a:t>
            </a:r>
          </a:p>
          <a:p>
            <a:pPr marL="1257300" lvl="2" indent="-342900">
              <a:buFont typeface="+mj-lt"/>
              <a:buAutoNum type="arabicPeriod"/>
            </a:pPr>
            <a:r>
              <a:rPr lang="pl-PL" dirty="0"/>
              <a:t>Struktura HD zoptymalizowana pod kątem zapytań analitycznych na dużych wolumenach danych.</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52073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61665"/>
          </a:xfrm>
          <a:prstGeom prst="rect">
            <a:avLst/>
          </a:prstGeom>
          <a:noFill/>
        </p:spPr>
        <p:txBody>
          <a:bodyPr wrap="square" rtlCol="0">
            <a:spAutoFit/>
          </a:bodyPr>
          <a:lstStyle/>
          <a:p>
            <a:pPr lvl="1" algn="just"/>
            <a:r>
              <a:rPr lang="pl-PL" sz="2400" b="1" dirty="0"/>
              <a:t>OLTP vs. OLAP</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graphicFrame>
        <p:nvGraphicFramePr>
          <p:cNvPr id="6" name="Tabela 5">
            <a:extLst>
              <a:ext uri="{FF2B5EF4-FFF2-40B4-BE49-F238E27FC236}">
                <a16:creationId xmlns:a16="http://schemas.microsoft.com/office/drawing/2014/main" id="{EE77EA6C-A533-435C-A2A0-EC9BB2A64527}"/>
              </a:ext>
            </a:extLst>
          </p:cNvPr>
          <p:cNvGraphicFramePr>
            <a:graphicFrameLocks noGrp="1"/>
          </p:cNvGraphicFramePr>
          <p:nvPr>
            <p:extLst>
              <p:ext uri="{D42A27DB-BD31-4B8C-83A1-F6EECF244321}">
                <p14:modId xmlns:p14="http://schemas.microsoft.com/office/powerpoint/2010/main" val="2793079124"/>
              </p:ext>
            </p:extLst>
          </p:nvPr>
        </p:nvGraphicFramePr>
        <p:xfrm>
          <a:off x="1942051" y="1655062"/>
          <a:ext cx="7315200" cy="3986924"/>
        </p:xfrm>
        <a:graphic>
          <a:graphicData uri="http://schemas.openxmlformats.org/drawingml/2006/table">
            <a:tbl>
              <a:tblPr/>
              <a:tblGrid>
                <a:gridCol w="1506002">
                  <a:extLst>
                    <a:ext uri="{9D8B030D-6E8A-4147-A177-3AD203B41FA5}">
                      <a16:colId xmlns:a16="http://schemas.microsoft.com/office/drawing/2014/main" val="3815441602"/>
                    </a:ext>
                  </a:extLst>
                </a:gridCol>
                <a:gridCol w="2904599">
                  <a:extLst>
                    <a:ext uri="{9D8B030D-6E8A-4147-A177-3AD203B41FA5}">
                      <a16:colId xmlns:a16="http://schemas.microsoft.com/office/drawing/2014/main" val="706012535"/>
                    </a:ext>
                  </a:extLst>
                </a:gridCol>
                <a:gridCol w="2904599">
                  <a:extLst>
                    <a:ext uri="{9D8B030D-6E8A-4147-A177-3AD203B41FA5}">
                      <a16:colId xmlns:a16="http://schemas.microsoft.com/office/drawing/2014/main" val="2773590978"/>
                    </a:ext>
                  </a:extLst>
                </a:gridCol>
              </a:tblGrid>
              <a:tr h="147145">
                <a:tc>
                  <a:txBody>
                    <a:bodyPr/>
                    <a:lstStyle/>
                    <a:p>
                      <a:pPr algn="ctr" fontAlgn="b"/>
                      <a:r>
                        <a:rPr lang="pl-PL" sz="900" b="1" i="0" u="none" strike="noStrike">
                          <a:solidFill>
                            <a:srgbClr val="000000"/>
                          </a:solidFill>
                          <a:effectLst/>
                          <a:latin typeface="Arial" panose="020B0604020202020204" pitchFamily="34" charset="0"/>
                        </a:rPr>
                        <a:t> </a:t>
                      </a:r>
                    </a:p>
                  </a:txBody>
                  <a:tcPr marL="7007" marR="7007" marT="7007" marB="0" anchor="b">
                    <a:lnL>
                      <a:noFill/>
                    </a:lnL>
                    <a:lnR>
                      <a:noFill/>
                    </a:lnR>
                    <a:lnT>
                      <a:noFill/>
                    </a:lnT>
                    <a:lnB>
                      <a:noFill/>
                    </a:lnB>
                    <a:solidFill>
                      <a:srgbClr val="DBDBDB"/>
                    </a:solidFill>
                  </a:tcPr>
                </a:tc>
                <a:tc>
                  <a:txBody>
                    <a:bodyPr/>
                    <a:lstStyle/>
                    <a:p>
                      <a:pPr algn="ctr" fontAlgn="b"/>
                      <a:r>
                        <a:rPr lang="pl-PL" sz="900" b="1" i="0" u="none" strike="noStrike">
                          <a:solidFill>
                            <a:srgbClr val="000000"/>
                          </a:solidFill>
                          <a:effectLst/>
                          <a:latin typeface="Arial" panose="020B0604020202020204" pitchFamily="34" charset="0"/>
                        </a:rPr>
                        <a:t>OLTP System </a:t>
                      </a:r>
                    </a:p>
                  </a:txBody>
                  <a:tcPr marL="7007" marR="7007" marT="7007" marB="0" anchor="b">
                    <a:lnL>
                      <a:noFill/>
                    </a:lnL>
                    <a:lnR>
                      <a:noFill/>
                    </a:lnR>
                    <a:lnT>
                      <a:noFill/>
                    </a:lnT>
                    <a:lnB>
                      <a:noFill/>
                    </a:lnB>
                    <a:solidFill>
                      <a:srgbClr val="DBDBDB"/>
                    </a:solidFill>
                  </a:tcPr>
                </a:tc>
                <a:tc>
                  <a:txBody>
                    <a:bodyPr/>
                    <a:lstStyle/>
                    <a:p>
                      <a:pPr algn="ctr" fontAlgn="b"/>
                      <a:r>
                        <a:rPr lang="pl-PL" sz="900" b="1" i="0" u="none" strike="noStrike">
                          <a:solidFill>
                            <a:srgbClr val="000000"/>
                          </a:solidFill>
                          <a:effectLst/>
                          <a:latin typeface="Arial" panose="020B0604020202020204" pitchFamily="34" charset="0"/>
                        </a:rPr>
                        <a:t>OLAP System </a:t>
                      </a:r>
                    </a:p>
                  </a:txBody>
                  <a:tcPr marL="7007" marR="7007" marT="7007" marB="0" anchor="b">
                    <a:lnL>
                      <a:noFill/>
                    </a:lnL>
                    <a:lnR>
                      <a:noFill/>
                    </a:lnR>
                    <a:lnT>
                      <a:noFill/>
                    </a:lnT>
                    <a:lnB>
                      <a:noFill/>
                    </a:lnB>
                    <a:solidFill>
                      <a:srgbClr val="DBDBDB"/>
                    </a:solidFill>
                  </a:tcPr>
                </a:tc>
                <a:extLst>
                  <a:ext uri="{0D108BD9-81ED-4DB2-BD59-A6C34878D82A}">
                    <a16:rowId xmlns:a16="http://schemas.microsoft.com/office/drawing/2014/main" val="3333196602"/>
                  </a:ext>
                </a:extLst>
              </a:tr>
              <a:tr h="147145">
                <a:tc>
                  <a:txBody>
                    <a:bodyPr/>
                    <a:lstStyle/>
                    <a:p>
                      <a:pPr algn="ctr" fontAlgn="b"/>
                      <a:r>
                        <a:rPr lang="pl-PL" sz="900" b="1" i="0" u="none" strike="noStrike">
                          <a:solidFill>
                            <a:srgbClr val="000000"/>
                          </a:solidFill>
                          <a:effectLst/>
                          <a:latin typeface="Arial" panose="020B0604020202020204" pitchFamily="34" charset="0"/>
                        </a:rPr>
                        <a:t> </a:t>
                      </a:r>
                    </a:p>
                  </a:txBody>
                  <a:tcPr marL="7007" marR="7007" marT="7007" marB="0" anchor="b">
                    <a:lnL>
                      <a:noFill/>
                    </a:lnL>
                    <a:lnR>
                      <a:noFill/>
                    </a:lnR>
                    <a:lnT>
                      <a:noFill/>
                    </a:lnT>
                    <a:lnB>
                      <a:noFill/>
                    </a:lnB>
                    <a:solidFill>
                      <a:srgbClr val="DBDBDB"/>
                    </a:solidFill>
                  </a:tcPr>
                </a:tc>
                <a:tc>
                  <a:txBody>
                    <a:bodyPr/>
                    <a:lstStyle/>
                    <a:p>
                      <a:pPr algn="ctr" fontAlgn="b"/>
                      <a:r>
                        <a:rPr lang="pl-PL" sz="900" b="1" i="0" u="none" strike="noStrike">
                          <a:solidFill>
                            <a:srgbClr val="000000"/>
                          </a:solidFill>
                          <a:effectLst/>
                          <a:latin typeface="Arial" panose="020B0604020202020204" pitchFamily="34" charset="0"/>
                        </a:rPr>
                        <a:t>Online Transaction Processing </a:t>
                      </a:r>
                    </a:p>
                  </a:txBody>
                  <a:tcPr marL="7007" marR="7007" marT="7007" marB="0" anchor="b">
                    <a:lnL>
                      <a:noFill/>
                    </a:lnL>
                    <a:lnR>
                      <a:noFill/>
                    </a:lnR>
                    <a:lnT>
                      <a:noFill/>
                    </a:lnT>
                    <a:lnB>
                      <a:noFill/>
                    </a:lnB>
                    <a:solidFill>
                      <a:srgbClr val="DBDBDB"/>
                    </a:solidFill>
                  </a:tcPr>
                </a:tc>
                <a:tc>
                  <a:txBody>
                    <a:bodyPr/>
                    <a:lstStyle/>
                    <a:p>
                      <a:pPr algn="ctr" fontAlgn="b"/>
                      <a:r>
                        <a:rPr lang="pl-PL" sz="900" b="1" i="0" u="none" strike="noStrike">
                          <a:solidFill>
                            <a:srgbClr val="000000"/>
                          </a:solidFill>
                          <a:effectLst/>
                          <a:latin typeface="Arial" panose="020B0604020202020204" pitchFamily="34" charset="0"/>
                        </a:rPr>
                        <a:t>Online Analytical Processing </a:t>
                      </a:r>
                    </a:p>
                  </a:txBody>
                  <a:tcPr marL="7007" marR="7007" marT="7007" marB="0" anchor="b">
                    <a:lnL>
                      <a:noFill/>
                    </a:lnL>
                    <a:lnR>
                      <a:noFill/>
                    </a:lnR>
                    <a:lnT>
                      <a:noFill/>
                    </a:lnT>
                    <a:lnB>
                      <a:noFill/>
                    </a:lnB>
                    <a:solidFill>
                      <a:srgbClr val="DBDBDB"/>
                    </a:solidFill>
                  </a:tcPr>
                </a:tc>
                <a:extLst>
                  <a:ext uri="{0D108BD9-81ED-4DB2-BD59-A6C34878D82A}">
                    <a16:rowId xmlns:a16="http://schemas.microsoft.com/office/drawing/2014/main" val="4095513750"/>
                  </a:ext>
                </a:extLst>
              </a:tr>
              <a:tr h="147145">
                <a:tc>
                  <a:txBody>
                    <a:bodyPr/>
                    <a:lstStyle/>
                    <a:p>
                      <a:pPr algn="ctr" fontAlgn="b"/>
                      <a:r>
                        <a:rPr lang="pl-PL" sz="900" b="1" i="0" u="none" strike="noStrike">
                          <a:solidFill>
                            <a:srgbClr val="000000"/>
                          </a:solidFill>
                          <a:effectLst/>
                          <a:latin typeface="Arial" panose="020B0604020202020204" pitchFamily="34" charset="0"/>
                        </a:rPr>
                        <a:t> </a:t>
                      </a:r>
                    </a:p>
                  </a:txBody>
                  <a:tcPr marL="7007" marR="7007" marT="7007" marB="0" anchor="b">
                    <a:lnL>
                      <a:noFill/>
                    </a:lnL>
                    <a:lnR>
                      <a:noFill/>
                    </a:lnR>
                    <a:lnT>
                      <a:noFill/>
                    </a:lnT>
                    <a:lnB>
                      <a:noFill/>
                    </a:lnB>
                    <a:solidFill>
                      <a:srgbClr val="DBDBDB"/>
                    </a:solidFill>
                  </a:tcPr>
                </a:tc>
                <a:tc>
                  <a:txBody>
                    <a:bodyPr/>
                    <a:lstStyle/>
                    <a:p>
                      <a:pPr algn="ctr" fontAlgn="b"/>
                      <a:r>
                        <a:rPr lang="pl-PL" sz="900" b="1" i="0" u="none" strike="noStrike">
                          <a:solidFill>
                            <a:srgbClr val="000000"/>
                          </a:solidFill>
                          <a:effectLst/>
                          <a:latin typeface="Arial" panose="020B0604020202020204" pitchFamily="34" charset="0"/>
                        </a:rPr>
                        <a:t>(Operational System)</a:t>
                      </a:r>
                    </a:p>
                  </a:txBody>
                  <a:tcPr marL="7007" marR="7007" marT="7007" marB="0" anchor="b">
                    <a:lnL>
                      <a:noFill/>
                    </a:lnL>
                    <a:lnR>
                      <a:noFill/>
                    </a:lnR>
                    <a:lnT>
                      <a:noFill/>
                    </a:lnT>
                    <a:lnB>
                      <a:noFill/>
                    </a:lnB>
                    <a:solidFill>
                      <a:srgbClr val="DBDBDB"/>
                    </a:solidFill>
                  </a:tcPr>
                </a:tc>
                <a:tc>
                  <a:txBody>
                    <a:bodyPr/>
                    <a:lstStyle/>
                    <a:p>
                      <a:pPr algn="ctr" fontAlgn="b"/>
                      <a:r>
                        <a:rPr lang="pl-PL" sz="900" b="1" i="0" u="none" strike="noStrike">
                          <a:solidFill>
                            <a:srgbClr val="000000"/>
                          </a:solidFill>
                          <a:effectLst/>
                          <a:latin typeface="Arial" panose="020B0604020202020204" pitchFamily="34" charset="0"/>
                        </a:rPr>
                        <a:t>(Data Warehouse)</a:t>
                      </a:r>
                    </a:p>
                  </a:txBody>
                  <a:tcPr marL="7007" marR="7007" marT="7007" marB="0" anchor="b">
                    <a:lnL>
                      <a:noFill/>
                    </a:lnL>
                    <a:lnR>
                      <a:noFill/>
                    </a:lnR>
                    <a:lnT>
                      <a:noFill/>
                    </a:lnT>
                    <a:lnB>
                      <a:noFill/>
                    </a:lnB>
                    <a:solidFill>
                      <a:srgbClr val="DBDBDB"/>
                    </a:solidFill>
                  </a:tcPr>
                </a:tc>
                <a:extLst>
                  <a:ext uri="{0D108BD9-81ED-4DB2-BD59-A6C34878D82A}">
                    <a16:rowId xmlns:a16="http://schemas.microsoft.com/office/drawing/2014/main" val="2468111674"/>
                  </a:ext>
                </a:extLst>
              </a:tr>
              <a:tr h="518510">
                <a:tc>
                  <a:txBody>
                    <a:bodyPr/>
                    <a:lstStyle/>
                    <a:p>
                      <a:pPr algn="ctr" fontAlgn="ctr"/>
                      <a:r>
                        <a:rPr lang="pl-PL" sz="900" b="1" i="0" u="none" strike="noStrike">
                          <a:solidFill>
                            <a:srgbClr val="000000"/>
                          </a:solidFill>
                          <a:effectLst/>
                          <a:latin typeface="Arial" panose="020B0604020202020204" pitchFamily="34" charset="0"/>
                        </a:rPr>
                        <a:t>źródło danych</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dane operacyjne</a:t>
                      </a:r>
                    </a:p>
                  </a:txBody>
                  <a:tcPr marL="7007" marR="7007" marT="7007" marB="0" anchor="ctr">
                    <a:lnL>
                      <a:noFill/>
                    </a:lnL>
                    <a:lnR>
                      <a:noFill/>
                    </a:lnR>
                    <a:lnT>
                      <a:noFill/>
                    </a:lnT>
                    <a:lnB>
                      <a:noFill/>
                    </a:lnB>
                  </a:tcPr>
                </a:tc>
                <a:tc>
                  <a:txBody>
                    <a:bodyPr/>
                    <a:lstStyle/>
                    <a:p>
                      <a:pPr algn="ctr" fontAlgn="ctr"/>
                      <a:r>
                        <a:rPr lang="pl-PL" sz="800" b="0" i="0" u="none" strike="noStrike">
                          <a:solidFill>
                            <a:srgbClr val="000000"/>
                          </a:solidFill>
                          <a:effectLst/>
                          <a:latin typeface="Arial" panose="020B0604020202020204" pitchFamily="34" charset="0"/>
                        </a:rPr>
                        <a:t>dane skonsolidowane, pobierane z systemów OLTP, dane zewnętrzne (np. GUS), pliki xlsx/csv (korekty, analizy, wyliczenia)</a:t>
                      </a:r>
                    </a:p>
                  </a:txBody>
                  <a:tcPr marL="7007" marR="7007" marT="7007" marB="0" anchor="ctr">
                    <a:lnL>
                      <a:noFill/>
                    </a:lnL>
                    <a:lnR>
                      <a:noFill/>
                    </a:lnR>
                    <a:lnT>
                      <a:noFill/>
                    </a:lnT>
                    <a:lnB>
                      <a:noFill/>
                    </a:lnB>
                  </a:tcPr>
                </a:tc>
                <a:extLst>
                  <a:ext uri="{0D108BD9-81ED-4DB2-BD59-A6C34878D82A}">
                    <a16:rowId xmlns:a16="http://schemas.microsoft.com/office/drawing/2014/main" val="1044959527"/>
                  </a:ext>
                </a:extLst>
              </a:tr>
              <a:tr h="336331">
                <a:tc>
                  <a:txBody>
                    <a:bodyPr/>
                    <a:lstStyle/>
                    <a:p>
                      <a:pPr algn="ctr" fontAlgn="ctr"/>
                      <a:r>
                        <a:rPr lang="pl-PL" sz="900" b="1" i="0" u="none" strike="noStrike">
                          <a:solidFill>
                            <a:srgbClr val="000000"/>
                          </a:solidFill>
                          <a:effectLst/>
                          <a:latin typeface="Arial" panose="020B0604020202020204" pitchFamily="34" charset="0"/>
                        </a:rPr>
                        <a:t>cel</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obsługa procesów biznesowych</a:t>
                      </a:r>
                    </a:p>
                  </a:txBody>
                  <a:tcPr marL="7007" marR="7007" marT="7007" marB="0" anchor="ctr">
                    <a:lnL>
                      <a:noFill/>
                    </a:lnL>
                    <a:lnR>
                      <a:noFill/>
                    </a:lnR>
                    <a:lnT>
                      <a:noFill/>
                    </a:lnT>
                    <a:lnB>
                      <a:noFill/>
                    </a:lnB>
                  </a:tcPr>
                </a:tc>
                <a:tc>
                  <a:txBody>
                    <a:bodyPr/>
                    <a:lstStyle/>
                    <a:p>
                      <a:pPr algn="ctr" fontAlgn="ctr"/>
                      <a:r>
                        <a:rPr lang="pl-PL" sz="800" b="0" i="0" u="none" strike="noStrike">
                          <a:solidFill>
                            <a:srgbClr val="000000"/>
                          </a:solidFill>
                          <a:effectLst/>
                          <a:latin typeface="Arial" panose="020B0604020202020204" pitchFamily="34" charset="0"/>
                        </a:rPr>
                        <a:t>analiza, planowanie, wspomaganie podejmowania decyzji</a:t>
                      </a:r>
                    </a:p>
                  </a:txBody>
                  <a:tcPr marL="7007" marR="7007" marT="7007" marB="0" anchor="ctr">
                    <a:lnL>
                      <a:noFill/>
                    </a:lnL>
                    <a:lnR>
                      <a:noFill/>
                    </a:lnR>
                    <a:lnT>
                      <a:noFill/>
                    </a:lnT>
                    <a:lnB>
                      <a:noFill/>
                    </a:lnB>
                  </a:tcPr>
                </a:tc>
                <a:extLst>
                  <a:ext uri="{0D108BD9-81ED-4DB2-BD59-A6C34878D82A}">
                    <a16:rowId xmlns:a16="http://schemas.microsoft.com/office/drawing/2014/main" val="1429004828"/>
                  </a:ext>
                </a:extLst>
              </a:tr>
              <a:tr h="336331">
                <a:tc>
                  <a:txBody>
                    <a:bodyPr/>
                    <a:lstStyle/>
                    <a:p>
                      <a:pPr algn="ctr" fontAlgn="ctr"/>
                      <a:r>
                        <a:rPr lang="pl-PL" sz="900" b="1" i="0" u="none" strike="noStrike">
                          <a:solidFill>
                            <a:srgbClr val="000000"/>
                          </a:solidFill>
                          <a:effectLst/>
                          <a:latin typeface="Arial" panose="020B0604020202020204" pitchFamily="34" charset="0"/>
                        </a:rPr>
                        <a:t>Co jest w danych</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stan bieżący</a:t>
                      </a:r>
                    </a:p>
                  </a:txBody>
                  <a:tcPr marL="7007" marR="7007" marT="7007" marB="0" anchor="ctr">
                    <a:lnL>
                      <a:noFill/>
                    </a:lnL>
                    <a:lnR>
                      <a:noFill/>
                    </a:lnR>
                    <a:lnT>
                      <a:noFill/>
                    </a:lnT>
                    <a:lnB>
                      <a:noFill/>
                    </a:lnB>
                  </a:tcPr>
                </a:tc>
                <a:tc>
                  <a:txBody>
                    <a:bodyPr/>
                    <a:lstStyle/>
                    <a:p>
                      <a:pPr algn="ctr" fontAlgn="ctr"/>
                      <a:r>
                        <a:rPr lang="pl-PL" sz="800" b="0" i="0" u="none" strike="noStrike">
                          <a:solidFill>
                            <a:srgbClr val="000000"/>
                          </a:solidFill>
                          <a:effectLst/>
                          <a:latin typeface="Arial" panose="020B0604020202020204" pitchFamily="34" charset="0"/>
                        </a:rPr>
                        <a:t>stan bieżący oraz historia</a:t>
                      </a:r>
                    </a:p>
                  </a:txBody>
                  <a:tcPr marL="7007" marR="7007" marT="7007" marB="0" anchor="ctr">
                    <a:lnL>
                      <a:noFill/>
                    </a:lnL>
                    <a:lnR>
                      <a:noFill/>
                    </a:lnR>
                    <a:lnT>
                      <a:noFill/>
                    </a:lnT>
                    <a:lnB>
                      <a:noFill/>
                    </a:lnB>
                  </a:tcPr>
                </a:tc>
                <a:extLst>
                  <a:ext uri="{0D108BD9-81ED-4DB2-BD59-A6C34878D82A}">
                    <a16:rowId xmlns:a16="http://schemas.microsoft.com/office/drawing/2014/main" val="2582737320"/>
                  </a:ext>
                </a:extLst>
              </a:tr>
              <a:tr h="336331">
                <a:tc>
                  <a:txBody>
                    <a:bodyPr/>
                    <a:lstStyle/>
                    <a:p>
                      <a:pPr algn="ctr" fontAlgn="ctr"/>
                      <a:r>
                        <a:rPr lang="pl-PL" sz="900" b="1" i="0" u="none" strike="noStrike">
                          <a:solidFill>
                            <a:srgbClr val="000000"/>
                          </a:solidFill>
                          <a:effectLst/>
                          <a:latin typeface="Arial" panose="020B0604020202020204" pitchFamily="34" charset="0"/>
                        </a:rPr>
                        <a:t>Operacje Insert i Update</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krótkie, szybkie, inicjowane przez użytkowników (dużo małych)</a:t>
                      </a:r>
                    </a:p>
                  </a:txBody>
                  <a:tcPr marL="7007" marR="7007" marT="7007" marB="0" anchor="ctr">
                    <a:lnL>
                      <a:noFill/>
                    </a:lnL>
                    <a:lnR>
                      <a:noFill/>
                    </a:lnR>
                    <a:lnT>
                      <a:noFill/>
                    </a:lnT>
                    <a:lnB>
                      <a:noFill/>
                    </a:lnB>
                  </a:tcPr>
                </a:tc>
                <a:tc>
                  <a:txBody>
                    <a:bodyPr/>
                    <a:lstStyle/>
                    <a:p>
                      <a:pPr algn="ctr" fontAlgn="ctr"/>
                      <a:r>
                        <a:rPr lang="pl-PL" sz="800" b="0" i="0" u="none" strike="noStrike">
                          <a:solidFill>
                            <a:srgbClr val="000000"/>
                          </a:solidFill>
                          <a:effectLst/>
                          <a:latin typeface="Arial" panose="020B0604020202020204" pitchFamily="34" charset="0"/>
                        </a:rPr>
                        <a:t>cykliczne ładowania o dużej obiętości, UPDATE sporadycznie</a:t>
                      </a:r>
                    </a:p>
                  </a:txBody>
                  <a:tcPr marL="7007" marR="7007" marT="7007" marB="0" anchor="ctr">
                    <a:lnL>
                      <a:noFill/>
                    </a:lnL>
                    <a:lnR>
                      <a:noFill/>
                    </a:lnR>
                    <a:lnT>
                      <a:noFill/>
                    </a:lnT>
                    <a:lnB>
                      <a:noFill/>
                    </a:lnB>
                  </a:tcPr>
                </a:tc>
                <a:extLst>
                  <a:ext uri="{0D108BD9-81ED-4DB2-BD59-A6C34878D82A}">
                    <a16:rowId xmlns:a16="http://schemas.microsoft.com/office/drawing/2014/main" val="1278926705"/>
                  </a:ext>
                </a:extLst>
              </a:tr>
              <a:tr h="336331">
                <a:tc>
                  <a:txBody>
                    <a:bodyPr/>
                    <a:lstStyle/>
                    <a:p>
                      <a:pPr algn="ctr" fontAlgn="ctr"/>
                      <a:r>
                        <a:rPr lang="pl-PL" sz="900" b="1" i="0" u="none" strike="noStrike">
                          <a:solidFill>
                            <a:srgbClr val="000000"/>
                          </a:solidFill>
                          <a:effectLst/>
                          <a:latin typeface="Arial" panose="020B0604020202020204" pitchFamily="34" charset="0"/>
                        </a:rPr>
                        <a:t>Zapytania</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relatywnie proste, punktowe</a:t>
                      </a:r>
                    </a:p>
                  </a:txBody>
                  <a:tcPr marL="7007" marR="7007" marT="7007" marB="0" anchor="ctr">
                    <a:lnL>
                      <a:noFill/>
                    </a:lnL>
                    <a:lnR>
                      <a:noFill/>
                    </a:lnR>
                    <a:lnT>
                      <a:noFill/>
                    </a:lnT>
                    <a:lnB>
                      <a:noFill/>
                    </a:lnB>
                  </a:tcPr>
                </a:tc>
                <a:tc>
                  <a:txBody>
                    <a:bodyPr/>
                    <a:lstStyle/>
                    <a:p>
                      <a:pPr algn="ctr" fontAlgn="ctr"/>
                      <a:r>
                        <a:rPr lang="pl-PL" sz="800" b="0" i="0" u="none" strike="noStrike">
                          <a:solidFill>
                            <a:srgbClr val="000000"/>
                          </a:solidFill>
                          <a:effectLst/>
                          <a:latin typeface="Arial" panose="020B0604020202020204" pitchFamily="34" charset="0"/>
                        </a:rPr>
                        <a:t>złożone, na dużym wolumenie danych</a:t>
                      </a:r>
                    </a:p>
                  </a:txBody>
                  <a:tcPr marL="7007" marR="7007" marT="7007" marB="0" anchor="ctr">
                    <a:lnL>
                      <a:noFill/>
                    </a:lnL>
                    <a:lnR>
                      <a:noFill/>
                    </a:lnR>
                    <a:lnT>
                      <a:noFill/>
                    </a:lnT>
                    <a:lnB>
                      <a:noFill/>
                    </a:lnB>
                  </a:tcPr>
                </a:tc>
                <a:extLst>
                  <a:ext uri="{0D108BD9-81ED-4DB2-BD59-A6C34878D82A}">
                    <a16:rowId xmlns:a16="http://schemas.microsoft.com/office/drawing/2014/main" val="1016533382"/>
                  </a:ext>
                </a:extLst>
              </a:tr>
              <a:tr h="336331">
                <a:tc>
                  <a:txBody>
                    <a:bodyPr/>
                    <a:lstStyle/>
                    <a:p>
                      <a:pPr algn="ctr" fontAlgn="ctr"/>
                      <a:r>
                        <a:rPr lang="pl-PL" sz="900" b="1" i="0" u="none" strike="noStrike">
                          <a:solidFill>
                            <a:srgbClr val="000000"/>
                          </a:solidFill>
                          <a:effectLst/>
                          <a:latin typeface="Arial" panose="020B0604020202020204" pitchFamily="34" charset="0"/>
                        </a:rPr>
                        <a:t>Czas procesowania</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bardzo szybki</a:t>
                      </a:r>
                    </a:p>
                  </a:txBody>
                  <a:tcPr marL="7007" marR="7007" marT="7007" marB="0" anchor="ctr">
                    <a:lnL>
                      <a:noFill/>
                    </a:lnL>
                    <a:lnR>
                      <a:noFill/>
                    </a:lnR>
                    <a:lnT>
                      <a:noFill/>
                    </a:lnT>
                    <a:lnB>
                      <a:noFill/>
                    </a:lnB>
                  </a:tcPr>
                </a:tc>
                <a:tc>
                  <a:txBody>
                    <a:bodyPr/>
                    <a:lstStyle/>
                    <a:p>
                      <a:pPr algn="ctr" fontAlgn="ctr"/>
                      <a:r>
                        <a:rPr lang="pl-PL" sz="800" b="0" i="0" u="none" strike="noStrike">
                          <a:solidFill>
                            <a:srgbClr val="000000"/>
                          </a:solidFill>
                          <a:effectLst/>
                          <a:latin typeface="Arial" panose="020B0604020202020204" pitchFamily="34" charset="0"/>
                        </a:rPr>
                        <a:t>w zależności od zapytania, może być bardzo długi</a:t>
                      </a:r>
                    </a:p>
                  </a:txBody>
                  <a:tcPr marL="7007" marR="7007" marT="7007" marB="0" anchor="ctr">
                    <a:lnL>
                      <a:noFill/>
                    </a:lnL>
                    <a:lnR>
                      <a:noFill/>
                    </a:lnR>
                    <a:lnT>
                      <a:noFill/>
                    </a:lnT>
                    <a:lnB>
                      <a:noFill/>
                    </a:lnB>
                  </a:tcPr>
                </a:tc>
                <a:extLst>
                  <a:ext uri="{0D108BD9-81ED-4DB2-BD59-A6C34878D82A}">
                    <a16:rowId xmlns:a16="http://schemas.microsoft.com/office/drawing/2014/main" val="1368127790"/>
                  </a:ext>
                </a:extLst>
              </a:tr>
              <a:tr h="336331">
                <a:tc>
                  <a:txBody>
                    <a:bodyPr/>
                    <a:lstStyle/>
                    <a:p>
                      <a:pPr algn="ctr" fontAlgn="ctr"/>
                      <a:r>
                        <a:rPr lang="pl-PL" sz="900" b="1" i="0" u="none" strike="noStrike">
                          <a:solidFill>
                            <a:srgbClr val="000000"/>
                          </a:solidFill>
                          <a:effectLst/>
                          <a:latin typeface="Arial" panose="020B0604020202020204" pitchFamily="34" charset="0"/>
                        </a:rPr>
                        <a:t>Potrzebne miejsce</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relatywnie mało</a:t>
                      </a:r>
                    </a:p>
                  </a:txBody>
                  <a:tcPr marL="7007" marR="7007" marT="7007" marB="0" anchor="ctr">
                    <a:lnL>
                      <a:noFill/>
                    </a:lnL>
                    <a:lnR>
                      <a:noFill/>
                    </a:lnR>
                    <a:lnT>
                      <a:noFill/>
                    </a:lnT>
                    <a:lnB>
                      <a:noFill/>
                    </a:lnB>
                  </a:tcPr>
                </a:tc>
                <a:tc>
                  <a:txBody>
                    <a:bodyPr/>
                    <a:lstStyle/>
                    <a:p>
                      <a:pPr algn="ctr" fontAlgn="ctr"/>
                      <a:r>
                        <a:rPr lang="pl-PL" sz="800" b="0" i="0" u="none" strike="noStrike">
                          <a:solidFill>
                            <a:srgbClr val="000000"/>
                          </a:solidFill>
                          <a:effectLst/>
                          <a:latin typeface="Arial" panose="020B0604020202020204" pitchFamily="34" charset="0"/>
                        </a:rPr>
                        <a:t>dużo</a:t>
                      </a:r>
                    </a:p>
                  </a:txBody>
                  <a:tcPr marL="7007" marR="7007" marT="7007" marB="0" anchor="ctr">
                    <a:lnL>
                      <a:noFill/>
                    </a:lnL>
                    <a:lnR>
                      <a:noFill/>
                    </a:lnR>
                    <a:lnT>
                      <a:noFill/>
                    </a:lnT>
                    <a:lnB>
                      <a:noFill/>
                    </a:lnB>
                  </a:tcPr>
                </a:tc>
                <a:extLst>
                  <a:ext uri="{0D108BD9-81ED-4DB2-BD59-A6C34878D82A}">
                    <a16:rowId xmlns:a16="http://schemas.microsoft.com/office/drawing/2014/main" val="3506431271"/>
                  </a:ext>
                </a:extLst>
              </a:tr>
              <a:tr h="336331">
                <a:tc>
                  <a:txBody>
                    <a:bodyPr/>
                    <a:lstStyle/>
                    <a:p>
                      <a:pPr algn="ctr" fontAlgn="ctr"/>
                      <a:r>
                        <a:rPr lang="pl-PL" sz="900" b="1" i="0" u="none" strike="noStrike">
                          <a:solidFill>
                            <a:srgbClr val="000000"/>
                          </a:solidFill>
                          <a:effectLst/>
                          <a:latin typeface="Arial" panose="020B0604020202020204" pitchFamily="34" charset="0"/>
                        </a:rPr>
                        <a:t>Struktura bazy danych</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mocna normalizacja</a:t>
                      </a:r>
                    </a:p>
                  </a:txBody>
                  <a:tcPr marL="7007" marR="7007" marT="7007" marB="0" anchor="ctr">
                    <a:lnL>
                      <a:noFill/>
                    </a:lnL>
                    <a:lnR>
                      <a:noFill/>
                    </a:lnR>
                    <a:lnT>
                      <a:noFill/>
                    </a:lnT>
                    <a:lnB>
                      <a:noFill/>
                    </a:lnB>
                  </a:tcPr>
                </a:tc>
                <a:tc>
                  <a:txBody>
                    <a:bodyPr/>
                    <a:lstStyle/>
                    <a:p>
                      <a:pPr algn="ctr" fontAlgn="ctr"/>
                      <a:r>
                        <a:rPr lang="pl-PL" sz="800" b="0" i="0" u="none" strike="noStrike">
                          <a:solidFill>
                            <a:srgbClr val="000000"/>
                          </a:solidFill>
                          <a:effectLst/>
                          <a:latin typeface="Arial" panose="020B0604020202020204" pitchFamily="34" charset="0"/>
                        </a:rPr>
                        <a:t>denormalizacja - schemat gwiazdy/płatka śniegu</a:t>
                      </a:r>
                    </a:p>
                  </a:txBody>
                  <a:tcPr marL="7007" marR="7007" marT="7007" marB="0" anchor="ctr">
                    <a:lnL>
                      <a:noFill/>
                    </a:lnL>
                    <a:lnR>
                      <a:noFill/>
                    </a:lnR>
                    <a:lnT>
                      <a:noFill/>
                    </a:lnT>
                    <a:lnB>
                      <a:noFill/>
                    </a:lnB>
                  </a:tcPr>
                </a:tc>
                <a:extLst>
                  <a:ext uri="{0D108BD9-81ED-4DB2-BD59-A6C34878D82A}">
                    <a16:rowId xmlns:a16="http://schemas.microsoft.com/office/drawing/2014/main" val="3179642411"/>
                  </a:ext>
                </a:extLst>
              </a:tr>
              <a:tr h="672662">
                <a:tc>
                  <a:txBody>
                    <a:bodyPr/>
                    <a:lstStyle/>
                    <a:p>
                      <a:pPr algn="ctr" fontAlgn="ctr"/>
                      <a:r>
                        <a:rPr lang="pl-PL" sz="900" b="1" i="0" u="none" strike="noStrike">
                          <a:solidFill>
                            <a:srgbClr val="000000"/>
                          </a:solidFill>
                          <a:effectLst/>
                          <a:latin typeface="Arial" panose="020B0604020202020204" pitchFamily="34" charset="0"/>
                        </a:rPr>
                        <a:t>Kopia i odzyskiwanie danych</a:t>
                      </a:r>
                    </a:p>
                  </a:txBody>
                  <a:tcPr marL="7007" marR="7007" marT="7007" marB="0" anchor="ctr">
                    <a:lnL>
                      <a:noFill/>
                    </a:lnL>
                    <a:lnR>
                      <a:noFill/>
                    </a:lnR>
                    <a:lnT>
                      <a:noFill/>
                    </a:lnT>
                    <a:lnB>
                      <a:noFill/>
                    </a:lnB>
                    <a:solidFill>
                      <a:srgbClr val="DBDBDB"/>
                    </a:solidFill>
                  </a:tcPr>
                </a:tc>
                <a:tc>
                  <a:txBody>
                    <a:bodyPr/>
                    <a:lstStyle/>
                    <a:p>
                      <a:pPr algn="ctr" fontAlgn="ctr"/>
                      <a:r>
                        <a:rPr lang="pl-PL" sz="800" b="0" i="0" u="none" strike="noStrike">
                          <a:solidFill>
                            <a:srgbClr val="000000"/>
                          </a:solidFill>
                          <a:effectLst/>
                          <a:latin typeface="Arial" panose="020B0604020202020204" pitchFamily="34" charset="0"/>
                        </a:rPr>
                        <a:t>obowiązkowy backup, utrada danych bardzo kosztowna (często niedopuszczalna), mirroring (np. Backup Full + Diff, Recovery Full, backup logów)</a:t>
                      </a:r>
                    </a:p>
                  </a:txBody>
                  <a:tcPr marL="7007" marR="7007" marT="7007" marB="0" anchor="ctr">
                    <a:lnL>
                      <a:noFill/>
                    </a:lnL>
                    <a:lnR>
                      <a:noFill/>
                    </a:lnR>
                    <a:lnT>
                      <a:noFill/>
                    </a:lnT>
                    <a:lnB>
                      <a:noFill/>
                    </a:lnB>
                  </a:tcPr>
                </a:tc>
                <a:tc>
                  <a:txBody>
                    <a:bodyPr/>
                    <a:lstStyle/>
                    <a:p>
                      <a:pPr algn="ctr" fontAlgn="ctr"/>
                      <a:r>
                        <a:rPr lang="pl-PL" sz="800" b="0" i="0" u="none" strike="noStrike" dirty="0">
                          <a:solidFill>
                            <a:srgbClr val="000000"/>
                          </a:solidFill>
                          <a:effectLst/>
                          <a:latin typeface="Arial" panose="020B0604020202020204" pitchFamily="34" charset="0"/>
                        </a:rPr>
                        <a:t>relatywnie rzadko, bardziej w celu </a:t>
                      </a:r>
                      <a:r>
                        <a:rPr lang="pl-PL" sz="800" b="0" i="0" u="none" strike="noStrike" dirty="0" err="1">
                          <a:solidFill>
                            <a:srgbClr val="000000"/>
                          </a:solidFill>
                          <a:effectLst/>
                          <a:latin typeface="Arial" panose="020B0604020202020204" pitchFamily="34" charset="0"/>
                        </a:rPr>
                        <a:t>przyśpiszenia</a:t>
                      </a:r>
                      <a:r>
                        <a:rPr lang="pl-PL" sz="800" b="0" i="0" u="none" strike="noStrike" dirty="0">
                          <a:solidFill>
                            <a:srgbClr val="000000"/>
                          </a:solidFill>
                          <a:effectLst/>
                          <a:latin typeface="Arial" panose="020B0604020202020204" pitchFamily="34" charset="0"/>
                        </a:rPr>
                        <a:t> odtwarzania niż z obawy przed utratą danych. Odzyskać można poprzez ponowne przeliczenie prosto z systemów źródłowych.</a:t>
                      </a:r>
                    </a:p>
                  </a:txBody>
                  <a:tcPr marL="7007" marR="7007" marT="7007" marB="0" anchor="ctr">
                    <a:lnL>
                      <a:noFill/>
                    </a:lnL>
                    <a:lnR>
                      <a:noFill/>
                    </a:lnR>
                    <a:lnT>
                      <a:noFill/>
                    </a:lnT>
                    <a:lnB>
                      <a:noFill/>
                    </a:lnB>
                  </a:tcPr>
                </a:tc>
                <a:extLst>
                  <a:ext uri="{0D108BD9-81ED-4DB2-BD59-A6C34878D82A}">
                    <a16:rowId xmlns:a16="http://schemas.microsoft.com/office/drawing/2014/main" val="944600359"/>
                  </a:ext>
                </a:extLst>
              </a:tr>
            </a:tbl>
          </a:graphicData>
        </a:graphic>
      </p:graphicFrame>
    </p:spTree>
    <p:extLst>
      <p:ext uri="{BB962C8B-B14F-4D97-AF65-F5344CB8AC3E}">
        <p14:creationId xmlns:p14="http://schemas.microsoft.com/office/powerpoint/2010/main" val="1428660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ETL</a:t>
            </a:r>
          </a:p>
        </p:txBody>
      </p:sp>
      <p:sp>
        <p:nvSpPr>
          <p:cNvPr id="3" name="Symbol zastępczy zawartości 2"/>
          <p:cNvSpPr>
            <a:spLocks noGrp="1"/>
          </p:cNvSpPr>
          <p:nvPr>
            <p:ph idx="1"/>
          </p:nvPr>
        </p:nvSpPr>
        <p:spPr/>
        <p:txBody>
          <a:bodyPr/>
          <a:lstStyle/>
          <a:p>
            <a:pPr marL="0" indent="0">
              <a:buNone/>
            </a:pPr>
            <a:endParaRPr lang="pl-PL" dirty="0"/>
          </a:p>
        </p:txBody>
      </p:sp>
      <p:sp>
        <p:nvSpPr>
          <p:cNvPr id="5" name="Symbol zastępczy stopki 4"/>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80777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231654"/>
          </a:xfrm>
          <a:prstGeom prst="rect">
            <a:avLst/>
          </a:prstGeom>
          <a:noFill/>
        </p:spPr>
        <p:txBody>
          <a:bodyPr wrap="square" rtlCol="0">
            <a:spAutoFit/>
          </a:bodyPr>
          <a:lstStyle/>
          <a:p>
            <a:pPr lvl="1" algn="just"/>
            <a:r>
              <a:rPr lang="pl-PL" sz="2400" b="1" dirty="0"/>
              <a:t>ETL</a:t>
            </a:r>
          </a:p>
          <a:p>
            <a:pPr lvl="1" algn="just"/>
            <a:endParaRPr lang="pl-PL" b="1" dirty="0"/>
          </a:p>
          <a:p>
            <a:pPr lvl="1"/>
            <a:r>
              <a:rPr lang="en-US" dirty="0"/>
              <a:t>In computing, </a:t>
            </a:r>
            <a:r>
              <a:rPr lang="en-US" b="1" dirty="0"/>
              <a:t>extract, transform, load </a:t>
            </a:r>
            <a:r>
              <a:rPr lang="en-US" dirty="0"/>
              <a:t>(ETL) refers to a process in database usage and especially in data warehousing. The ETL process became a popular concept in the 1970s.</a:t>
            </a:r>
            <a:endParaRPr lang="pl-PL" dirty="0"/>
          </a:p>
          <a:p>
            <a:pPr lvl="1"/>
            <a:endParaRPr lang="pl-PL" dirty="0"/>
          </a:p>
          <a:p>
            <a:pPr lvl="1"/>
            <a:r>
              <a:rPr lang="en-US" dirty="0"/>
              <a:t>Data extraction is where data is extracted from homogeneous or heterogeneous data sources; data transformation where the data is transformed for storing in the proper format or structure for the purposes of querying and analysis; data loading where the data is loaded into the final target database, more specifically, an operational data store, data mart, or data warehouse.</a:t>
            </a:r>
            <a:endParaRPr lang="pl-PL" dirty="0"/>
          </a:p>
          <a:p>
            <a:pPr lvl="1"/>
            <a:endParaRPr lang="pl-PL" dirty="0"/>
          </a:p>
          <a:p>
            <a:pPr lvl="1"/>
            <a:r>
              <a:rPr lang="pl-PL" i="1" dirty="0"/>
              <a:t>https://en.wikipedia.org/wiki/Extract,_transform,_load</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89812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61665"/>
          </a:xfrm>
          <a:prstGeom prst="rect">
            <a:avLst/>
          </a:prstGeom>
          <a:noFill/>
        </p:spPr>
        <p:txBody>
          <a:bodyPr wrap="square" rtlCol="0">
            <a:spAutoFit/>
          </a:bodyPr>
          <a:lstStyle/>
          <a:p>
            <a:pPr lvl="1" algn="just"/>
            <a:r>
              <a:rPr lang="pl-PL" sz="2400" b="1" dirty="0"/>
              <a:t>Hurtownia Danych</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
        <p:nvSpPr>
          <p:cNvPr id="4" name="Prostokąt 3">
            <a:extLst>
              <a:ext uri="{FF2B5EF4-FFF2-40B4-BE49-F238E27FC236}">
                <a16:creationId xmlns:a16="http://schemas.microsoft.com/office/drawing/2014/main" id="{A3CC7BBD-98D8-4F07-A6F9-10A3F76B9DEE}"/>
              </a:ext>
            </a:extLst>
          </p:cNvPr>
          <p:cNvSpPr/>
          <p:nvPr/>
        </p:nvSpPr>
        <p:spPr>
          <a:xfrm>
            <a:off x="2125226" y="1877032"/>
            <a:ext cx="1110342"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ERP</a:t>
            </a:r>
          </a:p>
        </p:txBody>
      </p:sp>
      <p:sp>
        <p:nvSpPr>
          <p:cNvPr id="6" name="Prostokąt 5">
            <a:extLst>
              <a:ext uri="{FF2B5EF4-FFF2-40B4-BE49-F238E27FC236}">
                <a16:creationId xmlns:a16="http://schemas.microsoft.com/office/drawing/2014/main" id="{2F8EE4FB-0677-4422-ACEC-7525CC4C7ED7}"/>
              </a:ext>
            </a:extLst>
          </p:cNvPr>
          <p:cNvSpPr/>
          <p:nvPr/>
        </p:nvSpPr>
        <p:spPr>
          <a:xfrm>
            <a:off x="2492997" y="2874424"/>
            <a:ext cx="1110342"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CRM</a:t>
            </a:r>
          </a:p>
        </p:txBody>
      </p:sp>
      <p:sp>
        <p:nvSpPr>
          <p:cNvPr id="7" name="Prostokąt 6">
            <a:extLst>
              <a:ext uri="{FF2B5EF4-FFF2-40B4-BE49-F238E27FC236}">
                <a16:creationId xmlns:a16="http://schemas.microsoft.com/office/drawing/2014/main" id="{75C43AC0-63CD-4539-9DAA-8062B63E8517}"/>
              </a:ext>
            </a:extLst>
          </p:cNvPr>
          <p:cNvSpPr/>
          <p:nvPr/>
        </p:nvSpPr>
        <p:spPr>
          <a:xfrm>
            <a:off x="1292470" y="3396680"/>
            <a:ext cx="1110342"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HR</a:t>
            </a:r>
          </a:p>
        </p:txBody>
      </p:sp>
      <p:sp>
        <p:nvSpPr>
          <p:cNvPr id="8" name="Prostokąt 7">
            <a:extLst>
              <a:ext uri="{FF2B5EF4-FFF2-40B4-BE49-F238E27FC236}">
                <a16:creationId xmlns:a16="http://schemas.microsoft.com/office/drawing/2014/main" id="{71AC1479-2506-496C-8FE8-CE3745FFE723}"/>
              </a:ext>
            </a:extLst>
          </p:cNvPr>
          <p:cNvSpPr/>
          <p:nvPr/>
        </p:nvSpPr>
        <p:spPr>
          <a:xfrm>
            <a:off x="978641" y="2246450"/>
            <a:ext cx="1436915"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Finance</a:t>
            </a:r>
          </a:p>
        </p:txBody>
      </p:sp>
      <p:sp>
        <p:nvSpPr>
          <p:cNvPr id="10" name="Prostokąt 9">
            <a:extLst>
              <a:ext uri="{FF2B5EF4-FFF2-40B4-BE49-F238E27FC236}">
                <a16:creationId xmlns:a16="http://schemas.microsoft.com/office/drawing/2014/main" id="{6C542D0F-100D-4626-AB9A-C93D4385073D}"/>
              </a:ext>
            </a:extLst>
          </p:cNvPr>
          <p:cNvSpPr/>
          <p:nvPr/>
        </p:nvSpPr>
        <p:spPr>
          <a:xfrm>
            <a:off x="2144587" y="3927696"/>
            <a:ext cx="996043"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Sales</a:t>
            </a:r>
          </a:p>
        </p:txBody>
      </p:sp>
      <p:sp>
        <p:nvSpPr>
          <p:cNvPr id="5" name="Strzałka: w prawo 4">
            <a:extLst>
              <a:ext uri="{FF2B5EF4-FFF2-40B4-BE49-F238E27FC236}">
                <a16:creationId xmlns:a16="http://schemas.microsoft.com/office/drawing/2014/main" id="{2412C754-33DA-493B-AD5B-3F8956E59985}"/>
              </a:ext>
            </a:extLst>
          </p:cNvPr>
          <p:cNvSpPr/>
          <p:nvPr/>
        </p:nvSpPr>
        <p:spPr>
          <a:xfrm>
            <a:off x="5060704" y="3227916"/>
            <a:ext cx="2323887" cy="776830"/>
          </a:xfrm>
          <a:prstGeom prst="rightArrow">
            <a:avLst>
              <a:gd name="adj1" fmla="val 59965"/>
              <a:gd name="adj2" fmla="val 547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sz="2400" b="1" dirty="0">
                <a:ln w="0"/>
                <a:solidFill>
                  <a:schemeClr val="tx1"/>
                </a:solidFill>
                <a:effectLst>
                  <a:outerShdw blurRad="38100" dist="19050" dir="2700000" algn="tl" rotWithShape="0">
                    <a:schemeClr val="dk1">
                      <a:alpha val="40000"/>
                    </a:schemeClr>
                  </a:outerShdw>
                </a:effectLst>
              </a:rPr>
              <a:t>ETL</a:t>
            </a:r>
          </a:p>
        </p:txBody>
      </p:sp>
      <p:sp>
        <p:nvSpPr>
          <p:cNvPr id="11" name="Prostokąt 10">
            <a:extLst>
              <a:ext uri="{FF2B5EF4-FFF2-40B4-BE49-F238E27FC236}">
                <a16:creationId xmlns:a16="http://schemas.microsoft.com/office/drawing/2014/main" id="{72FDF135-708C-48D9-ACE9-4EF5048C8CBA}"/>
              </a:ext>
            </a:extLst>
          </p:cNvPr>
          <p:cNvSpPr/>
          <p:nvPr/>
        </p:nvSpPr>
        <p:spPr>
          <a:xfrm>
            <a:off x="3864387" y="1695727"/>
            <a:ext cx="828136" cy="810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a:t>raport</a:t>
            </a:r>
          </a:p>
        </p:txBody>
      </p:sp>
      <p:sp>
        <p:nvSpPr>
          <p:cNvPr id="12" name="Prostokąt 11">
            <a:extLst>
              <a:ext uri="{FF2B5EF4-FFF2-40B4-BE49-F238E27FC236}">
                <a16:creationId xmlns:a16="http://schemas.microsoft.com/office/drawing/2014/main" id="{72164FB8-333A-483F-894C-6B7ADD3AAC0A}"/>
              </a:ext>
            </a:extLst>
          </p:cNvPr>
          <p:cNvSpPr/>
          <p:nvPr/>
        </p:nvSpPr>
        <p:spPr>
          <a:xfrm>
            <a:off x="3664129" y="1889493"/>
            <a:ext cx="828136" cy="810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a:t>raport</a:t>
            </a:r>
          </a:p>
        </p:txBody>
      </p:sp>
      <p:sp>
        <p:nvSpPr>
          <p:cNvPr id="13" name="Prostokąt 12">
            <a:extLst>
              <a:ext uri="{FF2B5EF4-FFF2-40B4-BE49-F238E27FC236}">
                <a16:creationId xmlns:a16="http://schemas.microsoft.com/office/drawing/2014/main" id="{029D1596-1FD9-41E6-82FB-DC07CE37BE25}"/>
              </a:ext>
            </a:extLst>
          </p:cNvPr>
          <p:cNvSpPr/>
          <p:nvPr/>
        </p:nvSpPr>
        <p:spPr>
          <a:xfrm>
            <a:off x="3450319" y="2078189"/>
            <a:ext cx="828136" cy="810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a:t>raport</a:t>
            </a:r>
          </a:p>
        </p:txBody>
      </p:sp>
      <p:sp>
        <p:nvSpPr>
          <p:cNvPr id="24" name="Prostokąt 23">
            <a:extLst>
              <a:ext uri="{FF2B5EF4-FFF2-40B4-BE49-F238E27FC236}">
                <a16:creationId xmlns:a16="http://schemas.microsoft.com/office/drawing/2014/main" id="{3B6E2480-A6AB-4340-A2F4-8EFAD3479E9C}"/>
              </a:ext>
            </a:extLst>
          </p:cNvPr>
          <p:cNvSpPr/>
          <p:nvPr/>
        </p:nvSpPr>
        <p:spPr>
          <a:xfrm>
            <a:off x="3021148" y="4670374"/>
            <a:ext cx="1076160" cy="503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a:t>korekta</a:t>
            </a:r>
          </a:p>
        </p:txBody>
      </p:sp>
      <p:sp>
        <p:nvSpPr>
          <p:cNvPr id="25" name="Prostokąt 24">
            <a:extLst>
              <a:ext uri="{FF2B5EF4-FFF2-40B4-BE49-F238E27FC236}">
                <a16:creationId xmlns:a16="http://schemas.microsoft.com/office/drawing/2014/main" id="{B9564325-03BC-4B3E-978A-B82E519EDD6A}"/>
              </a:ext>
            </a:extLst>
          </p:cNvPr>
          <p:cNvSpPr/>
          <p:nvPr/>
        </p:nvSpPr>
        <p:spPr>
          <a:xfrm>
            <a:off x="3173548" y="4822774"/>
            <a:ext cx="1076160" cy="503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a:t>korekta</a:t>
            </a:r>
          </a:p>
        </p:txBody>
      </p:sp>
      <p:sp>
        <p:nvSpPr>
          <p:cNvPr id="26" name="Prostokąt 25">
            <a:extLst>
              <a:ext uri="{FF2B5EF4-FFF2-40B4-BE49-F238E27FC236}">
                <a16:creationId xmlns:a16="http://schemas.microsoft.com/office/drawing/2014/main" id="{2348AC6A-378E-47C9-AF1E-8A82F4B653B7}"/>
              </a:ext>
            </a:extLst>
          </p:cNvPr>
          <p:cNvSpPr/>
          <p:nvPr/>
        </p:nvSpPr>
        <p:spPr>
          <a:xfrm>
            <a:off x="3325948" y="4975174"/>
            <a:ext cx="1076160" cy="503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a:t>korekta</a:t>
            </a:r>
          </a:p>
        </p:txBody>
      </p:sp>
      <p:sp>
        <p:nvSpPr>
          <p:cNvPr id="2" name="Walec 1">
            <a:extLst>
              <a:ext uri="{FF2B5EF4-FFF2-40B4-BE49-F238E27FC236}">
                <a16:creationId xmlns:a16="http://schemas.microsoft.com/office/drawing/2014/main" id="{3E16E8E6-51D9-4F3F-BD11-4EFFA978CC3D}"/>
              </a:ext>
            </a:extLst>
          </p:cNvPr>
          <p:cNvSpPr/>
          <p:nvPr/>
        </p:nvSpPr>
        <p:spPr>
          <a:xfrm>
            <a:off x="8414209" y="2203063"/>
            <a:ext cx="2733151" cy="2826535"/>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pl-PL" b="1" dirty="0"/>
              <a:t>DATA WAREHOUSE</a:t>
            </a:r>
          </a:p>
        </p:txBody>
      </p:sp>
    </p:spTree>
    <p:extLst>
      <p:ext uri="{BB962C8B-B14F-4D97-AF65-F5344CB8AC3E}">
        <p14:creationId xmlns:p14="http://schemas.microsoft.com/office/powerpoint/2010/main" val="266452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Business </a:t>
            </a:r>
            <a:r>
              <a:rPr lang="pl-PL" dirty="0" err="1"/>
              <a:t>Intelligence</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
        <p:nvSpPr>
          <p:cNvPr id="5" name="Symbol zastępczy stopki 4"/>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596158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785652"/>
          </a:xfrm>
          <a:prstGeom prst="rect">
            <a:avLst/>
          </a:prstGeom>
          <a:noFill/>
        </p:spPr>
        <p:txBody>
          <a:bodyPr wrap="square" rtlCol="0">
            <a:spAutoFit/>
          </a:bodyPr>
          <a:lstStyle/>
          <a:p>
            <a:pPr lvl="1" algn="just"/>
            <a:r>
              <a:rPr lang="pl-PL" sz="2400" b="1" dirty="0" err="1"/>
              <a:t>Staging</a:t>
            </a:r>
            <a:endParaRPr lang="pl-PL" sz="2400" b="1" dirty="0"/>
          </a:p>
          <a:p>
            <a:pPr lvl="1" algn="just"/>
            <a:endParaRPr lang="pl-PL" b="1" dirty="0"/>
          </a:p>
          <a:p>
            <a:pPr lvl="1"/>
            <a:r>
              <a:rPr lang="en-US" dirty="0"/>
              <a:t>A </a:t>
            </a:r>
            <a:r>
              <a:rPr lang="en-US" b="1" dirty="0"/>
              <a:t>staging area</a:t>
            </a:r>
            <a:r>
              <a:rPr lang="en-US" dirty="0"/>
              <a:t>, or </a:t>
            </a:r>
            <a:r>
              <a:rPr lang="en-US" b="1" dirty="0"/>
              <a:t>landing zone</a:t>
            </a:r>
            <a:r>
              <a:rPr lang="en-US" dirty="0"/>
              <a:t>, is an intermediate storage area used for data processing during the extract, transform and load (ETL) process. The data staging area sits between the data source(s) and the data target(s), which are often data warehouses, data marts, or other data repositories.</a:t>
            </a:r>
            <a:endParaRPr lang="pl-PL" dirty="0"/>
          </a:p>
          <a:p>
            <a:pPr lvl="1"/>
            <a:endParaRPr lang="en-US" dirty="0"/>
          </a:p>
          <a:p>
            <a:pPr lvl="1"/>
            <a:r>
              <a:rPr lang="en-US" dirty="0"/>
              <a:t>Data staging areas are often transient in nature, with their contents being erased prior to running an ETL process or immediately following successful completion of an ETL process. There are staging area architectures, however, which are designed to hold data for extended periods of time for archival or troubleshooting purposes.</a:t>
            </a:r>
            <a:endParaRPr lang="pl-PL" dirty="0"/>
          </a:p>
          <a:p>
            <a:pPr lvl="1"/>
            <a:endParaRPr lang="pl-PL" i="1" dirty="0"/>
          </a:p>
          <a:p>
            <a:pPr lvl="1"/>
            <a:r>
              <a:rPr lang="pl-PL" i="1" dirty="0"/>
              <a:t>https://en.wikipedia.org/wiki/Staging_(data)</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49114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062651"/>
          </a:xfrm>
          <a:prstGeom prst="rect">
            <a:avLst/>
          </a:prstGeom>
          <a:noFill/>
        </p:spPr>
        <p:txBody>
          <a:bodyPr wrap="square" rtlCol="0">
            <a:spAutoFit/>
          </a:bodyPr>
          <a:lstStyle/>
          <a:p>
            <a:pPr lvl="1" algn="just"/>
            <a:r>
              <a:rPr lang="pl-PL" sz="2400" b="1" dirty="0"/>
              <a:t>ODS</a:t>
            </a:r>
          </a:p>
          <a:p>
            <a:pPr lvl="1" algn="just"/>
            <a:endParaRPr lang="pl-PL" b="1" dirty="0"/>
          </a:p>
          <a:p>
            <a:pPr lvl="1"/>
            <a:r>
              <a:rPr lang="en-US" dirty="0"/>
              <a:t>An </a:t>
            </a:r>
            <a:r>
              <a:rPr lang="en-US" b="1" dirty="0"/>
              <a:t>operational data store </a:t>
            </a:r>
            <a:r>
              <a:rPr lang="en-US" dirty="0"/>
              <a:t>is used for operational reporting and as a source of data for the </a:t>
            </a:r>
            <a:r>
              <a:rPr lang="en-US" b="1" dirty="0"/>
              <a:t>Enterprise Data Warehouse (EDW)</a:t>
            </a:r>
            <a:r>
              <a:rPr lang="en-US" dirty="0"/>
              <a:t>. It is a complementary element to an EDW in a decision support landscape, and is used for operational reporting, controls and decision making, as opposed to the EDW, which is used for tactical and strategic decision support.</a:t>
            </a:r>
          </a:p>
          <a:p>
            <a:pPr lvl="1"/>
            <a:endParaRPr lang="en-US" dirty="0"/>
          </a:p>
          <a:p>
            <a:pPr lvl="1"/>
            <a:r>
              <a:rPr lang="en-US" dirty="0"/>
              <a:t>An operational data store should not be confused with an enterprise data hub (EDH). An operational data store will take transactional data from one or more production system and loosely integrate it, in some respects it is still subject oriented, integrated and time variant, but without the volatility constraints. This integration is mainly achieved through the use of EDW structures and content.</a:t>
            </a:r>
            <a:endParaRPr lang="pl-PL" dirty="0"/>
          </a:p>
          <a:p>
            <a:pPr lvl="1"/>
            <a:endParaRPr lang="pl-PL" i="1" dirty="0"/>
          </a:p>
          <a:p>
            <a:pPr lvl="1"/>
            <a:r>
              <a:rPr lang="pl-PL" i="1" dirty="0"/>
              <a:t>https://en.wikipedia.org/wiki/Operational_data_store</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416894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508653"/>
          </a:xfrm>
          <a:prstGeom prst="rect">
            <a:avLst/>
          </a:prstGeom>
          <a:noFill/>
        </p:spPr>
        <p:txBody>
          <a:bodyPr wrap="square" rtlCol="0">
            <a:spAutoFit/>
          </a:bodyPr>
          <a:lstStyle/>
          <a:p>
            <a:pPr lvl="1" algn="just"/>
            <a:r>
              <a:rPr lang="pl-PL" sz="2400" b="1" dirty="0" err="1"/>
              <a:t>Staging</a:t>
            </a:r>
            <a:r>
              <a:rPr lang="pl-PL" sz="2400" b="1" dirty="0"/>
              <a:t> vs. ODS</a:t>
            </a:r>
          </a:p>
          <a:p>
            <a:pPr lvl="1" algn="just"/>
            <a:endParaRPr lang="pl-PL" b="1" dirty="0"/>
          </a:p>
          <a:p>
            <a:pPr lvl="1"/>
            <a:r>
              <a:rPr lang="en-US" dirty="0"/>
              <a:t>Operation Data Store or ODS means the current data that is required to </a:t>
            </a:r>
            <a:r>
              <a:rPr lang="en-US" b="1" dirty="0"/>
              <a:t>do quick analysis or near </a:t>
            </a:r>
            <a:r>
              <a:rPr lang="en-US" b="1" dirty="0" err="1"/>
              <a:t>realtime</a:t>
            </a:r>
            <a:r>
              <a:rPr lang="en-US" b="1" dirty="0"/>
              <a:t> reporting</a:t>
            </a:r>
            <a:r>
              <a:rPr lang="en-US" dirty="0"/>
              <a:t>.</a:t>
            </a:r>
          </a:p>
          <a:p>
            <a:pPr lvl="1"/>
            <a:endParaRPr lang="en-US" dirty="0"/>
          </a:p>
          <a:p>
            <a:pPr lvl="1"/>
            <a:r>
              <a:rPr lang="en-US" dirty="0"/>
              <a:t>On the other side Staging is a </a:t>
            </a:r>
            <a:r>
              <a:rPr lang="en-US" b="1" dirty="0"/>
              <a:t>dump of all data that you gather form multiple and heterogeneous Sources</a:t>
            </a:r>
            <a:r>
              <a:rPr lang="en-US" dirty="0"/>
              <a:t>, you cleanse this data, apply multiple business rules, filter it and then push it to your Data Warehouse or ODS.</a:t>
            </a:r>
          </a:p>
          <a:p>
            <a:pPr lvl="1"/>
            <a:endParaRPr lang="en-US" dirty="0"/>
          </a:p>
          <a:p>
            <a:pPr lvl="1"/>
            <a:r>
              <a:rPr lang="en-US" dirty="0"/>
              <a:t>An ODS sits between your Staging/Factory and Data Warehouse.</a:t>
            </a:r>
            <a:endParaRPr lang="pl-PL" dirty="0"/>
          </a:p>
          <a:p>
            <a:pPr lvl="1"/>
            <a:endParaRPr lang="pl-PL" i="1" dirty="0"/>
          </a:p>
          <a:p>
            <a:pPr lvl="1"/>
            <a:r>
              <a:rPr lang="pl-PL" i="1" dirty="0"/>
              <a:t>https://www.quora.com/What-is-the-difference-between-operational-data-store-and-staging-area</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112931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5296461" cy="461665"/>
          </a:xfrm>
          <a:prstGeom prst="rect">
            <a:avLst/>
          </a:prstGeom>
          <a:noFill/>
        </p:spPr>
        <p:txBody>
          <a:bodyPr wrap="square" rtlCol="0">
            <a:spAutoFit/>
          </a:bodyPr>
          <a:lstStyle/>
          <a:p>
            <a:pPr lvl="1" algn="just"/>
            <a:r>
              <a:rPr lang="pl-PL" sz="2400" b="1" dirty="0"/>
              <a:t>Hurtownia Danych</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
        <p:nvSpPr>
          <p:cNvPr id="5" name="Strzałka: w prawo 4">
            <a:extLst>
              <a:ext uri="{FF2B5EF4-FFF2-40B4-BE49-F238E27FC236}">
                <a16:creationId xmlns:a16="http://schemas.microsoft.com/office/drawing/2014/main" id="{2412C754-33DA-493B-AD5B-3F8956E59985}"/>
              </a:ext>
            </a:extLst>
          </p:cNvPr>
          <p:cNvSpPr/>
          <p:nvPr/>
        </p:nvSpPr>
        <p:spPr>
          <a:xfrm>
            <a:off x="2291461" y="3234907"/>
            <a:ext cx="1115809" cy="776830"/>
          </a:xfrm>
          <a:prstGeom prst="rightArrow">
            <a:avLst>
              <a:gd name="adj1" fmla="val 59965"/>
              <a:gd name="adj2" fmla="val 547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sz="2400" b="1" dirty="0">
                <a:ln w="0"/>
                <a:solidFill>
                  <a:schemeClr val="tx1"/>
                </a:solidFill>
                <a:effectLst>
                  <a:outerShdw blurRad="38100" dist="19050" dir="2700000" algn="tl" rotWithShape="0">
                    <a:schemeClr val="dk1">
                      <a:alpha val="40000"/>
                    </a:schemeClr>
                  </a:outerShdw>
                </a:effectLst>
              </a:rPr>
              <a:t>ETL</a:t>
            </a:r>
          </a:p>
        </p:txBody>
      </p:sp>
      <p:sp>
        <p:nvSpPr>
          <p:cNvPr id="2" name="Walec 1">
            <a:extLst>
              <a:ext uri="{FF2B5EF4-FFF2-40B4-BE49-F238E27FC236}">
                <a16:creationId xmlns:a16="http://schemas.microsoft.com/office/drawing/2014/main" id="{3E16E8E6-51D9-4F3F-BD11-4EFFA978CC3D}"/>
              </a:ext>
            </a:extLst>
          </p:cNvPr>
          <p:cNvSpPr/>
          <p:nvPr/>
        </p:nvSpPr>
        <p:spPr>
          <a:xfrm>
            <a:off x="7383509" y="4388138"/>
            <a:ext cx="1472836" cy="1530138"/>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pl-PL" b="1" dirty="0"/>
              <a:t>DWH (SQL/S)</a:t>
            </a:r>
          </a:p>
        </p:txBody>
      </p:sp>
      <p:sp>
        <p:nvSpPr>
          <p:cNvPr id="14" name="Walec 13">
            <a:extLst>
              <a:ext uri="{FF2B5EF4-FFF2-40B4-BE49-F238E27FC236}">
                <a16:creationId xmlns:a16="http://schemas.microsoft.com/office/drawing/2014/main" id="{A87174DE-A252-4EB4-A4EA-C6E195322574}"/>
              </a:ext>
            </a:extLst>
          </p:cNvPr>
          <p:cNvSpPr/>
          <p:nvPr/>
        </p:nvSpPr>
        <p:spPr>
          <a:xfrm>
            <a:off x="567496" y="2719347"/>
            <a:ext cx="809565" cy="8645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t>Finance (Oracle)</a:t>
            </a:r>
          </a:p>
        </p:txBody>
      </p:sp>
      <p:sp>
        <p:nvSpPr>
          <p:cNvPr id="18" name="Walec 17">
            <a:extLst>
              <a:ext uri="{FF2B5EF4-FFF2-40B4-BE49-F238E27FC236}">
                <a16:creationId xmlns:a16="http://schemas.microsoft.com/office/drawing/2014/main" id="{F813EFB9-5F6B-453F-AAB4-9B6020C98A85}"/>
              </a:ext>
            </a:extLst>
          </p:cNvPr>
          <p:cNvSpPr/>
          <p:nvPr/>
        </p:nvSpPr>
        <p:spPr>
          <a:xfrm>
            <a:off x="840844" y="1851406"/>
            <a:ext cx="809565" cy="8645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t>HR (SQL/S)</a:t>
            </a:r>
          </a:p>
        </p:txBody>
      </p:sp>
      <p:sp>
        <p:nvSpPr>
          <p:cNvPr id="19" name="Walec 18">
            <a:extLst>
              <a:ext uri="{FF2B5EF4-FFF2-40B4-BE49-F238E27FC236}">
                <a16:creationId xmlns:a16="http://schemas.microsoft.com/office/drawing/2014/main" id="{105132DD-4403-48B7-AAD2-1B14A2DCC3F0}"/>
              </a:ext>
            </a:extLst>
          </p:cNvPr>
          <p:cNvSpPr/>
          <p:nvPr/>
        </p:nvSpPr>
        <p:spPr>
          <a:xfrm>
            <a:off x="1481896" y="2341729"/>
            <a:ext cx="809565" cy="8645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t>CRM (</a:t>
            </a:r>
            <a:r>
              <a:rPr lang="pl-PL" sz="1400" dirty="0" err="1"/>
              <a:t>Azure</a:t>
            </a:r>
            <a:r>
              <a:rPr lang="pl-PL" sz="1400" dirty="0"/>
              <a:t>)</a:t>
            </a:r>
          </a:p>
        </p:txBody>
      </p:sp>
      <p:sp>
        <p:nvSpPr>
          <p:cNvPr id="20" name="Walec 19">
            <a:extLst>
              <a:ext uri="{FF2B5EF4-FFF2-40B4-BE49-F238E27FC236}">
                <a16:creationId xmlns:a16="http://schemas.microsoft.com/office/drawing/2014/main" id="{2F981270-CC58-43A3-A64B-5EAFB7E0A59B}"/>
              </a:ext>
            </a:extLst>
          </p:cNvPr>
          <p:cNvSpPr/>
          <p:nvPr/>
        </p:nvSpPr>
        <p:spPr>
          <a:xfrm>
            <a:off x="1233267" y="3050919"/>
            <a:ext cx="809565" cy="8645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t>Sales (Oracle)</a:t>
            </a:r>
          </a:p>
        </p:txBody>
      </p:sp>
      <p:sp>
        <p:nvSpPr>
          <p:cNvPr id="15" name="Prostokąt: zagięty narożnik 14">
            <a:extLst>
              <a:ext uri="{FF2B5EF4-FFF2-40B4-BE49-F238E27FC236}">
                <a16:creationId xmlns:a16="http://schemas.microsoft.com/office/drawing/2014/main" id="{98E7CEE6-33AF-4693-92AF-F8DCB57FA3B9}"/>
              </a:ext>
            </a:extLst>
          </p:cNvPr>
          <p:cNvSpPr/>
          <p:nvPr/>
        </p:nvSpPr>
        <p:spPr>
          <a:xfrm>
            <a:off x="531797" y="3770141"/>
            <a:ext cx="639357" cy="802257"/>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sz="1400" dirty="0"/>
              <a:t>GUS (.</a:t>
            </a:r>
            <a:r>
              <a:rPr lang="pl-PL" sz="1400" dirty="0" err="1"/>
              <a:t>csv</a:t>
            </a:r>
            <a:r>
              <a:rPr lang="pl-PL" sz="1400" dirty="0"/>
              <a:t>)</a:t>
            </a:r>
          </a:p>
        </p:txBody>
      </p:sp>
      <p:sp>
        <p:nvSpPr>
          <p:cNvPr id="22" name="Prostokąt: zagięty narożnik 21">
            <a:extLst>
              <a:ext uri="{FF2B5EF4-FFF2-40B4-BE49-F238E27FC236}">
                <a16:creationId xmlns:a16="http://schemas.microsoft.com/office/drawing/2014/main" id="{3E4E9222-4B30-4ECE-8EE3-28DC290E0209}"/>
              </a:ext>
            </a:extLst>
          </p:cNvPr>
          <p:cNvSpPr/>
          <p:nvPr/>
        </p:nvSpPr>
        <p:spPr>
          <a:xfrm>
            <a:off x="924220" y="4101713"/>
            <a:ext cx="639357" cy="802257"/>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sz="1400" dirty="0"/>
              <a:t>bonus (.</a:t>
            </a:r>
            <a:r>
              <a:rPr lang="pl-PL" sz="1400" dirty="0" err="1"/>
              <a:t>xlsx</a:t>
            </a:r>
            <a:r>
              <a:rPr lang="pl-PL" sz="1400" dirty="0"/>
              <a:t>)</a:t>
            </a:r>
          </a:p>
        </p:txBody>
      </p:sp>
      <p:sp>
        <p:nvSpPr>
          <p:cNvPr id="23" name="Walec 22">
            <a:extLst>
              <a:ext uri="{FF2B5EF4-FFF2-40B4-BE49-F238E27FC236}">
                <a16:creationId xmlns:a16="http://schemas.microsoft.com/office/drawing/2014/main" id="{BA17A737-C5FC-4F1B-A0BB-F477C4E0EFEF}"/>
              </a:ext>
            </a:extLst>
          </p:cNvPr>
          <p:cNvSpPr/>
          <p:nvPr/>
        </p:nvSpPr>
        <p:spPr>
          <a:xfrm>
            <a:off x="3647870" y="2936703"/>
            <a:ext cx="1555250" cy="1373238"/>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pl-PL" b="1" dirty="0" err="1"/>
              <a:t>Staging</a:t>
            </a:r>
            <a:r>
              <a:rPr lang="pl-PL" b="1" dirty="0"/>
              <a:t> (SQL/S)</a:t>
            </a:r>
          </a:p>
        </p:txBody>
      </p:sp>
      <p:sp>
        <p:nvSpPr>
          <p:cNvPr id="27" name="Strzałka: w prawo 26">
            <a:extLst>
              <a:ext uri="{FF2B5EF4-FFF2-40B4-BE49-F238E27FC236}">
                <a16:creationId xmlns:a16="http://schemas.microsoft.com/office/drawing/2014/main" id="{B0BB8E78-864A-405C-9500-FCEEC8072B6E}"/>
              </a:ext>
            </a:extLst>
          </p:cNvPr>
          <p:cNvSpPr/>
          <p:nvPr/>
        </p:nvSpPr>
        <p:spPr>
          <a:xfrm rot="19268553">
            <a:off x="5132536" y="2180478"/>
            <a:ext cx="1115809" cy="776830"/>
          </a:xfrm>
          <a:prstGeom prst="rightArrow">
            <a:avLst>
              <a:gd name="adj1" fmla="val 59965"/>
              <a:gd name="adj2" fmla="val 547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sz="2400" b="1" dirty="0">
                <a:ln w="0"/>
                <a:solidFill>
                  <a:schemeClr val="tx1"/>
                </a:solidFill>
                <a:effectLst>
                  <a:outerShdw blurRad="38100" dist="19050" dir="2700000" algn="tl" rotWithShape="0">
                    <a:schemeClr val="dk1">
                      <a:alpha val="40000"/>
                    </a:schemeClr>
                  </a:outerShdw>
                </a:effectLst>
              </a:rPr>
              <a:t>ETL</a:t>
            </a:r>
          </a:p>
        </p:txBody>
      </p:sp>
      <p:sp>
        <p:nvSpPr>
          <p:cNvPr id="28" name="Strzałka: w prawo 27">
            <a:extLst>
              <a:ext uri="{FF2B5EF4-FFF2-40B4-BE49-F238E27FC236}">
                <a16:creationId xmlns:a16="http://schemas.microsoft.com/office/drawing/2014/main" id="{56D87C1B-09A6-47A1-9261-7B7A1A68DD0B}"/>
              </a:ext>
            </a:extLst>
          </p:cNvPr>
          <p:cNvSpPr/>
          <p:nvPr/>
        </p:nvSpPr>
        <p:spPr>
          <a:xfrm rot="1872739">
            <a:off x="5258844" y="4380392"/>
            <a:ext cx="2011185" cy="776830"/>
          </a:xfrm>
          <a:prstGeom prst="rightArrow">
            <a:avLst>
              <a:gd name="adj1" fmla="val 59965"/>
              <a:gd name="adj2" fmla="val 547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sz="2400" b="1" dirty="0">
                <a:ln w="0"/>
                <a:solidFill>
                  <a:schemeClr val="tx1"/>
                </a:solidFill>
                <a:effectLst>
                  <a:outerShdw blurRad="38100" dist="19050" dir="2700000" algn="tl" rotWithShape="0">
                    <a:schemeClr val="dk1">
                      <a:alpha val="40000"/>
                    </a:schemeClr>
                  </a:outerShdw>
                </a:effectLst>
              </a:rPr>
              <a:t>ETL</a:t>
            </a:r>
          </a:p>
        </p:txBody>
      </p:sp>
      <p:sp>
        <p:nvSpPr>
          <p:cNvPr id="29" name="Walec 28">
            <a:extLst>
              <a:ext uri="{FF2B5EF4-FFF2-40B4-BE49-F238E27FC236}">
                <a16:creationId xmlns:a16="http://schemas.microsoft.com/office/drawing/2014/main" id="{9EF3B7FA-7343-4360-BC61-57F3020E07F8}"/>
              </a:ext>
            </a:extLst>
          </p:cNvPr>
          <p:cNvSpPr/>
          <p:nvPr/>
        </p:nvSpPr>
        <p:spPr>
          <a:xfrm>
            <a:off x="6368572" y="1558199"/>
            <a:ext cx="1205420" cy="1309518"/>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pl-PL" b="1" dirty="0"/>
              <a:t>ODS (SQL/S)</a:t>
            </a:r>
          </a:p>
        </p:txBody>
      </p:sp>
      <p:sp>
        <p:nvSpPr>
          <p:cNvPr id="30" name="Zwój: pionowy 29">
            <a:extLst>
              <a:ext uri="{FF2B5EF4-FFF2-40B4-BE49-F238E27FC236}">
                <a16:creationId xmlns:a16="http://schemas.microsoft.com/office/drawing/2014/main" id="{E39D3B0C-C162-47B0-A03D-CC45C8471086}"/>
              </a:ext>
            </a:extLst>
          </p:cNvPr>
          <p:cNvSpPr/>
          <p:nvPr/>
        </p:nvSpPr>
        <p:spPr>
          <a:xfrm>
            <a:off x="8266881" y="1776236"/>
            <a:ext cx="1178927" cy="60190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sz="1200" dirty="0"/>
              <a:t>Raport Operacyjny</a:t>
            </a:r>
          </a:p>
        </p:txBody>
      </p:sp>
      <p:sp>
        <p:nvSpPr>
          <p:cNvPr id="31" name="Zwój: pionowy 30">
            <a:extLst>
              <a:ext uri="{FF2B5EF4-FFF2-40B4-BE49-F238E27FC236}">
                <a16:creationId xmlns:a16="http://schemas.microsoft.com/office/drawing/2014/main" id="{2BB93223-CA0E-4A84-BB2A-FC66A8365A43}"/>
              </a:ext>
            </a:extLst>
          </p:cNvPr>
          <p:cNvSpPr/>
          <p:nvPr/>
        </p:nvSpPr>
        <p:spPr>
          <a:xfrm>
            <a:off x="8419281" y="1928636"/>
            <a:ext cx="1178927" cy="60190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sz="1200" dirty="0"/>
              <a:t>Raport Operacyjny</a:t>
            </a:r>
          </a:p>
        </p:txBody>
      </p:sp>
      <p:sp>
        <p:nvSpPr>
          <p:cNvPr id="32" name="Zwój: pionowy 31">
            <a:extLst>
              <a:ext uri="{FF2B5EF4-FFF2-40B4-BE49-F238E27FC236}">
                <a16:creationId xmlns:a16="http://schemas.microsoft.com/office/drawing/2014/main" id="{DE028788-2F8A-442A-A527-8974F7B80F00}"/>
              </a:ext>
            </a:extLst>
          </p:cNvPr>
          <p:cNvSpPr/>
          <p:nvPr/>
        </p:nvSpPr>
        <p:spPr>
          <a:xfrm>
            <a:off x="8571681" y="2081036"/>
            <a:ext cx="1178927" cy="60190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sz="1200" dirty="0"/>
              <a:t>Raport Operacyjny</a:t>
            </a:r>
          </a:p>
        </p:txBody>
      </p:sp>
      <p:sp>
        <p:nvSpPr>
          <p:cNvPr id="16" name="Sześcian 15">
            <a:extLst>
              <a:ext uri="{FF2B5EF4-FFF2-40B4-BE49-F238E27FC236}">
                <a16:creationId xmlns:a16="http://schemas.microsoft.com/office/drawing/2014/main" id="{65124EE5-853D-4425-8549-DCC9716B043A}"/>
              </a:ext>
            </a:extLst>
          </p:cNvPr>
          <p:cNvSpPr/>
          <p:nvPr/>
        </p:nvSpPr>
        <p:spPr>
          <a:xfrm>
            <a:off x="9721554" y="3585624"/>
            <a:ext cx="1229240" cy="11437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OLAP</a:t>
            </a:r>
          </a:p>
        </p:txBody>
      </p:sp>
      <p:sp>
        <p:nvSpPr>
          <p:cNvPr id="17" name="Schemat blokowy: wiele dokumentów 16">
            <a:extLst>
              <a:ext uri="{FF2B5EF4-FFF2-40B4-BE49-F238E27FC236}">
                <a16:creationId xmlns:a16="http://schemas.microsoft.com/office/drawing/2014/main" id="{D58AB67C-DEBE-4467-AEC1-FD37935C426D}"/>
              </a:ext>
            </a:extLst>
          </p:cNvPr>
          <p:cNvSpPr/>
          <p:nvPr/>
        </p:nvSpPr>
        <p:spPr>
          <a:xfrm>
            <a:off x="9893178" y="5271241"/>
            <a:ext cx="1717601" cy="112378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sz="1200" dirty="0"/>
              <a:t>Dashboard / Analiza / Rap. Zarządczy </a:t>
            </a:r>
          </a:p>
        </p:txBody>
      </p:sp>
      <p:sp>
        <p:nvSpPr>
          <p:cNvPr id="21" name="Strzałka: w prawo 20">
            <a:extLst>
              <a:ext uri="{FF2B5EF4-FFF2-40B4-BE49-F238E27FC236}">
                <a16:creationId xmlns:a16="http://schemas.microsoft.com/office/drawing/2014/main" id="{DB8FFEBE-CB8F-43BC-B790-63C7BD349718}"/>
              </a:ext>
            </a:extLst>
          </p:cNvPr>
          <p:cNvSpPr/>
          <p:nvPr/>
        </p:nvSpPr>
        <p:spPr>
          <a:xfrm>
            <a:off x="7611274" y="2094839"/>
            <a:ext cx="655607" cy="2728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33" name="Strzałka: w prawo 32">
            <a:extLst>
              <a:ext uri="{FF2B5EF4-FFF2-40B4-BE49-F238E27FC236}">
                <a16:creationId xmlns:a16="http://schemas.microsoft.com/office/drawing/2014/main" id="{4B827A34-482A-4B1A-B07C-6F474CF4902C}"/>
              </a:ext>
            </a:extLst>
          </p:cNvPr>
          <p:cNvSpPr/>
          <p:nvPr/>
        </p:nvSpPr>
        <p:spPr>
          <a:xfrm>
            <a:off x="9008894" y="5746364"/>
            <a:ext cx="655607" cy="2728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34" name="Strzałka: w prawo 33">
            <a:extLst>
              <a:ext uri="{FF2B5EF4-FFF2-40B4-BE49-F238E27FC236}">
                <a16:creationId xmlns:a16="http://schemas.microsoft.com/office/drawing/2014/main" id="{A7C832DF-EFC5-4B80-99F8-A61AA854A303}"/>
              </a:ext>
            </a:extLst>
          </p:cNvPr>
          <p:cNvSpPr/>
          <p:nvPr/>
        </p:nvSpPr>
        <p:spPr>
          <a:xfrm>
            <a:off x="8961146" y="4495995"/>
            <a:ext cx="655607" cy="2728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928913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Narzędzia</a:t>
            </a:r>
          </a:p>
        </p:txBody>
      </p:sp>
      <p:sp>
        <p:nvSpPr>
          <p:cNvPr id="3" name="Symbol zastępczy zawartości 2"/>
          <p:cNvSpPr>
            <a:spLocks noGrp="1"/>
          </p:cNvSpPr>
          <p:nvPr>
            <p:ph idx="1"/>
          </p:nvPr>
        </p:nvSpPr>
        <p:spPr/>
        <p:txBody>
          <a:bodyPr/>
          <a:lstStyle/>
          <a:p>
            <a:pPr marL="0" indent="0">
              <a:buNone/>
            </a:pPr>
            <a:endParaRPr lang="pl-PL" dirty="0"/>
          </a:p>
        </p:txBody>
      </p:sp>
      <p:sp>
        <p:nvSpPr>
          <p:cNvPr id="5" name="Symbol zastępczy stopki 4"/>
          <p:cNvSpPr>
            <a:spLocks noGrp="1"/>
          </p:cNvSpPr>
          <p:nvPr>
            <p:ph type="ftr" sz="quarter" idx="11"/>
          </p:nvPr>
        </p:nvSpPr>
        <p:spPr/>
        <p:txBody>
          <a:bodyPr/>
          <a:lstStyle/>
          <a:p>
            <a:r>
              <a:rPr lang="en-US" dirty="0" err="1"/>
              <a:t>T.Kostyrka</a:t>
            </a:r>
            <a:r>
              <a:rPr lang="en-US" dirty="0"/>
              <a:t> - </a:t>
            </a:r>
            <a:r>
              <a:rPr lang="en-US" dirty="0" err="1"/>
              <a:t>Hurtownie</a:t>
            </a:r>
            <a:r>
              <a:rPr lang="en-US" dirty="0"/>
              <a:t> </a:t>
            </a:r>
            <a:r>
              <a:rPr lang="en-US" dirty="0" err="1"/>
              <a:t>Danych</a:t>
            </a:r>
            <a:endParaRPr lang="en-US" dirty="0"/>
          </a:p>
        </p:txBody>
      </p:sp>
    </p:spTree>
    <p:extLst>
      <p:ext uri="{BB962C8B-B14F-4D97-AF65-F5344CB8AC3E}">
        <p14:creationId xmlns:p14="http://schemas.microsoft.com/office/powerpoint/2010/main" val="257214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Łącznik prosty ze strzałką 28">
            <a:extLst>
              <a:ext uri="{FF2B5EF4-FFF2-40B4-BE49-F238E27FC236}">
                <a16:creationId xmlns:a16="http://schemas.microsoft.com/office/drawing/2014/main" id="{4EC17717-E059-4347-8368-D266B5B6A1D1}"/>
              </a:ext>
            </a:extLst>
          </p:cNvPr>
          <p:cNvCxnSpPr>
            <a:cxnSpLocks/>
          </p:cNvCxnSpPr>
          <p:nvPr/>
        </p:nvCxnSpPr>
        <p:spPr>
          <a:xfrm flipV="1">
            <a:off x="2444855" y="4602453"/>
            <a:ext cx="6511283" cy="43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ymbol zastępczy stopki 2"/>
          <p:cNvSpPr>
            <a:spLocks noGrp="1"/>
          </p:cNvSpPr>
          <p:nvPr>
            <p:ph type="ftr" sz="quarter" idx="11"/>
          </p:nvPr>
        </p:nvSpPr>
        <p:spPr>
          <a:xfrm>
            <a:off x="3869268" y="6356350"/>
            <a:ext cx="5911517" cy="365125"/>
          </a:xfrm>
        </p:spPr>
        <p:txBody>
          <a:bodyPr/>
          <a:lstStyle/>
          <a:p>
            <a:r>
              <a:rPr lang="en-US"/>
              <a:t>T.Kostyrka - Hurtownie Danych</a:t>
            </a:r>
            <a:endParaRPr lang="en-US" dirty="0"/>
          </a:p>
        </p:txBody>
      </p:sp>
      <p:sp>
        <p:nvSpPr>
          <p:cNvPr id="2" name="Walec 1">
            <a:extLst>
              <a:ext uri="{FF2B5EF4-FFF2-40B4-BE49-F238E27FC236}">
                <a16:creationId xmlns:a16="http://schemas.microsoft.com/office/drawing/2014/main" id="{FF3AA01D-705F-4A9C-A936-F804ABB1FB0E}"/>
              </a:ext>
            </a:extLst>
          </p:cNvPr>
          <p:cNvSpPr/>
          <p:nvPr/>
        </p:nvSpPr>
        <p:spPr>
          <a:xfrm>
            <a:off x="788344" y="38979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Walec 4">
            <a:extLst>
              <a:ext uri="{FF2B5EF4-FFF2-40B4-BE49-F238E27FC236}">
                <a16:creationId xmlns:a16="http://schemas.microsoft.com/office/drawing/2014/main" id="{18E4C1FC-0088-4D0D-8A02-31C86E49EB8B}"/>
              </a:ext>
            </a:extLst>
          </p:cNvPr>
          <p:cNvSpPr/>
          <p:nvPr/>
        </p:nvSpPr>
        <p:spPr>
          <a:xfrm>
            <a:off x="940744" y="40503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Walec 5">
            <a:extLst>
              <a:ext uri="{FF2B5EF4-FFF2-40B4-BE49-F238E27FC236}">
                <a16:creationId xmlns:a16="http://schemas.microsoft.com/office/drawing/2014/main" id="{8AB5BE54-54BC-4AAA-8D3E-F91998CE18C0}"/>
              </a:ext>
            </a:extLst>
          </p:cNvPr>
          <p:cNvSpPr/>
          <p:nvPr/>
        </p:nvSpPr>
        <p:spPr>
          <a:xfrm>
            <a:off x="1093144" y="42027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Walec 6">
            <a:extLst>
              <a:ext uri="{FF2B5EF4-FFF2-40B4-BE49-F238E27FC236}">
                <a16:creationId xmlns:a16="http://schemas.microsoft.com/office/drawing/2014/main" id="{AD242A74-6FE6-48CA-AF5B-A15167D63C0C}"/>
              </a:ext>
            </a:extLst>
          </p:cNvPr>
          <p:cNvSpPr/>
          <p:nvPr/>
        </p:nvSpPr>
        <p:spPr>
          <a:xfrm>
            <a:off x="1245544" y="43551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Source</a:t>
            </a:r>
          </a:p>
        </p:txBody>
      </p:sp>
      <p:sp>
        <p:nvSpPr>
          <p:cNvPr id="4" name="Walec 3">
            <a:extLst>
              <a:ext uri="{FF2B5EF4-FFF2-40B4-BE49-F238E27FC236}">
                <a16:creationId xmlns:a16="http://schemas.microsoft.com/office/drawing/2014/main" id="{3E472D20-0889-4254-AF12-9C7AE48CCF5D}"/>
              </a:ext>
            </a:extLst>
          </p:cNvPr>
          <p:cNvSpPr/>
          <p:nvPr/>
        </p:nvSpPr>
        <p:spPr>
          <a:xfrm>
            <a:off x="4246624" y="2377355"/>
            <a:ext cx="1397479" cy="18891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DWH</a:t>
            </a:r>
          </a:p>
        </p:txBody>
      </p:sp>
      <p:sp>
        <p:nvSpPr>
          <p:cNvPr id="8" name="Strzałka: w prawo 7">
            <a:extLst>
              <a:ext uri="{FF2B5EF4-FFF2-40B4-BE49-F238E27FC236}">
                <a16:creationId xmlns:a16="http://schemas.microsoft.com/office/drawing/2014/main" id="{DA947BBB-E60D-40A2-9AAA-9D8B4C73143F}"/>
              </a:ext>
            </a:extLst>
          </p:cNvPr>
          <p:cNvSpPr/>
          <p:nvPr/>
        </p:nvSpPr>
        <p:spPr>
          <a:xfrm rot="20310618">
            <a:off x="2242390" y="3938403"/>
            <a:ext cx="197600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ETL</a:t>
            </a:r>
          </a:p>
        </p:txBody>
      </p:sp>
      <p:sp>
        <p:nvSpPr>
          <p:cNvPr id="11" name="Sześcian 10">
            <a:extLst>
              <a:ext uri="{FF2B5EF4-FFF2-40B4-BE49-F238E27FC236}">
                <a16:creationId xmlns:a16="http://schemas.microsoft.com/office/drawing/2014/main" id="{3999F615-738C-40BB-9257-13B03BE34A92}"/>
              </a:ext>
            </a:extLst>
          </p:cNvPr>
          <p:cNvSpPr/>
          <p:nvPr/>
        </p:nvSpPr>
        <p:spPr>
          <a:xfrm>
            <a:off x="6784485" y="1425859"/>
            <a:ext cx="1004977" cy="100497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Sześcian 11">
            <a:extLst>
              <a:ext uri="{FF2B5EF4-FFF2-40B4-BE49-F238E27FC236}">
                <a16:creationId xmlns:a16="http://schemas.microsoft.com/office/drawing/2014/main" id="{A10D38EA-FA57-4F67-9970-2D5BE1028D6E}"/>
              </a:ext>
            </a:extLst>
          </p:cNvPr>
          <p:cNvSpPr/>
          <p:nvPr/>
        </p:nvSpPr>
        <p:spPr>
          <a:xfrm>
            <a:off x="7499041" y="1726346"/>
            <a:ext cx="1004977" cy="100497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ześcian 12">
            <a:extLst>
              <a:ext uri="{FF2B5EF4-FFF2-40B4-BE49-F238E27FC236}">
                <a16:creationId xmlns:a16="http://schemas.microsoft.com/office/drawing/2014/main" id="{7D7FB227-AAD0-435A-9011-C091354CDA23}"/>
              </a:ext>
            </a:extLst>
          </p:cNvPr>
          <p:cNvSpPr/>
          <p:nvPr/>
        </p:nvSpPr>
        <p:spPr>
          <a:xfrm>
            <a:off x="6606205" y="2098649"/>
            <a:ext cx="1361536" cy="136153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OLAP</a:t>
            </a:r>
          </a:p>
        </p:txBody>
      </p:sp>
      <p:sp>
        <p:nvSpPr>
          <p:cNvPr id="14" name="Zwój: pionowy 13">
            <a:extLst>
              <a:ext uri="{FF2B5EF4-FFF2-40B4-BE49-F238E27FC236}">
                <a16:creationId xmlns:a16="http://schemas.microsoft.com/office/drawing/2014/main" id="{0CD5E3FD-0B70-4E79-9A4B-8A98C899090E}"/>
              </a:ext>
            </a:extLst>
          </p:cNvPr>
          <p:cNvSpPr/>
          <p:nvPr/>
        </p:nvSpPr>
        <p:spPr>
          <a:xfrm>
            <a:off x="8922606" y="3930628"/>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5" name="Zwój: pionowy 14">
            <a:extLst>
              <a:ext uri="{FF2B5EF4-FFF2-40B4-BE49-F238E27FC236}">
                <a16:creationId xmlns:a16="http://schemas.microsoft.com/office/drawing/2014/main" id="{B72ED674-F5F3-4535-836A-CF4D1B33BC6C}"/>
              </a:ext>
            </a:extLst>
          </p:cNvPr>
          <p:cNvSpPr/>
          <p:nvPr/>
        </p:nvSpPr>
        <p:spPr>
          <a:xfrm>
            <a:off x="9226738" y="4137661"/>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6" name="Zwój: pionowy 15">
            <a:extLst>
              <a:ext uri="{FF2B5EF4-FFF2-40B4-BE49-F238E27FC236}">
                <a16:creationId xmlns:a16="http://schemas.microsoft.com/office/drawing/2014/main" id="{03377360-3C99-4306-BA5E-83063F1C6699}"/>
              </a:ext>
            </a:extLst>
          </p:cNvPr>
          <p:cNvSpPr/>
          <p:nvPr/>
        </p:nvSpPr>
        <p:spPr>
          <a:xfrm>
            <a:off x="9466069" y="3712093"/>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7" name="Prostokąt: zagięty narożnik 16">
            <a:extLst>
              <a:ext uri="{FF2B5EF4-FFF2-40B4-BE49-F238E27FC236}">
                <a16:creationId xmlns:a16="http://schemas.microsoft.com/office/drawing/2014/main" id="{0F8F4708-A0EE-4ED4-9A55-49A29D63E922}"/>
              </a:ext>
            </a:extLst>
          </p:cNvPr>
          <p:cNvSpPr/>
          <p:nvPr/>
        </p:nvSpPr>
        <p:spPr>
          <a:xfrm>
            <a:off x="9807842" y="4153231"/>
            <a:ext cx="1140737" cy="1026543"/>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8" name="Prostokąt: zagięty narożnik 17">
            <a:extLst>
              <a:ext uri="{FF2B5EF4-FFF2-40B4-BE49-F238E27FC236}">
                <a16:creationId xmlns:a16="http://schemas.microsoft.com/office/drawing/2014/main" id="{EB5E2DC0-1875-440A-8899-B889DC57F8C8}"/>
              </a:ext>
            </a:extLst>
          </p:cNvPr>
          <p:cNvSpPr/>
          <p:nvPr/>
        </p:nvSpPr>
        <p:spPr>
          <a:xfrm>
            <a:off x="10001521" y="4632681"/>
            <a:ext cx="1750288" cy="1026543"/>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Raport / Analiza / Dashboard</a:t>
            </a:r>
          </a:p>
        </p:txBody>
      </p:sp>
      <p:cxnSp>
        <p:nvCxnSpPr>
          <p:cNvPr id="31" name="Łącznik prosty ze strzałką 30">
            <a:extLst>
              <a:ext uri="{FF2B5EF4-FFF2-40B4-BE49-F238E27FC236}">
                <a16:creationId xmlns:a16="http://schemas.microsoft.com/office/drawing/2014/main" id="{5DFF3908-8CAC-4B93-9422-DE0439E683DC}"/>
              </a:ext>
            </a:extLst>
          </p:cNvPr>
          <p:cNvCxnSpPr>
            <a:cxnSpLocks/>
          </p:cNvCxnSpPr>
          <p:nvPr/>
        </p:nvCxnSpPr>
        <p:spPr>
          <a:xfrm>
            <a:off x="5698946" y="3931960"/>
            <a:ext cx="3237319" cy="51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Łącznik prosty ze strzałką 33">
            <a:extLst>
              <a:ext uri="{FF2B5EF4-FFF2-40B4-BE49-F238E27FC236}">
                <a16:creationId xmlns:a16="http://schemas.microsoft.com/office/drawing/2014/main" id="{410524EE-5424-4EF7-9222-8822C16969D3}"/>
              </a:ext>
            </a:extLst>
          </p:cNvPr>
          <p:cNvCxnSpPr>
            <a:cxnSpLocks/>
          </p:cNvCxnSpPr>
          <p:nvPr/>
        </p:nvCxnSpPr>
        <p:spPr>
          <a:xfrm>
            <a:off x="7700342" y="3500975"/>
            <a:ext cx="1222264" cy="77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trzałka: w prawo 20">
            <a:extLst>
              <a:ext uri="{FF2B5EF4-FFF2-40B4-BE49-F238E27FC236}">
                <a16:creationId xmlns:a16="http://schemas.microsoft.com/office/drawing/2014/main" id="{10C2EBFA-F4AD-4297-A1FB-22318366D912}"/>
              </a:ext>
            </a:extLst>
          </p:cNvPr>
          <p:cNvSpPr/>
          <p:nvPr/>
        </p:nvSpPr>
        <p:spPr>
          <a:xfrm rot="20310618">
            <a:off x="5698164" y="2749610"/>
            <a:ext cx="853979"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dirty="0"/>
          </a:p>
        </p:txBody>
      </p:sp>
    </p:spTree>
    <p:extLst>
      <p:ext uri="{BB962C8B-B14F-4D97-AF65-F5344CB8AC3E}">
        <p14:creationId xmlns:p14="http://schemas.microsoft.com/office/powerpoint/2010/main" val="134785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1908215"/>
          </a:xfrm>
          <a:prstGeom prst="rect">
            <a:avLst/>
          </a:prstGeom>
          <a:noFill/>
        </p:spPr>
        <p:txBody>
          <a:bodyPr wrap="square" rtlCol="0">
            <a:spAutoFit/>
          </a:bodyPr>
          <a:lstStyle/>
          <a:p>
            <a:r>
              <a:rPr lang="pl-PL" sz="2800" b="1" dirty="0"/>
              <a:t>Integration Services (SSIS)</a:t>
            </a:r>
            <a:endParaRPr lang="en-US" sz="2800" b="1" dirty="0"/>
          </a:p>
          <a:p>
            <a:endParaRPr lang="en-US" dirty="0"/>
          </a:p>
          <a:p>
            <a:pPr algn="just"/>
            <a:r>
              <a:rPr lang="en-US" dirty="0"/>
              <a:t>Microsoft </a:t>
            </a:r>
            <a:r>
              <a:rPr lang="en-US" b="1" dirty="0"/>
              <a:t>Integration Services </a:t>
            </a:r>
            <a:r>
              <a:rPr lang="en-US" dirty="0"/>
              <a:t>is a platform for building enterprise-level data integration and data transformations solutions. You use Integration Services to solve complex business problems by copying or downloading files, sending e-mail messages in response to events, updating data warehouses, cleaning and mining data, and managing SQL Server objects and data.</a:t>
            </a:r>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Hurtownie Danych</a:t>
            </a:r>
            <a:endParaRPr lang="pl-PL" dirty="0"/>
          </a:p>
        </p:txBody>
      </p:sp>
      <p:pic>
        <p:nvPicPr>
          <p:cNvPr id="3" name="Obraz 2">
            <a:extLst>
              <a:ext uri="{FF2B5EF4-FFF2-40B4-BE49-F238E27FC236}">
                <a16:creationId xmlns:a16="http://schemas.microsoft.com/office/drawing/2014/main" id="{49365412-72F4-4663-887E-7AF579225554}"/>
              </a:ext>
            </a:extLst>
          </p:cNvPr>
          <p:cNvPicPr>
            <a:picLocks noChangeAspect="1"/>
          </p:cNvPicPr>
          <p:nvPr/>
        </p:nvPicPr>
        <p:blipFill>
          <a:blip r:embed="rId2"/>
          <a:stretch>
            <a:fillRect/>
          </a:stretch>
        </p:blipFill>
        <p:spPr>
          <a:xfrm>
            <a:off x="5347252" y="2653898"/>
            <a:ext cx="5638800" cy="3581400"/>
          </a:xfrm>
          <a:prstGeom prst="rect">
            <a:avLst/>
          </a:prstGeom>
        </p:spPr>
      </p:pic>
    </p:spTree>
    <p:extLst>
      <p:ext uri="{BB962C8B-B14F-4D97-AF65-F5344CB8AC3E}">
        <p14:creationId xmlns:p14="http://schemas.microsoft.com/office/powerpoint/2010/main" val="318679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1631216"/>
          </a:xfrm>
          <a:prstGeom prst="rect">
            <a:avLst/>
          </a:prstGeom>
          <a:noFill/>
        </p:spPr>
        <p:txBody>
          <a:bodyPr wrap="square" rtlCol="0">
            <a:spAutoFit/>
          </a:bodyPr>
          <a:lstStyle/>
          <a:p>
            <a:r>
              <a:rPr lang="pl-PL" sz="2800" b="1" dirty="0"/>
              <a:t>Analysis Services (SSAS)</a:t>
            </a:r>
            <a:endParaRPr lang="en-US" sz="2800" b="1" dirty="0"/>
          </a:p>
          <a:p>
            <a:endParaRPr lang="en-US" dirty="0"/>
          </a:p>
          <a:p>
            <a:pPr algn="just"/>
            <a:r>
              <a:rPr lang="en-US" b="1" dirty="0"/>
              <a:t>Analysis Services </a:t>
            </a:r>
            <a:r>
              <a:rPr lang="en-US" dirty="0"/>
              <a:t>is an analytical data engine used in decision support and business analytics, providing the analytical data for business reports and client applications such as Power BI, Excel, Reporting Services reports, and other data visualization tools.</a:t>
            </a:r>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Hurtownie Danych</a:t>
            </a:r>
            <a:endParaRPr lang="pl-PL" dirty="0"/>
          </a:p>
        </p:txBody>
      </p:sp>
      <p:pic>
        <p:nvPicPr>
          <p:cNvPr id="3" name="Obraz 2">
            <a:extLst>
              <a:ext uri="{FF2B5EF4-FFF2-40B4-BE49-F238E27FC236}">
                <a16:creationId xmlns:a16="http://schemas.microsoft.com/office/drawing/2014/main" id="{9B6037E2-30C6-463C-8A31-2E282F748B14}"/>
              </a:ext>
            </a:extLst>
          </p:cNvPr>
          <p:cNvPicPr>
            <a:picLocks noChangeAspect="1"/>
          </p:cNvPicPr>
          <p:nvPr/>
        </p:nvPicPr>
        <p:blipFill>
          <a:blip r:embed="rId2"/>
          <a:stretch>
            <a:fillRect/>
          </a:stretch>
        </p:blipFill>
        <p:spPr>
          <a:xfrm>
            <a:off x="4073620" y="2478087"/>
            <a:ext cx="6912432" cy="3656022"/>
          </a:xfrm>
          <a:prstGeom prst="rect">
            <a:avLst/>
          </a:prstGeom>
        </p:spPr>
      </p:pic>
    </p:spTree>
    <p:extLst>
      <p:ext uri="{BB962C8B-B14F-4D97-AF65-F5344CB8AC3E}">
        <p14:creationId xmlns:p14="http://schemas.microsoft.com/office/powerpoint/2010/main" val="1099214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1631216"/>
          </a:xfrm>
          <a:prstGeom prst="rect">
            <a:avLst/>
          </a:prstGeom>
          <a:noFill/>
        </p:spPr>
        <p:txBody>
          <a:bodyPr wrap="square" rtlCol="0">
            <a:spAutoFit/>
          </a:bodyPr>
          <a:lstStyle/>
          <a:p>
            <a:r>
              <a:rPr lang="pl-PL" sz="2800" b="1" dirty="0"/>
              <a:t>Reporting Services (SSIS)</a:t>
            </a:r>
            <a:endParaRPr lang="en-US" sz="2800" b="1" dirty="0"/>
          </a:p>
          <a:p>
            <a:endParaRPr lang="en-US" dirty="0"/>
          </a:p>
          <a:p>
            <a:pPr algn="just"/>
            <a:r>
              <a:rPr lang="en-US" dirty="0"/>
              <a:t>SQL </a:t>
            </a:r>
            <a:r>
              <a:rPr lang="en-US" b="1" dirty="0"/>
              <a:t>Server Reporting Services </a:t>
            </a:r>
            <a:r>
              <a:rPr lang="en-US" dirty="0"/>
              <a:t>is a solution that customers deploy on their own premises for creating, publishing, and managing reports, then delivering them to the right users in different ways, whether that’s viewing them in web browser, on their mobile device, or as an email in their in-box.</a:t>
            </a:r>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Hurtownie Danych</a:t>
            </a:r>
            <a:endParaRPr lang="pl-PL" dirty="0"/>
          </a:p>
        </p:txBody>
      </p:sp>
      <p:pic>
        <p:nvPicPr>
          <p:cNvPr id="3" name="Obraz 2">
            <a:extLst>
              <a:ext uri="{FF2B5EF4-FFF2-40B4-BE49-F238E27FC236}">
                <a16:creationId xmlns:a16="http://schemas.microsoft.com/office/drawing/2014/main" id="{D67220E5-A431-4386-B21C-569903F44383}"/>
              </a:ext>
            </a:extLst>
          </p:cNvPr>
          <p:cNvPicPr>
            <a:picLocks noChangeAspect="1"/>
          </p:cNvPicPr>
          <p:nvPr/>
        </p:nvPicPr>
        <p:blipFill>
          <a:blip r:embed="rId2"/>
          <a:stretch>
            <a:fillRect/>
          </a:stretch>
        </p:blipFill>
        <p:spPr>
          <a:xfrm>
            <a:off x="2072051" y="2586836"/>
            <a:ext cx="9505950" cy="3438525"/>
          </a:xfrm>
          <a:prstGeom prst="rect">
            <a:avLst/>
          </a:prstGeom>
        </p:spPr>
      </p:pic>
    </p:spTree>
    <p:extLst>
      <p:ext uri="{BB962C8B-B14F-4D97-AF65-F5344CB8AC3E}">
        <p14:creationId xmlns:p14="http://schemas.microsoft.com/office/powerpoint/2010/main" val="398788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1908215"/>
          </a:xfrm>
          <a:prstGeom prst="rect">
            <a:avLst/>
          </a:prstGeom>
          <a:noFill/>
        </p:spPr>
        <p:txBody>
          <a:bodyPr wrap="square" rtlCol="0">
            <a:spAutoFit/>
          </a:bodyPr>
          <a:lstStyle/>
          <a:p>
            <a:r>
              <a:rPr lang="pl-PL" sz="2800" b="1" dirty="0" err="1"/>
              <a:t>PowerBI</a:t>
            </a:r>
            <a:endParaRPr lang="en-US" sz="2800" b="1" dirty="0"/>
          </a:p>
          <a:p>
            <a:endParaRPr lang="en-US" dirty="0"/>
          </a:p>
          <a:p>
            <a:pPr algn="just"/>
            <a:r>
              <a:rPr lang="en-US" b="1" dirty="0"/>
              <a:t>Power BI is a suite of business analytics tools to analyze data and share insights. </a:t>
            </a:r>
            <a:r>
              <a:rPr lang="en-US" dirty="0"/>
              <a:t>Power BI dashboards provide a 360-degree view for business users with their most important metrics in one place, updated in real time, and available on all of their devices. With one click, users can explore the data behind their dashboard using intuitive tools that make finding answers easy.</a:t>
            </a:r>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Hurtownie Danych</a:t>
            </a:r>
            <a:endParaRPr lang="pl-PL" dirty="0"/>
          </a:p>
        </p:txBody>
      </p:sp>
      <p:pic>
        <p:nvPicPr>
          <p:cNvPr id="1026" name="Picture 2" descr="http://www.dashboards-for-business.com/wp-content/uploads/2017/02/Microsoft-Power-BI-Executive-Metrics-Dashboard.jpg">
            <a:extLst>
              <a:ext uri="{FF2B5EF4-FFF2-40B4-BE49-F238E27FC236}">
                <a16:creationId xmlns:a16="http://schemas.microsoft.com/office/drawing/2014/main" id="{91B75F4E-D196-4016-8BC9-C78D9239D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879" y="2601815"/>
            <a:ext cx="5457825" cy="340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01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893647"/>
          </a:xfrm>
          <a:prstGeom prst="rect">
            <a:avLst/>
          </a:prstGeom>
          <a:noFill/>
        </p:spPr>
        <p:txBody>
          <a:bodyPr wrap="square" rtlCol="0">
            <a:spAutoFit/>
          </a:bodyPr>
          <a:lstStyle/>
          <a:p>
            <a:pPr lvl="1" algn="just"/>
            <a:r>
              <a:rPr lang="pl-PL" sz="2400" b="1" dirty="0"/>
              <a:t>Business </a:t>
            </a:r>
            <a:r>
              <a:rPr lang="pl-PL" sz="2400" b="1" dirty="0" err="1"/>
              <a:t>Intelligence</a:t>
            </a:r>
            <a:endParaRPr lang="pl-PL" sz="2400" b="1" dirty="0"/>
          </a:p>
          <a:p>
            <a:pPr lvl="1" algn="just"/>
            <a:endParaRPr lang="pl-PL" b="1" dirty="0"/>
          </a:p>
          <a:p>
            <a:pPr lvl="1"/>
            <a:r>
              <a:rPr lang="pl-PL" b="1" dirty="0"/>
              <a:t>[1] </a:t>
            </a:r>
            <a:r>
              <a:rPr lang="pl-PL" dirty="0"/>
              <a:t>proces przekształcania danych w informacje, a informacji w wiedzę, która może być wykorzystana do zwiększenia konkurencyjności przedsiębiorstwa</a:t>
            </a:r>
          </a:p>
          <a:p>
            <a:pPr lvl="1"/>
            <a:endParaRPr lang="pl-PL" dirty="0"/>
          </a:p>
          <a:p>
            <a:pPr lvl="1"/>
            <a:r>
              <a:rPr lang="pl-PL" b="1" dirty="0"/>
              <a:t>[2] </a:t>
            </a:r>
            <a:r>
              <a:rPr lang="pl-PL" dirty="0"/>
              <a:t>to infrastruktura technologiczna pozwalająca na uzyskanie maksymalnej korzyści z dostępnych informacji w celu ulepszenia procesu biznesowego. W skład tej infrastruktury wchodzą: rozwiązania softwarowe do pozyskiwania, czyszczenia, integracji, analizowania i udostępniania danych, w sposób pozwalający na podejmowanie szybkich i trafnych decyzji.</a:t>
            </a:r>
          </a:p>
          <a:p>
            <a:pPr lvl="1"/>
            <a:endParaRPr lang="pl-PL" dirty="0"/>
          </a:p>
          <a:p>
            <a:pPr lvl="1"/>
            <a:r>
              <a:rPr lang="pl-PL" b="1" dirty="0"/>
              <a:t>[3]</a:t>
            </a:r>
            <a:r>
              <a:rPr lang="pl-PL" dirty="0"/>
              <a:t> to rodzaj systemów informatycznych przekształcających stosy surowych danych w czytelne informacje, które zamieniane są później w wiedzę wspierającą podejmowanie decyzji i świadome analizowanie działań w firmie.</a:t>
            </a:r>
          </a:p>
          <a:p>
            <a:pPr lvl="1"/>
            <a:endParaRPr lang="pl-PL" dirty="0"/>
          </a:p>
          <a:p>
            <a:pPr lvl="1"/>
            <a:r>
              <a:rPr lang="pl-PL" b="1" dirty="0"/>
              <a:t>[4]</a:t>
            </a:r>
            <a:r>
              <a:rPr lang="pl-PL" dirty="0"/>
              <a:t> </a:t>
            </a:r>
            <a:r>
              <a:rPr lang="en-US" dirty="0"/>
              <a:t>Business intelligence (BI) is a technology-driven process for analyzing data and presenting actionable information to help executives, managers and other corporate end users make informed business decisions.</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819955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1908215"/>
          </a:xfrm>
          <a:prstGeom prst="rect">
            <a:avLst/>
          </a:prstGeom>
          <a:noFill/>
        </p:spPr>
        <p:txBody>
          <a:bodyPr wrap="square" rtlCol="0">
            <a:spAutoFit/>
          </a:bodyPr>
          <a:lstStyle/>
          <a:p>
            <a:r>
              <a:rPr lang="pl-PL" sz="2800" b="1" dirty="0"/>
              <a:t>Visual Studio SSDT BI</a:t>
            </a:r>
            <a:endParaRPr lang="en-US" sz="2800" b="1" dirty="0"/>
          </a:p>
          <a:p>
            <a:endParaRPr lang="en-US" dirty="0"/>
          </a:p>
          <a:p>
            <a:pPr algn="just"/>
            <a:r>
              <a:rPr lang="en-US" b="1" dirty="0"/>
              <a:t>SQL Server Data Tools </a:t>
            </a:r>
            <a:r>
              <a:rPr lang="en-US" dirty="0"/>
              <a:t>is a modern development tool that you can download for free to build SQL Server relational databases, Azure SQL databases, Integration Services packages, Analysis Services data models, and Reporting Services reports. With SSDT, you can design and deploy any SQL Server content type with the same ease as you would develop an application in Visual Studio.</a:t>
            </a:r>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957F05D3-D2FF-4901-B121-A96495225C8F}"/>
              </a:ext>
            </a:extLst>
          </p:cNvPr>
          <p:cNvPicPr>
            <a:picLocks noChangeAspect="1"/>
          </p:cNvPicPr>
          <p:nvPr/>
        </p:nvPicPr>
        <p:blipFill>
          <a:blip r:embed="rId2"/>
          <a:stretch>
            <a:fillRect/>
          </a:stretch>
        </p:blipFill>
        <p:spPr>
          <a:xfrm>
            <a:off x="489706" y="2674514"/>
            <a:ext cx="9805986" cy="3681836"/>
          </a:xfrm>
          <a:prstGeom prst="rect">
            <a:avLst/>
          </a:prstGeom>
        </p:spPr>
      </p:pic>
    </p:spTree>
    <p:extLst>
      <p:ext uri="{BB962C8B-B14F-4D97-AF65-F5344CB8AC3E}">
        <p14:creationId xmlns:p14="http://schemas.microsoft.com/office/powerpoint/2010/main" val="1808032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Łącznik prosty ze strzałką 28">
            <a:extLst>
              <a:ext uri="{FF2B5EF4-FFF2-40B4-BE49-F238E27FC236}">
                <a16:creationId xmlns:a16="http://schemas.microsoft.com/office/drawing/2014/main" id="{4EC17717-E059-4347-8368-D266B5B6A1D1}"/>
              </a:ext>
            </a:extLst>
          </p:cNvPr>
          <p:cNvCxnSpPr>
            <a:cxnSpLocks/>
          </p:cNvCxnSpPr>
          <p:nvPr/>
        </p:nvCxnSpPr>
        <p:spPr>
          <a:xfrm flipV="1">
            <a:off x="2444855" y="4602453"/>
            <a:ext cx="6511283" cy="43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pole tekstowe 8"/>
          <p:cNvSpPr txBox="1"/>
          <p:nvPr/>
        </p:nvSpPr>
        <p:spPr>
          <a:xfrm>
            <a:off x="604007" y="662730"/>
            <a:ext cx="9991288" cy="461665"/>
          </a:xfrm>
          <a:prstGeom prst="rect">
            <a:avLst/>
          </a:prstGeom>
          <a:noFill/>
        </p:spPr>
        <p:txBody>
          <a:bodyPr wrap="square" rtlCol="0">
            <a:spAutoFit/>
          </a:bodyPr>
          <a:lstStyle/>
          <a:p>
            <a:pPr lvl="1" algn="just"/>
            <a:r>
              <a:rPr lang="pl-PL" sz="2400" b="1" dirty="0"/>
              <a:t>Microsoft BI</a:t>
            </a:r>
          </a:p>
        </p:txBody>
      </p:sp>
      <p:sp>
        <p:nvSpPr>
          <p:cNvPr id="3" name="Symbol zastępczy stopki 2"/>
          <p:cNvSpPr>
            <a:spLocks noGrp="1"/>
          </p:cNvSpPr>
          <p:nvPr>
            <p:ph type="ftr" sz="quarter" idx="11"/>
          </p:nvPr>
        </p:nvSpPr>
        <p:spPr>
          <a:xfrm>
            <a:off x="3869268" y="6356350"/>
            <a:ext cx="5911517" cy="365125"/>
          </a:xfrm>
        </p:spPr>
        <p:txBody>
          <a:bodyPr/>
          <a:lstStyle/>
          <a:p>
            <a:r>
              <a:rPr lang="en-US"/>
              <a:t>T.Kostyrka - Hurtownie Danych</a:t>
            </a:r>
            <a:endParaRPr lang="en-US" dirty="0"/>
          </a:p>
        </p:txBody>
      </p:sp>
      <p:sp>
        <p:nvSpPr>
          <p:cNvPr id="2" name="Walec 1">
            <a:extLst>
              <a:ext uri="{FF2B5EF4-FFF2-40B4-BE49-F238E27FC236}">
                <a16:creationId xmlns:a16="http://schemas.microsoft.com/office/drawing/2014/main" id="{FF3AA01D-705F-4A9C-A936-F804ABB1FB0E}"/>
              </a:ext>
            </a:extLst>
          </p:cNvPr>
          <p:cNvSpPr/>
          <p:nvPr/>
        </p:nvSpPr>
        <p:spPr>
          <a:xfrm>
            <a:off x="788344" y="38979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Walec 4">
            <a:extLst>
              <a:ext uri="{FF2B5EF4-FFF2-40B4-BE49-F238E27FC236}">
                <a16:creationId xmlns:a16="http://schemas.microsoft.com/office/drawing/2014/main" id="{18E4C1FC-0088-4D0D-8A02-31C86E49EB8B}"/>
              </a:ext>
            </a:extLst>
          </p:cNvPr>
          <p:cNvSpPr/>
          <p:nvPr/>
        </p:nvSpPr>
        <p:spPr>
          <a:xfrm>
            <a:off x="940744" y="40503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Walec 5">
            <a:extLst>
              <a:ext uri="{FF2B5EF4-FFF2-40B4-BE49-F238E27FC236}">
                <a16:creationId xmlns:a16="http://schemas.microsoft.com/office/drawing/2014/main" id="{8AB5BE54-54BC-4AAA-8D3E-F91998CE18C0}"/>
              </a:ext>
            </a:extLst>
          </p:cNvPr>
          <p:cNvSpPr/>
          <p:nvPr/>
        </p:nvSpPr>
        <p:spPr>
          <a:xfrm>
            <a:off x="1093144" y="42027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Walec 6">
            <a:extLst>
              <a:ext uri="{FF2B5EF4-FFF2-40B4-BE49-F238E27FC236}">
                <a16:creationId xmlns:a16="http://schemas.microsoft.com/office/drawing/2014/main" id="{AD242A74-6FE6-48CA-AF5B-A15167D63C0C}"/>
              </a:ext>
            </a:extLst>
          </p:cNvPr>
          <p:cNvSpPr/>
          <p:nvPr/>
        </p:nvSpPr>
        <p:spPr>
          <a:xfrm>
            <a:off x="1245544" y="43551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Source</a:t>
            </a:r>
          </a:p>
        </p:txBody>
      </p:sp>
      <p:sp>
        <p:nvSpPr>
          <p:cNvPr id="4" name="Walec 3">
            <a:extLst>
              <a:ext uri="{FF2B5EF4-FFF2-40B4-BE49-F238E27FC236}">
                <a16:creationId xmlns:a16="http://schemas.microsoft.com/office/drawing/2014/main" id="{3E472D20-0889-4254-AF12-9C7AE48CCF5D}"/>
              </a:ext>
            </a:extLst>
          </p:cNvPr>
          <p:cNvSpPr/>
          <p:nvPr/>
        </p:nvSpPr>
        <p:spPr>
          <a:xfrm>
            <a:off x="4246624" y="2377355"/>
            <a:ext cx="1397479" cy="18891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DWH</a:t>
            </a:r>
          </a:p>
        </p:txBody>
      </p:sp>
      <p:sp>
        <p:nvSpPr>
          <p:cNvPr id="8" name="Strzałka: w prawo 7">
            <a:extLst>
              <a:ext uri="{FF2B5EF4-FFF2-40B4-BE49-F238E27FC236}">
                <a16:creationId xmlns:a16="http://schemas.microsoft.com/office/drawing/2014/main" id="{DA947BBB-E60D-40A2-9AAA-9D8B4C73143F}"/>
              </a:ext>
            </a:extLst>
          </p:cNvPr>
          <p:cNvSpPr/>
          <p:nvPr/>
        </p:nvSpPr>
        <p:spPr>
          <a:xfrm rot="20310618">
            <a:off x="2242390" y="3938403"/>
            <a:ext cx="197600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ETL</a:t>
            </a:r>
          </a:p>
        </p:txBody>
      </p:sp>
      <p:sp>
        <p:nvSpPr>
          <p:cNvPr id="11" name="Sześcian 10">
            <a:extLst>
              <a:ext uri="{FF2B5EF4-FFF2-40B4-BE49-F238E27FC236}">
                <a16:creationId xmlns:a16="http://schemas.microsoft.com/office/drawing/2014/main" id="{3999F615-738C-40BB-9257-13B03BE34A92}"/>
              </a:ext>
            </a:extLst>
          </p:cNvPr>
          <p:cNvSpPr/>
          <p:nvPr/>
        </p:nvSpPr>
        <p:spPr>
          <a:xfrm>
            <a:off x="6736258" y="1441377"/>
            <a:ext cx="1004977" cy="100497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Sześcian 11">
            <a:extLst>
              <a:ext uri="{FF2B5EF4-FFF2-40B4-BE49-F238E27FC236}">
                <a16:creationId xmlns:a16="http://schemas.microsoft.com/office/drawing/2014/main" id="{A10D38EA-FA57-4F67-9970-2D5BE1028D6E}"/>
              </a:ext>
            </a:extLst>
          </p:cNvPr>
          <p:cNvSpPr/>
          <p:nvPr/>
        </p:nvSpPr>
        <p:spPr>
          <a:xfrm>
            <a:off x="7450814" y="1741864"/>
            <a:ext cx="1004977" cy="100497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ześcian 12">
            <a:extLst>
              <a:ext uri="{FF2B5EF4-FFF2-40B4-BE49-F238E27FC236}">
                <a16:creationId xmlns:a16="http://schemas.microsoft.com/office/drawing/2014/main" id="{7D7FB227-AAD0-435A-9011-C091354CDA23}"/>
              </a:ext>
            </a:extLst>
          </p:cNvPr>
          <p:cNvSpPr/>
          <p:nvPr/>
        </p:nvSpPr>
        <p:spPr>
          <a:xfrm>
            <a:off x="6557978" y="2114167"/>
            <a:ext cx="1361536" cy="136153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OLAP</a:t>
            </a:r>
          </a:p>
        </p:txBody>
      </p:sp>
      <p:sp>
        <p:nvSpPr>
          <p:cNvPr id="14" name="Zwój: pionowy 13">
            <a:extLst>
              <a:ext uri="{FF2B5EF4-FFF2-40B4-BE49-F238E27FC236}">
                <a16:creationId xmlns:a16="http://schemas.microsoft.com/office/drawing/2014/main" id="{0CD5E3FD-0B70-4E79-9A4B-8A98C899090E}"/>
              </a:ext>
            </a:extLst>
          </p:cNvPr>
          <p:cNvSpPr/>
          <p:nvPr/>
        </p:nvSpPr>
        <p:spPr>
          <a:xfrm>
            <a:off x="8922606" y="3930628"/>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5" name="Zwój: pionowy 14">
            <a:extLst>
              <a:ext uri="{FF2B5EF4-FFF2-40B4-BE49-F238E27FC236}">
                <a16:creationId xmlns:a16="http://schemas.microsoft.com/office/drawing/2014/main" id="{B72ED674-F5F3-4535-836A-CF4D1B33BC6C}"/>
              </a:ext>
            </a:extLst>
          </p:cNvPr>
          <p:cNvSpPr/>
          <p:nvPr/>
        </p:nvSpPr>
        <p:spPr>
          <a:xfrm>
            <a:off x="9226738" y="4137661"/>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6" name="Zwój: pionowy 15">
            <a:extLst>
              <a:ext uri="{FF2B5EF4-FFF2-40B4-BE49-F238E27FC236}">
                <a16:creationId xmlns:a16="http://schemas.microsoft.com/office/drawing/2014/main" id="{03377360-3C99-4306-BA5E-83063F1C6699}"/>
              </a:ext>
            </a:extLst>
          </p:cNvPr>
          <p:cNvSpPr/>
          <p:nvPr/>
        </p:nvSpPr>
        <p:spPr>
          <a:xfrm>
            <a:off x="9466069" y="3712093"/>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7" name="Prostokąt: zagięty narożnik 16">
            <a:extLst>
              <a:ext uri="{FF2B5EF4-FFF2-40B4-BE49-F238E27FC236}">
                <a16:creationId xmlns:a16="http://schemas.microsoft.com/office/drawing/2014/main" id="{0F8F4708-A0EE-4ED4-9A55-49A29D63E922}"/>
              </a:ext>
            </a:extLst>
          </p:cNvPr>
          <p:cNvSpPr/>
          <p:nvPr/>
        </p:nvSpPr>
        <p:spPr>
          <a:xfrm>
            <a:off x="9807842" y="4153231"/>
            <a:ext cx="1140737" cy="1026543"/>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8" name="Prostokąt: zagięty narożnik 17">
            <a:extLst>
              <a:ext uri="{FF2B5EF4-FFF2-40B4-BE49-F238E27FC236}">
                <a16:creationId xmlns:a16="http://schemas.microsoft.com/office/drawing/2014/main" id="{EB5E2DC0-1875-440A-8899-B889DC57F8C8}"/>
              </a:ext>
            </a:extLst>
          </p:cNvPr>
          <p:cNvSpPr/>
          <p:nvPr/>
        </p:nvSpPr>
        <p:spPr>
          <a:xfrm>
            <a:off x="10001521" y="4632681"/>
            <a:ext cx="1750288" cy="1026543"/>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Raport / Analiza / Dashboard</a:t>
            </a:r>
          </a:p>
        </p:txBody>
      </p:sp>
      <p:sp>
        <p:nvSpPr>
          <p:cNvPr id="19" name="Objaśnienie: strzałka w dół 18">
            <a:extLst>
              <a:ext uri="{FF2B5EF4-FFF2-40B4-BE49-F238E27FC236}">
                <a16:creationId xmlns:a16="http://schemas.microsoft.com/office/drawing/2014/main" id="{A9AC5958-25ED-4F67-AEEE-A5DCD34FB0DB}"/>
              </a:ext>
            </a:extLst>
          </p:cNvPr>
          <p:cNvSpPr/>
          <p:nvPr/>
        </p:nvSpPr>
        <p:spPr>
          <a:xfrm>
            <a:off x="2786332" y="2505973"/>
            <a:ext cx="871268" cy="809446"/>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b="1" dirty="0">
                <a:ln w="0"/>
                <a:solidFill>
                  <a:schemeClr val="tx1"/>
                </a:solidFill>
                <a:effectLst>
                  <a:outerShdw blurRad="38100" dist="19050" dir="2700000" algn="tl" rotWithShape="0">
                    <a:schemeClr val="dk1">
                      <a:alpha val="40000"/>
                    </a:schemeClr>
                  </a:outerShdw>
                </a:effectLst>
              </a:rPr>
              <a:t>SSIS</a:t>
            </a:r>
          </a:p>
        </p:txBody>
      </p:sp>
      <p:sp>
        <p:nvSpPr>
          <p:cNvPr id="20" name="Objaśnienie: strzałka w dół 19">
            <a:extLst>
              <a:ext uri="{FF2B5EF4-FFF2-40B4-BE49-F238E27FC236}">
                <a16:creationId xmlns:a16="http://schemas.microsoft.com/office/drawing/2014/main" id="{C3720F3D-40E4-44F9-81BF-4E7161A26C51}"/>
              </a:ext>
            </a:extLst>
          </p:cNvPr>
          <p:cNvSpPr/>
          <p:nvPr/>
        </p:nvSpPr>
        <p:spPr>
          <a:xfrm>
            <a:off x="6797761" y="510028"/>
            <a:ext cx="871268" cy="809446"/>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b="1" dirty="0">
                <a:ln w="0"/>
                <a:solidFill>
                  <a:schemeClr val="tx1"/>
                </a:solidFill>
                <a:effectLst>
                  <a:outerShdw blurRad="38100" dist="19050" dir="2700000" algn="tl" rotWithShape="0">
                    <a:schemeClr val="dk1">
                      <a:alpha val="40000"/>
                    </a:schemeClr>
                  </a:outerShdw>
                </a:effectLst>
              </a:rPr>
              <a:t>SSAS</a:t>
            </a:r>
          </a:p>
        </p:txBody>
      </p:sp>
      <p:sp>
        <p:nvSpPr>
          <p:cNvPr id="22" name="Objaśnienie: strzałka w dół 21">
            <a:extLst>
              <a:ext uri="{FF2B5EF4-FFF2-40B4-BE49-F238E27FC236}">
                <a16:creationId xmlns:a16="http://schemas.microsoft.com/office/drawing/2014/main" id="{5BBCB586-B8BF-41DE-9FE3-00B77020B408}"/>
              </a:ext>
            </a:extLst>
          </p:cNvPr>
          <p:cNvSpPr/>
          <p:nvPr/>
        </p:nvSpPr>
        <p:spPr>
          <a:xfrm>
            <a:off x="9026634" y="2810194"/>
            <a:ext cx="2703152" cy="809446"/>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b="1" dirty="0">
                <a:ln w="0"/>
                <a:solidFill>
                  <a:schemeClr val="tx1"/>
                </a:solidFill>
                <a:effectLst>
                  <a:outerShdw blurRad="38100" dist="19050" dir="2700000" algn="tl" rotWithShape="0">
                    <a:schemeClr val="dk1">
                      <a:alpha val="40000"/>
                    </a:schemeClr>
                  </a:outerShdw>
                </a:effectLst>
              </a:rPr>
              <a:t>SSRS / </a:t>
            </a:r>
            <a:r>
              <a:rPr lang="pl-PL" b="1" dirty="0" err="1">
                <a:ln w="0"/>
                <a:solidFill>
                  <a:schemeClr val="tx1"/>
                </a:solidFill>
                <a:effectLst>
                  <a:outerShdw blurRad="38100" dist="19050" dir="2700000" algn="tl" rotWithShape="0">
                    <a:schemeClr val="dk1">
                      <a:alpha val="40000"/>
                    </a:schemeClr>
                  </a:outerShdw>
                </a:effectLst>
              </a:rPr>
              <a:t>PowerBI</a:t>
            </a:r>
            <a:r>
              <a:rPr lang="pl-PL" b="1" dirty="0">
                <a:ln w="0"/>
                <a:solidFill>
                  <a:schemeClr val="tx1"/>
                </a:solidFill>
                <a:effectLst>
                  <a:outerShdw blurRad="38100" dist="19050" dir="2700000" algn="tl" rotWithShape="0">
                    <a:schemeClr val="dk1">
                      <a:alpha val="40000"/>
                    </a:schemeClr>
                  </a:outerShdw>
                </a:effectLst>
              </a:rPr>
              <a:t> / Excel …</a:t>
            </a:r>
          </a:p>
        </p:txBody>
      </p:sp>
      <p:sp>
        <p:nvSpPr>
          <p:cNvPr id="26" name="Objaśnienie: strzałka w górę 25">
            <a:extLst>
              <a:ext uri="{FF2B5EF4-FFF2-40B4-BE49-F238E27FC236}">
                <a16:creationId xmlns:a16="http://schemas.microsoft.com/office/drawing/2014/main" id="{0E26D656-DCB4-4A74-AF64-A42732C77F41}"/>
              </a:ext>
            </a:extLst>
          </p:cNvPr>
          <p:cNvSpPr/>
          <p:nvPr/>
        </p:nvSpPr>
        <p:spPr>
          <a:xfrm>
            <a:off x="897612" y="5611744"/>
            <a:ext cx="1370163" cy="757032"/>
          </a:xfrm>
          <a:prstGeom prst="upArrowCallou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b="1" dirty="0">
                <a:ln w="0"/>
                <a:solidFill>
                  <a:schemeClr val="tx1"/>
                </a:solidFill>
                <a:effectLst>
                  <a:outerShdw blurRad="38100" dist="19050" dir="2700000" algn="tl" rotWithShape="0">
                    <a:schemeClr val="dk1">
                      <a:alpha val="40000"/>
                    </a:schemeClr>
                  </a:outerShdw>
                </a:effectLst>
              </a:rPr>
              <a:t>SQL Server</a:t>
            </a:r>
          </a:p>
        </p:txBody>
      </p:sp>
      <p:sp>
        <p:nvSpPr>
          <p:cNvPr id="27" name="Objaśnienie: strzałka w górę 26">
            <a:extLst>
              <a:ext uri="{FF2B5EF4-FFF2-40B4-BE49-F238E27FC236}">
                <a16:creationId xmlns:a16="http://schemas.microsoft.com/office/drawing/2014/main" id="{B194CCAD-2AF7-47C2-B150-FD28ADA84C0F}"/>
              </a:ext>
            </a:extLst>
          </p:cNvPr>
          <p:cNvSpPr/>
          <p:nvPr/>
        </p:nvSpPr>
        <p:spPr>
          <a:xfrm>
            <a:off x="4248750" y="5002144"/>
            <a:ext cx="1370163" cy="757032"/>
          </a:xfrm>
          <a:prstGeom prst="upArrowCallou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b="1" dirty="0">
                <a:ln w="0"/>
                <a:solidFill>
                  <a:schemeClr val="tx1"/>
                </a:solidFill>
                <a:effectLst>
                  <a:outerShdw blurRad="38100" dist="19050" dir="2700000" algn="tl" rotWithShape="0">
                    <a:schemeClr val="dk1">
                      <a:alpha val="40000"/>
                    </a:schemeClr>
                  </a:outerShdw>
                </a:effectLst>
              </a:rPr>
              <a:t>SQL Server</a:t>
            </a:r>
          </a:p>
        </p:txBody>
      </p:sp>
      <p:cxnSp>
        <p:nvCxnSpPr>
          <p:cNvPr id="31" name="Łącznik prosty ze strzałką 30">
            <a:extLst>
              <a:ext uri="{FF2B5EF4-FFF2-40B4-BE49-F238E27FC236}">
                <a16:creationId xmlns:a16="http://schemas.microsoft.com/office/drawing/2014/main" id="{5DFF3908-8CAC-4B93-9422-DE0439E683DC}"/>
              </a:ext>
            </a:extLst>
          </p:cNvPr>
          <p:cNvCxnSpPr>
            <a:cxnSpLocks/>
          </p:cNvCxnSpPr>
          <p:nvPr/>
        </p:nvCxnSpPr>
        <p:spPr>
          <a:xfrm>
            <a:off x="5698946" y="3931960"/>
            <a:ext cx="3237319" cy="51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Łącznik prosty ze strzałką 33">
            <a:extLst>
              <a:ext uri="{FF2B5EF4-FFF2-40B4-BE49-F238E27FC236}">
                <a16:creationId xmlns:a16="http://schemas.microsoft.com/office/drawing/2014/main" id="{410524EE-5424-4EF7-9222-8822C16969D3}"/>
              </a:ext>
            </a:extLst>
          </p:cNvPr>
          <p:cNvCxnSpPr>
            <a:cxnSpLocks/>
          </p:cNvCxnSpPr>
          <p:nvPr/>
        </p:nvCxnSpPr>
        <p:spPr>
          <a:xfrm>
            <a:off x="7700342" y="3500975"/>
            <a:ext cx="1222264" cy="77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trzałka: w prawo 27">
            <a:extLst>
              <a:ext uri="{FF2B5EF4-FFF2-40B4-BE49-F238E27FC236}">
                <a16:creationId xmlns:a16="http://schemas.microsoft.com/office/drawing/2014/main" id="{EE4C37AE-DD46-48C2-BEE3-69574B5FF862}"/>
              </a:ext>
            </a:extLst>
          </p:cNvPr>
          <p:cNvSpPr/>
          <p:nvPr/>
        </p:nvSpPr>
        <p:spPr>
          <a:xfrm rot="20310618">
            <a:off x="5711335" y="2770340"/>
            <a:ext cx="853979"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dirty="0"/>
          </a:p>
        </p:txBody>
      </p:sp>
    </p:spTree>
    <p:extLst>
      <p:ext uri="{BB962C8B-B14F-4D97-AF65-F5344CB8AC3E}">
        <p14:creationId xmlns:p14="http://schemas.microsoft.com/office/powerpoint/2010/main" val="4092253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8453729" cy="461665"/>
          </a:xfrm>
          <a:prstGeom prst="rect">
            <a:avLst/>
          </a:prstGeom>
          <a:noFill/>
        </p:spPr>
        <p:txBody>
          <a:bodyPr wrap="square" rtlCol="0">
            <a:spAutoFit/>
          </a:bodyPr>
          <a:lstStyle/>
          <a:p>
            <a:pPr lvl="1" algn="just"/>
            <a:r>
              <a:rPr lang="pl-PL" sz="2400" b="1" dirty="0"/>
              <a:t>Gartner </a:t>
            </a:r>
            <a:r>
              <a:rPr lang="en-US" sz="2400" b="1" dirty="0"/>
              <a:t>2017 Magic Quadrant for Business Intelligence</a:t>
            </a:r>
            <a:endParaRPr lang="pl-PL" sz="2400" b="1" dirty="0"/>
          </a:p>
        </p:txBody>
      </p:sp>
      <p:sp>
        <p:nvSpPr>
          <p:cNvPr id="3" name="Symbol zastępczy stopki 2"/>
          <p:cNvSpPr>
            <a:spLocks noGrp="1"/>
          </p:cNvSpPr>
          <p:nvPr>
            <p:ph type="ftr" sz="quarter" idx="11"/>
          </p:nvPr>
        </p:nvSpPr>
        <p:spPr>
          <a:xfrm>
            <a:off x="3869268" y="6356350"/>
            <a:ext cx="5911517" cy="365125"/>
          </a:xfrm>
        </p:spPr>
        <p:txBody>
          <a:bodyPr/>
          <a:lstStyle/>
          <a:p>
            <a:r>
              <a:rPr lang="en-US"/>
              <a:t>T.Kostyrka - Hurtownie Danych</a:t>
            </a:r>
            <a:endParaRPr lang="en-US" dirty="0"/>
          </a:p>
        </p:txBody>
      </p:sp>
      <p:pic>
        <p:nvPicPr>
          <p:cNvPr id="2050" name="Picture 2" descr="Znalezione obrazy dla zapytania gartner bi magic quadrant 2017">
            <a:extLst>
              <a:ext uri="{FF2B5EF4-FFF2-40B4-BE49-F238E27FC236}">
                <a16:creationId xmlns:a16="http://schemas.microsoft.com/office/drawing/2014/main" id="{FDF2A489-172B-407C-8A31-E3CF38C3F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512" y="1299924"/>
            <a:ext cx="4896715" cy="488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4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p:cNvSpPr>
            <a:spLocks noGrp="1"/>
          </p:cNvSpPr>
          <p:nvPr>
            <p:ph type="ftr" sz="quarter" idx="11"/>
          </p:nvPr>
        </p:nvSpPr>
        <p:spPr>
          <a:xfrm>
            <a:off x="3869268" y="6356350"/>
            <a:ext cx="5911517" cy="365125"/>
          </a:xfrm>
        </p:spPr>
        <p:txBody>
          <a:bodyPr/>
          <a:lstStyle/>
          <a:p>
            <a:r>
              <a:rPr lang="en-US"/>
              <a:t>T.Kostyrka - Hurtownie Danych</a:t>
            </a:r>
            <a:endParaRPr lang="en-US" dirty="0"/>
          </a:p>
        </p:txBody>
      </p:sp>
      <p:sp>
        <p:nvSpPr>
          <p:cNvPr id="2" name="Walec 1">
            <a:extLst>
              <a:ext uri="{FF2B5EF4-FFF2-40B4-BE49-F238E27FC236}">
                <a16:creationId xmlns:a16="http://schemas.microsoft.com/office/drawing/2014/main" id="{FF3AA01D-705F-4A9C-A936-F804ABB1FB0E}"/>
              </a:ext>
            </a:extLst>
          </p:cNvPr>
          <p:cNvSpPr/>
          <p:nvPr/>
        </p:nvSpPr>
        <p:spPr>
          <a:xfrm>
            <a:off x="2660276" y="3583817"/>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Walec 4">
            <a:extLst>
              <a:ext uri="{FF2B5EF4-FFF2-40B4-BE49-F238E27FC236}">
                <a16:creationId xmlns:a16="http://schemas.microsoft.com/office/drawing/2014/main" id="{18E4C1FC-0088-4D0D-8A02-31C86E49EB8B}"/>
              </a:ext>
            </a:extLst>
          </p:cNvPr>
          <p:cNvSpPr/>
          <p:nvPr/>
        </p:nvSpPr>
        <p:spPr>
          <a:xfrm>
            <a:off x="2812676" y="3736217"/>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Walec 5">
            <a:extLst>
              <a:ext uri="{FF2B5EF4-FFF2-40B4-BE49-F238E27FC236}">
                <a16:creationId xmlns:a16="http://schemas.microsoft.com/office/drawing/2014/main" id="{8AB5BE54-54BC-4AAA-8D3E-F91998CE18C0}"/>
              </a:ext>
            </a:extLst>
          </p:cNvPr>
          <p:cNvSpPr/>
          <p:nvPr/>
        </p:nvSpPr>
        <p:spPr>
          <a:xfrm>
            <a:off x="2965076" y="3888617"/>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Walec 6">
            <a:extLst>
              <a:ext uri="{FF2B5EF4-FFF2-40B4-BE49-F238E27FC236}">
                <a16:creationId xmlns:a16="http://schemas.microsoft.com/office/drawing/2014/main" id="{AD242A74-6FE6-48CA-AF5B-A15167D63C0C}"/>
              </a:ext>
            </a:extLst>
          </p:cNvPr>
          <p:cNvSpPr/>
          <p:nvPr/>
        </p:nvSpPr>
        <p:spPr>
          <a:xfrm>
            <a:off x="3117476" y="4041017"/>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Source</a:t>
            </a:r>
          </a:p>
        </p:txBody>
      </p:sp>
      <p:sp>
        <p:nvSpPr>
          <p:cNvPr id="4" name="Walec 3">
            <a:extLst>
              <a:ext uri="{FF2B5EF4-FFF2-40B4-BE49-F238E27FC236}">
                <a16:creationId xmlns:a16="http://schemas.microsoft.com/office/drawing/2014/main" id="{3E472D20-0889-4254-AF12-9C7AE48CCF5D}"/>
              </a:ext>
            </a:extLst>
          </p:cNvPr>
          <p:cNvSpPr/>
          <p:nvPr/>
        </p:nvSpPr>
        <p:spPr>
          <a:xfrm>
            <a:off x="6695205" y="3506931"/>
            <a:ext cx="1801814" cy="15627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DWH</a:t>
            </a:r>
          </a:p>
        </p:txBody>
      </p:sp>
      <p:sp>
        <p:nvSpPr>
          <p:cNvPr id="8" name="Strzałka: w prawo 7">
            <a:extLst>
              <a:ext uri="{FF2B5EF4-FFF2-40B4-BE49-F238E27FC236}">
                <a16:creationId xmlns:a16="http://schemas.microsoft.com/office/drawing/2014/main" id="{DA947BBB-E60D-40A2-9AAA-9D8B4C73143F}"/>
              </a:ext>
            </a:extLst>
          </p:cNvPr>
          <p:cNvSpPr/>
          <p:nvPr/>
        </p:nvSpPr>
        <p:spPr>
          <a:xfrm>
            <a:off x="4338609" y="4059707"/>
            <a:ext cx="197600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ETL</a:t>
            </a:r>
          </a:p>
        </p:txBody>
      </p:sp>
      <p:sp>
        <p:nvSpPr>
          <p:cNvPr id="21" name="Nawias klamrowy zamykający 20">
            <a:extLst>
              <a:ext uri="{FF2B5EF4-FFF2-40B4-BE49-F238E27FC236}">
                <a16:creationId xmlns:a16="http://schemas.microsoft.com/office/drawing/2014/main" id="{59442359-2463-438C-B762-D96DFCCBFCE8}"/>
              </a:ext>
            </a:extLst>
          </p:cNvPr>
          <p:cNvSpPr/>
          <p:nvPr/>
        </p:nvSpPr>
        <p:spPr>
          <a:xfrm rot="16200000">
            <a:off x="6128277" y="758091"/>
            <a:ext cx="579076" cy="4158412"/>
          </a:xfrm>
          <a:prstGeom prst="rightBrace">
            <a:avLst>
              <a:gd name="adj1" fmla="val 61962"/>
              <a:gd name="adj2" fmla="val 520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dirty="0"/>
          </a:p>
        </p:txBody>
      </p:sp>
      <p:sp>
        <p:nvSpPr>
          <p:cNvPr id="30" name="pole tekstowe 29">
            <a:extLst>
              <a:ext uri="{FF2B5EF4-FFF2-40B4-BE49-F238E27FC236}">
                <a16:creationId xmlns:a16="http://schemas.microsoft.com/office/drawing/2014/main" id="{510423BA-B416-418D-B307-A350797295B1}"/>
              </a:ext>
            </a:extLst>
          </p:cNvPr>
          <p:cNvSpPr txBox="1"/>
          <p:nvPr/>
        </p:nvSpPr>
        <p:spPr>
          <a:xfrm>
            <a:off x="4673517" y="866047"/>
            <a:ext cx="6169886" cy="1354217"/>
          </a:xfrm>
          <a:prstGeom prst="rect">
            <a:avLst/>
          </a:prstGeom>
          <a:noFill/>
        </p:spPr>
        <p:txBody>
          <a:bodyPr wrap="square" rtlCol="0">
            <a:spAutoFit/>
          </a:bodyPr>
          <a:lstStyle/>
          <a:p>
            <a:r>
              <a:rPr lang="pl-PL" sz="2800" b="1" dirty="0"/>
              <a:t>Zakres przedmiotu</a:t>
            </a:r>
            <a:endParaRPr lang="en-US" sz="2800" b="1" dirty="0"/>
          </a:p>
          <a:p>
            <a:endParaRPr lang="en-US" dirty="0"/>
          </a:p>
          <a:p>
            <a:pPr marL="800100" lvl="1" indent="-342900" algn="just">
              <a:buFont typeface="+mj-lt"/>
              <a:buAutoNum type="arabicPeriod"/>
            </a:pPr>
            <a:r>
              <a:rPr lang="pl-PL" dirty="0"/>
              <a:t>DWH: Teoria, Architektura, Zapytania Analityczne</a:t>
            </a:r>
          </a:p>
          <a:p>
            <a:pPr marL="800100" lvl="1" indent="-342900" algn="just">
              <a:buFont typeface="+mj-lt"/>
              <a:buAutoNum type="arabicPeriod"/>
            </a:pPr>
            <a:r>
              <a:rPr lang="pl-PL" dirty="0"/>
              <a:t>ETL: Teoria, T-SQL oraz SSIS</a:t>
            </a:r>
            <a:endParaRPr lang="en-US" dirty="0"/>
          </a:p>
        </p:txBody>
      </p:sp>
    </p:spTree>
    <p:extLst>
      <p:ext uri="{BB962C8B-B14F-4D97-AF65-F5344CB8AC3E}">
        <p14:creationId xmlns:p14="http://schemas.microsoft.com/office/powerpoint/2010/main" val="154246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7386638"/>
          </a:xfrm>
          <a:prstGeom prst="rect">
            <a:avLst/>
          </a:prstGeom>
          <a:noFill/>
        </p:spPr>
        <p:txBody>
          <a:bodyPr wrap="square" rtlCol="0">
            <a:spAutoFit/>
          </a:bodyPr>
          <a:lstStyle/>
          <a:p>
            <a:pPr lvl="1" algn="just"/>
            <a:r>
              <a:rPr lang="pl-PL" sz="2400" b="1" dirty="0"/>
              <a:t>Linki:</a:t>
            </a:r>
          </a:p>
          <a:p>
            <a:pPr lvl="1" algn="just"/>
            <a:endParaRPr lang="pl-PL" b="1" dirty="0"/>
          </a:p>
          <a:p>
            <a:pPr marL="800100" lvl="1" indent="-342900">
              <a:buFont typeface="+mj-lt"/>
              <a:buAutoNum type="arabicPeriod"/>
            </a:pPr>
            <a:r>
              <a:rPr lang="en-US" dirty="0">
                <a:hlinkClick r:id="rId2"/>
              </a:rPr>
              <a:t>http://searchbusinessanalytics.techtarget.com/definition/business-intelligence-BI</a:t>
            </a:r>
            <a:endParaRPr lang="pl-PL" dirty="0"/>
          </a:p>
          <a:p>
            <a:pPr marL="800100" lvl="1" indent="-342900">
              <a:buFont typeface="+mj-lt"/>
              <a:buAutoNum type="arabicPeriod"/>
            </a:pPr>
            <a:r>
              <a:rPr lang="pl-PL" dirty="0">
                <a:hlinkClick r:id="rId3"/>
              </a:rPr>
              <a:t>http://edu.pjwstk.edu.pl/wyklady/hur/scb</a:t>
            </a:r>
            <a:endParaRPr lang="pl-PL" dirty="0"/>
          </a:p>
          <a:p>
            <a:pPr marL="800100" lvl="1" indent="-342900">
              <a:buFont typeface="+mj-lt"/>
              <a:buAutoNum type="arabicPeriod"/>
            </a:pPr>
            <a:r>
              <a:rPr lang="pl-PL" dirty="0">
                <a:hlinkClick r:id="rId4"/>
              </a:rPr>
              <a:t>http://edu.pjwstk.edu.pl/wyklady/szb/scb/</a:t>
            </a:r>
            <a:endParaRPr lang="pl-PL" dirty="0"/>
          </a:p>
          <a:p>
            <a:pPr marL="800100" lvl="1" indent="-342900">
              <a:buFont typeface="+mj-lt"/>
              <a:buAutoNum type="arabicPeriod"/>
            </a:pPr>
            <a:r>
              <a:rPr lang="pl-PL" dirty="0">
                <a:hlinkClick r:id="rId5"/>
              </a:rPr>
              <a:t>http://tdan.com/data-warehouse-design-inmon-versus-kimball/20300</a:t>
            </a:r>
            <a:endParaRPr lang="pl-PL" dirty="0"/>
          </a:p>
          <a:p>
            <a:pPr marL="800100" lvl="1" indent="-342900">
              <a:buFont typeface="+mj-lt"/>
              <a:buAutoNum type="arabicPeriod"/>
            </a:pPr>
            <a:r>
              <a:rPr lang="pl-PL" dirty="0">
                <a:hlinkClick r:id="rId6"/>
              </a:rPr>
              <a:t>https://financesonline.com/15-best-business-intelligence-tools-small-big-business/</a:t>
            </a:r>
            <a:endParaRPr lang="pl-PL" dirty="0"/>
          </a:p>
          <a:p>
            <a:pPr marL="800100" lvl="1" indent="-342900">
              <a:buFont typeface="+mj-lt"/>
              <a:buAutoNum type="arabicPeriod"/>
            </a:pPr>
            <a:r>
              <a:rPr lang="pl-PL" dirty="0">
                <a:hlinkClick r:id="rId7"/>
              </a:rPr>
              <a:t>https://sqldusty.com/2016/05/16/10-sql-server-data-warehouse-design-best-practices-to-follow-part-1/</a:t>
            </a:r>
            <a:endParaRPr lang="pl-PL" dirty="0"/>
          </a:p>
          <a:p>
            <a:pPr marL="800100" lvl="1" indent="-342900">
              <a:buFont typeface="+mj-lt"/>
              <a:buAutoNum type="arabicPeriod"/>
            </a:pPr>
            <a:r>
              <a:rPr lang="pl-PL" dirty="0">
                <a:hlinkClick r:id="rId8"/>
              </a:rPr>
              <a:t>https://blogs.msdn.microsoft.com/sqlcat/2013/09/16/top-10-best-practices-for-building-a-large-scale-relational-data-warehouse/</a:t>
            </a:r>
            <a:endParaRPr lang="pl-PL" dirty="0"/>
          </a:p>
          <a:p>
            <a:pPr marL="800100" lvl="1" indent="-342900">
              <a:buFont typeface="+mj-lt"/>
              <a:buAutoNum type="arabicPeriod"/>
            </a:pPr>
            <a:r>
              <a:rPr lang="pl-PL" dirty="0">
                <a:hlinkClick r:id="rId9"/>
              </a:rPr>
              <a:t>http://searchdatamanagement.techtarget.com/feature/The-benefits-of-deploying-a-data-warehouse-platform</a:t>
            </a:r>
            <a:endParaRPr lang="pl-PL" dirty="0"/>
          </a:p>
          <a:p>
            <a:pPr marL="800100" lvl="1" indent="-342900">
              <a:buFont typeface="+mj-lt"/>
              <a:buAutoNum type="arabicPeriod"/>
            </a:pPr>
            <a:r>
              <a:rPr lang="pl-PL" dirty="0">
                <a:hlinkClick r:id="rId10"/>
              </a:rPr>
              <a:t>http://www.computerweekly.com/tip/Inmon-or-Kimball-Which-approach-is-suitable-for-your-data-warehouse</a:t>
            </a:r>
            <a:endParaRPr lang="pl-PL" dirty="0"/>
          </a:p>
          <a:p>
            <a:pPr marL="800100" lvl="1" indent="-342900">
              <a:buFont typeface="+mj-lt"/>
              <a:buAutoNum type="arabicPeriod"/>
            </a:pPr>
            <a:r>
              <a:rPr lang="pl-PL" dirty="0">
                <a:hlinkClick r:id="rId11"/>
              </a:rPr>
              <a:t>https://www.xplenty.com/blog/Inmon-vs-Kimball-The-Big-Data-Warehouse-Duel/</a:t>
            </a:r>
            <a:endParaRPr lang="pl-PL" dirty="0"/>
          </a:p>
          <a:p>
            <a:pPr marL="800100" lvl="1" indent="-342900">
              <a:buFont typeface="+mj-lt"/>
              <a:buAutoNum type="arabicPeriod"/>
            </a:pPr>
            <a:endParaRPr lang="pl-PL" dirty="0"/>
          </a:p>
          <a:p>
            <a:pPr marL="800100" lvl="1" indent="-342900">
              <a:buFont typeface="+mj-lt"/>
              <a:buAutoNum type="arabicPeriod"/>
            </a:pPr>
            <a:endParaRPr lang="pl-PL" dirty="0"/>
          </a:p>
          <a:p>
            <a:pPr marL="800100" lvl="1" indent="-342900">
              <a:buFont typeface="+mj-lt"/>
              <a:buAutoNum type="arabicPeriod"/>
            </a:pPr>
            <a:endParaRPr lang="pl-PL" dirty="0"/>
          </a:p>
          <a:p>
            <a:pPr marL="800100" lvl="1" indent="-342900">
              <a:buFont typeface="+mj-lt"/>
              <a:buAutoNum type="arabicPeriod"/>
            </a:pPr>
            <a:endParaRPr lang="pl-PL" dirty="0"/>
          </a:p>
          <a:p>
            <a:pPr marL="800100" lvl="1" indent="-342900">
              <a:buFont typeface="+mj-lt"/>
              <a:buAutoNum type="arabicPeriod"/>
            </a:pPr>
            <a:endParaRPr lang="pl-PL" dirty="0"/>
          </a:p>
          <a:p>
            <a:pPr marL="800100" lvl="1" indent="-342900">
              <a:buFont typeface="+mj-lt"/>
              <a:buAutoNum type="arabicPeriod"/>
            </a:pPr>
            <a:endParaRPr lang="pl-PL" dirty="0"/>
          </a:p>
          <a:p>
            <a:pPr marL="800100" lvl="1" indent="-342900">
              <a:buFont typeface="+mj-lt"/>
              <a:buAutoNum type="arabicPeriod"/>
            </a:pPr>
            <a:endParaRPr lang="pl-PL" dirty="0"/>
          </a:p>
          <a:p>
            <a:pPr marL="800100" lvl="1" indent="-342900">
              <a:buFont typeface="+mj-lt"/>
              <a:buAutoNum type="arabicPeriod"/>
            </a:pPr>
            <a:endParaRPr lang="pl-PL" dirty="0"/>
          </a:p>
          <a:p>
            <a:pPr marL="800100" lvl="1" indent="-342900">
              <a:buFont typeface="+mj-lt"/>
              <a:buAutoNum type="arabicPeriod"/>
            </a:pPr>
            <a:endParaRPr lang="en-US" dirty="0"/>
          </a:p>
          <a:p>
            <a:pPr lvl="1"/>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43468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61665"/>
          </a:xfrm>
          <a:prstGeom prst="rect">
            <a:avLst/>
          </a:prstGeom>
          <a:noFill/>
        </p:spPr>
        <p:txBody>
          <a:bodyPr wrap="square" rtlCol="0">
            <a:spAutoFit/>
          </a:bodyPr>
          <a:lstStyle/>
          <a:p>
            <a:pPr lvl="1" algn="just"/>
            <a:r>
              <a:rPr lang="pl-PL" sz="2400" b="1" dirty="0"/>
              <a:t>Business </a:t>
            </a:r>
            <a:r>
              <a:rPr lang="pl-PL" sz="2400" b="1" dirty="0" err="1"/>
              <a:t>Intelligence</a:t>
            </a:r>
            <a:endParaRPr lang="pl-PL" sz="2400" b="1"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
        <p:nvSpPr>
          <p:cNvPr id="5" name="Strzałka: w prawo 4">
            <a:extLst>
              <a:ext uri="{FF2B5EF4-FFF2-40B4-BE49-F238E27FC236}">
                <a16:creationId xmlns:a16="http://schemas.microsoft.com/office/drawing/2014/main" id="{1B2A30A9-C732-472E-AF32-73FB22F93377}"/>
              </a:ext>
            </a:extLst>
          </p:cNvPr>
          <p:cNvSpPr/>
          <p:nvPr/>
        </p:nvSpPr>
        <p:spPr>
          <a:xfrm>
            <a:off x="1304127" y="2142308"/>
            <a:ext cx="2743199" cy="2403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t>DANE</a:t>
            </a:r>
          </a:p>
        </p:txBody>
      </p:sp>
      <p:sp>
        <p:nvSpPr>
          <p:cNvPr id="8" name="Strzałka: w prawo 7">
            <a:extLst>
              <a:ext uri="{FF2B5EF4-FFF2-40B4-BE49-F238E27FC236}">
                <a16:creationId xmlns:a16="http://schemas.microsoft.com/office/drawing/2014/main" id="{052D4799-8B6F-4794-B992-C1A18AB46174}"/>
              </a:ext>
            </a:extLst>
          </p:cNvPr>
          <p:cNvSpPr/>
          <p:nvPr/>
        </p:nvSpPr>
        <p:spPr>
          <a:xfrm>
            <a:off x="4228051" y="2142309"/>
            <a:ext cx="2743199" cy="2403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t>INFORMACJA</a:t>
            </a:r>
          </a:p>
        </p:txBody>
      </p:sp>
      <p:sp>
        <p:nvSpPr>
          <p:cNvPr id="10" name="Strzałka: w prawo 9">
            <a:extLst>
              <a:ext uri="{FF2B5EF4-FFF2-40B4-BE49-F238E27FC236}">
                <a16:creationId xmlns:a16="http://schemas.microsoft.com/office/drawing/2014/main" id="{18569854-79C3-48B1-B191-387CD7EF91B4}"/>
              </a:ext>
            </a:extLst>
          </p:cNvPr>
          <p:cNvSpPr/>
          <p:nvPr/>
        </p:nvSpPr>
        <p:spPr>
          <a:xfrm>
            <a:off x="7332699" y="2142309"/>
            <a:ext cx="2743199" cy="2403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t>WIEDZA</a:t>
            </a:r>
          </a:p>
        </p:txBody>
      </p:sp>
    </p:spTree>
    <p:extLst>
      <p:ext uri="{BB962C8B-B14F-4D97-AF65-F5344CB8AC3E}">
        <p14:creationId xmlns:p14="http://schemas.microsoft.com/office/powerpoint/2010/main" val="247707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61665"/>
          </a:xfrm>
          <a:prstGeom prst="rect">
            <a:avLst/>
          </a:prstGeom>
          <a:noFill/>
        </p:spPr>
        <p:txBody>
          <a:bodyPr wrap="square" rtlCol="0">
            <a:spAutoFit/>
          </a:bodyPr>
          <a:lstStyle/>
          <a:p>
            <a:pPr lvl="1" algn="just"/>
            <a:r>
              <a:rPr lang="pl-PL" sz="2400" b="1" dirty="0"/>
              <a:t>Raportowanie z systemu źródłowego</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
        <p:nvSpPr>
          <p:cNvPr id="5" name="Strzałka: w prawo 4">
            <a:extLst>
              <a:ext uri="{FF2B5EF4-FFF2-40B4-BE49-F238E27FC236}">
                <a16:creationId xmlns:a16="http://schemas.microsoft.com/office/drawing/2014/main" id="{2412C754-33DA-493B-AD5B-3F8956E59985}"/>
              </a:ext>
            </a:extLst>
          </p:cNvPr>
          <p:cNvSpPr/>
          <p:nvPr/>
        </p:nvSpPr>
        <p:spPr>
          <a:xfrm>
            <a:off x="7806905" y="4071503"/>
            <a:ext cx="1655783" cy="776830"/>
          </a:xfrm>
          <a:prstGeom prst="rightArrow">
            <a:avLst>
              <a:gd name="adj1" fmla="val 59965"/>
              <a:gd name="adj2" fmla="val 547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sz="2400" b="1" dirty="0">
                <a:ln w="0"/>
                <a:solidFill>
                  <a:schemeClr val="tx1"/>
                </a:solidFill>
                <a:effectLst>
                  <a:outerShdw blurRad="38100" dist="19050" dir="2700000" algn="tl" rotWithShape="0">
                    <a:schemeClr val="dk1">
                      <a:alpha val="40000"/>
                    </a:schemeClr>
                  </a:outerShdw>
                </a:effectLst>
              </a:rPr>
              <a:t>SQL</a:t>
            </a:r>
          </a:p>
        </p:txBody>
      </p:sp>
      <p:sp>
        <p:nvSpPr>
          <p:cNvPr id="23" name="Zwój: pionowy 22">
            <a:extLst>
              <a:ext uri="{FF2B5EF4-FFF2-40B4-BE49-F238E27FC236}">
                <a16:creationId xmlns:a16="http://schemas.microsoft.com/office/drawing/2014/main" id="{23580B4D-84E0-4041-A6BE-464FFE9A0F05}"/>
              </a:ext>
            </a:extLst>
          </p:cNvPr>
          <p:cNvSpPr/>
          <p:nvPr/>
        </p:nvSpPr>
        <p:spPr>
          <a:xfrm>
            <a:off x="9658520" y="3186823"/>
            <a:ext cx="2073403" cy="254618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Raport sprzedażowy</a:t>
            </a:r>
          </a:p>
          <a:p>
            <a:pPr algn="ctr"/>
            <a:r>
              <a:rPr lang="pl-PL" dirty="0"/>
              <a:t>…</a:t>
            </a:r>
          </a:p>
          <a:p>
            <a:pPr algn="ctr"/>
            <a:r>
              <a:rPr lang="pl-PL" dirty="0"/>
              <a:t>…</a:t>
            </a:r>
          </a:p>
          <a:p>
            <a:pPr algn="ctr"/>
            <a:r>
              <a:rPr lang="pl-PL" dirty="0"/>
              <a:t>…</a:t>
            </a:r>
          </a:p>
        </p:txBody>
      </p:sp>
      <p:sp>
        <p:nvSpPr>
          <p:cNvPr id="2" name="Walec 1">
            <a:extLst>
              <a:ext uri="{FF2B5EF4-FFF2-40B4-BE49-F238E27FC236}">
                <a16:creationId xmlns:a16="http://schemas.microsoft.com/office/drawing/2014/main" id="{60078DC2-50DC-432A-ADE1-8B8F4299BFE9}"/>
              </a:ext>
            </a:extLst>
          </p:cNvPr>
          <p:cNvSpPr/>
          <p:nvPr/>
        </p:nvSpPr>
        <p:spPr>
          <a:xfrm>
            <a:off x="6029375" y="3335414"/>
            <a:ext cx="1449237" cy="22490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Sales DB</a:t>
            </a:r>
          </a:p>
        </p:txBody>
      </p:sp>
      <p:sp>
        <p:nvSpPr>
          <p:cNvPr id="24" name="pole tekstowe 23">
            <a:extLst>
              <a:ext uri="{FF2B5EF4-FFF2-40B4-BE49-F238E27FC236}">
                <a16:creationId xmlns:a16="http://schemas.microsoft.com/office/drawing/2014/main" id="{95B02846-561A-4F3F-9D1E-AA44A1353446}"/>
              </a:ext>
            </a:extLst>
          </p:cNvPr>
          <p:cNvSpPr txBox="1"/>
          <p:nvPr/>
        </p:nvSpPr>
        <p:spPr>
          <a:xfrm>
            <a:off x="1138197" y="1154601"/>
            <a:ext cx="5141344" cy="3139321"/>
          </a:xfrm>
          <a:prstGeom prst="rect">
            <a:avLst/>
          </a:prstGeom>
          <a:noFill/>
        </p:spPr>
        <p:txBody>
          <a:bodyPr wrap="square" rtlCol="0">
            <a:spAutoFit/>
          </a:bodyPr>
          <a:lstStyle/>
          <a:p>
            <a:r>
              <a:rPr lang="pl-PL" dirty="0"/>
              <a:t>Problemy:</a:t>
            </a:r>
          </a:p>
          <a:p>
            <a:endParaRPr lang="pl-PL" dirty="0"/>
          </a:p>
          <a:p>
            <a:pPr marL="342900" indent="-342900">
              <a:buFont typeface="+mj-lt"/>
              <a:buAutoNum type="arabicPeriod"/>
            </a:pPr>
            <a:r>
              <a:rPr lang="pl-PL" dirty="0"/>
              <a:t>Zestawienie z informacjami z innych systemów</a:t>
            </a:r>
          </a:p>
          <a:p>
            <a:pPr marL="342900" indent="-342900">
              <a:buFont typeface="+mj-lt"/>
              <a:buAutoNum type="arabicPeriod"/>
            </a:pPr>
            <a:r>
              <a:rPr lang="pl-PL" dirty="0"/>
              <a:t>Dane historyczne</a:t>
            </a:r>
          </a:p>
          <a:p>
            <a:pPr marL="342900" indent="-342900">
              <a:buFont typeface="+mj-lt"/>
              <a:buAutoNum type="arabicPeriod"/>
            </a:pPr>
            <a:r>
              <a:rPr lang="pl-PL" dirty="0"/>
              <a:t>Stan na konkretną datę/godzinę</a:t>
            </a:r>
          </a:p>
          <a:p>
            <a:pPr marL="342900" indent="-342900">
              <a:buFont typeface="+mj-lt"/>
              <a:buAutoNum type="arabicPeriod"/>
            </a:pPr>
            <a:r>
              <a:rPr lang="pl-PL" dirty="0"/>
              <a:t>Układ bazy (Normalizacja)</a:t>
            </a:r>
          </a:p>
          <a:p>
            <a:pPr marL="342900" indent="-342900">
              <a:buFont typeface="+mj-lt"/>
              <a:buAutoNum type="arabicPeriod"/>
            </a:pPr>
            <a:r>
              <a:rPr lang="pl-PL" dirty="0"/>
              <a:t>Automatyzacja</a:t>
            </a:r>
          </a:p>
          <a:p>
            <a:pPr marL="342900" indent="-342900">
              <a:buFont typeface="+mj-lt"/>
              <a:buAutoNum type="arabicPeriod"/>
            </a:pPr>
            <a:r>
              <a:rPr lang="pl-PL" dirty="0"/>
              <a:t>Raportowanie masowe</a:t>
            </a:r>
          </a:p>
          <a:p>
            <a:pPr marL="342900" indent="-342900">
              <a:buFont typeface="+mj-lt"/>
              <a:buAutoNum type="arabicPeriod"/>
            </a:pPr>
            <a:r>
              <a:rPr lang="pl-PL" dirty="0"/>
              <a:t>Blokowanie systemów</a:t>
            </a:r>
          </a:p>
          <a:p>
            <a:pPr marL="342900" indent="-342900">
              <a:buFont typeface="+mj-lt"/>
              <a:buAutoNum type="arabicPeriod"/>
            </a:pPr>
            <a:r>
              <a:rPr lang="pl-PL" dirty="0"/>
              <a:t>Obciążenie systemów</a:t>
            </a:r>
          </a:p>
          <a:p>
            <a:pPr marL="342900" indent="-342900">
              <a:buFont typeface="+mj-lt"/>
              <a:buAutoNum type="arabicPeriod"/>
            </a:pPr>
            <a:r>
              <a:rPr lang="pl-PL" dirty="0"/>
              <a:t>Proste zestawienia, Informacja a nie wiedza</a:t>
            </a:r>
          </a:p>
        </p:txBody>
      </p:sp>
    </p:spTree>
    <p:extLst>
      <p:ext uri="{BB962C8B-B14F-4D97-AF65-F5344CB8AC3E}">
        <p14:creationId xmlns:p14="http://schemas.microsoft.com/office/powerpoint/2010/main" val="244805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p:cNvSpPr>
            <a:spLocks noGrp="1"/>
          </p:cNvSpPr>
          <p:nvPr>
            <p:ph type="ftr" sz="quarter" idx="11"/>
          </p:nvPr>
        </p:nvSpPr>
        <p:spPr/>
        <p:txBody>
          <a:bodyPr/>
          <a:lstStyle/>
          <a:p>
            <a:r>
              <a:rPr lang="en-US"/>
              <a:t>T.Kostyrka - Hurtownie Danych</a:t>
            </a:r>
            <a:endParaRPr lang="en-US" dirty="0"/>
          </a:p>
        </p:txBody>
      </p:sp>
      <p:sp>
        <p:nvSpPr>
          <p:cNvPr id="2" name="Strzałka: w prawo 1">
            <a:extLst>
              <a:ext uri="{FF2B5EF4-FFF2-40B4-BE49-F238E27FC236}">
                <a16:creationId xmlns:a16="http://schemas.microsoft.com/office/drawing/2014/main" id="{B589574D-BF2A-4560-A9F0-7C9D44742C8F}"/>
              </a:ext>
            </a:extLst>
          </p:cNvPr>
          <p:cNvSpPr/>
          <p:nvPr/>
        </p:nvSpPr>
        <p:spPr>
          <a:xfrm rot="19892470">
            <a:off x="43466" y="2272112"/>
            <a:ext cx="7911182" cy="837941"/>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b="1" dirty="0"/>
              <a:t>Business </a:t>
            </a:r>
            <a:r>
              <a:rPr lang="pl-PL" b="1" dirty="0" err="1"/>
              <a:t>Intelligence</a:t>
            </a:r>
            <a:r>
              <a:rPr lang="pl-PL" b="1" dirty="0"/>
              <a:t> </a:t>
            </a:r>
            <a:r>
              <a:rPr lang="pl-PL" b="1" dirty="0" err="1"/>
              <a:t>Maturity</a:t>
            </a:r>
            <a:r>
              <a:rPr lang="pl-PL" b="1" dirty="0"/>
              <a:t> </a:t>
            </a:r>
            <a:r>
              <a:rPr lang="pl-PL" b="1" dirty="0" err="1"/>
              <a:t>Levels</a:t>
            </a:r>
            <a:endParaRPr lang="pl-PL" b="1" dirty="0"/>
          </a:p>
        </p:txBody>
      </p:sp>
      <p:grpSp>
        <p:nvGrpSpPr>
          <p:cNvPr id="7" name="Grupa 6">
            <a:extLst>
              <a:ext uri="{FF2B5EF4-FFF2-40B4-BE49-F238E27FC236}">
                <a16:creationId xmlns:a16="http://schemas.microsoft.com/office/drawing/2014/main" id="{413172BA-8017-49DF-BD93-655A8B7701CC}"/>
              </a:ext>
            </a:extLst>
          </p:cNvPr>
          <p:cNvGrpSpPr/>
          <p:nvPr/>
        </p:nvGrpSpPr>
        <p:grpSpPr>
          <a:xfrm rot="19938780">
            <a:off x="-486142" y="2744434"/>
            <a:ext cx="13315304" cy="1188720"/>
            <a:chOff x="301355" y="5207200"/>
            <a:chExt cx="14372737" cy="1188720"/>
          </a:xfrm>
        </p:grpSpPr>
        <p:sp>
          <p:nvSpPr>
            <p:cNvPr id="6" name="Owal 5">
              <a:extLst>
                <a:ext uri="{FF2B5EF4-FFF2-40B4-BE49-F238E27FC236}">
                  <a16:creationId xmlns:a16="http://schemas.microsoft.com/office/drawing/2014/main" id="{A05D839A-3857-4994-9037-2D2DA1F0EFB4}"/>
                </a:ext>
              </a:extLst>
            </p:cNvPr>
            <p:cNvSpPr/>
            <p:nvPr/>
          </p:nvSpPr>
          <p:spPr>
            <a:xfrm>
              <a:off x="301355" y="5207200"/>
              <a:ext cx="2311217" cy="118872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b="1" dirty="0" err="1"/>
                <a:t>Unorganized</a:t>
              </a:r>
              <a:endParaRPr lang="pl-PL" b="1" dirty="0"/>
            </a:p>
          </p:txBody>
        </p:sp>
        <p:sp>
          <p:nvSpPr>
            <p:cNvPr id="8" name="Owal 7">
              <a:extLst>
                <a:ext uri="{FF2B5EF4-FFF2-40B4-BE49-F238E27FC236}">
                  <a16:creationId xmlns:a16="http://schemas.microsoft.com/office/drawing/2014/main" id="{76A4D5DC-0752-4ECF-A768-0A087671796C}"/>
                </a:ext>
              </a:extLst>
            </p:cNvPr>
            <p:cNvSpPr/>
            <p:nvPr/>
          </p:nvSpPr>
          <p:spPr>
            <a:xfrm>
              <a:off x="7538267" y="5207200"/>
              <a:ext cx="2311217" cy="118872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b="1" dirty="0" err="1"/>
                <a:t>Self</a:t>
              </a:r>
              <a:r>
                <a:rPr lang="pl-PL" b="1" dirty="0"/>
                <a:t> </a:t>
              </a:r>
              <a:r>
                <a:rPr lang="pl-PL" b="1" dirty="0" err="1"/>
                <a:t>Servie</a:t>
              </a:r>
              <a:r>
                <a:rPr lang="pl-PL" b="1" dirty="0"/>
                <a:t> Analytics</a:t>
              </a:r>
            </a:p>
          </p:txBody>
        </p:sp>
        <p:sp>
          <p:nvSpPr>
            <p:cNvPr id="9" name="Owal 8">
              <a:extLst>
                <a:ext uri="{FF2B5EF4-FFF2-40B4-BE49-F238E27FC236}">
                  <a16:creationId xmlns:a16="http://schemas.microsoft.com/office/drawing/2014/main" id="{87B59727-F97B-442A-A894-60D0AF91C7F4}"/>
                </a:ext>
              </a:extLst>
            </p:cNvPr>
            <p:cNvSpPr/>
            <p:nvPr/>
          </p:nvSpPr>
          <p:spPr>
            <a:xfrm>
              <a:off x="5125963" y="5207200"/>
              <a:ext cx="2311217" cy="118872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b="1" dirty="0"/>
                <a:t>Management </a:t>
              </a:r>
              <a:r>
                <a:rPr lang="pl-PL" b="1" dirty="0" err="1"/>
                <a:t>Dashboards</a:t>
              </a:r>
              <a:endParaRPr lang="pl-PL" b="1" dirty="0"/>
            </a:p>
          </p:txBody>
        </p:sp>
        <p:sp>
          <p:nvSpPr>
            <p:cNvPr id="10" name="Owal 9">
              <a:extLst>
                <a:ext uri="{FF2B5EF4-FFF2-40B4-BE49-F238E27FC236}">
                  <a16:creationId xmlns:a16="http://schemas.microsoft.com/office/drawing/2014/main" id="{B8821982-3326-438A-B4BD-0E0D53F6FE69}"/>
                </a:ext>
              </a:extLst>
            </p:cNvPr>
            <p:cNvSpPr/>
            <p:nvPr/>
          </p:nvSpPr>
          <p:spPr>
            <a:xfrm>
              <a:off x="2713659" y="5207200"/>
              <a:ext cx="2311217" cy="118872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b="1" dirty="0" err="1"/>
                <a:t>Operational</a:t>
              </a:r>
              <a:r>
                <a:rPr lang="pl-PL" b="1" dirty="0"/>
                <a:t> </a:t>
              </a:r>
              <a:r>
                <a:rPr lang="pl-PL" b="1" dirty="0" err="1"/>
                <a:t>Reports</a:t>
              </a:r>
              <a:endParaRPr lang="pl-PL" b="1" dirty="0"/>
            </a:p>
          </p:txBody>
        </p:sp>
        <p:sp>
          <p:nvSpPr>
            <p:cNvPr id="11" name="Owal 10">
              <a:extLst>
                <a:ext uri="{FF2B5EF4-FFF2-40B4-BE49-F238E27FC236}">
                  <a16:creationId xmlns:a16="http://schemas.microsoft.com/office/drawing/2014/main" id="{9F708803-19DF-438C-ABC6-56B57177ECE3}"/>
                </a:ext>
              </a:extLst>
            </p:cNvPr>
            <p:cNvSpPr/>
            <p:nvPr/>
          </p:nvSpPr>
          <p:spPr>
            <a:xfrm>
              <a:off x="12362875" y="5207200"/>
              <a:ext cx="2311217" cy="118872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b="1" dirty="0" err="1"/>
                <a:t>Actionable</a:t>
              </a:r>
              <a:r>
                <a:rPr lang="pl-PL" b="1" dirty="0"/>
                <a:t> </a:t>
              </a:r>
              <a:r>
                <a:rPr lang="pl-PL" b="1" dirty="0" err="1"/>
                <a:t>Insights</a:t>
              </a:r>
              <a:endParaRPr lang="pl-PL" b="1" dirty="0"/>
            </a:p>
          </p:txBody>
        </p:sp>
        <p:sp>
          <p:nvSpPr>
            <p:cNvPr id="12" name="Owal 11">
              <a:extLst>
                <a:ext uri="{FF2B5EF4-FFF2-40B4-BE49-F238E27FC236}">
                  <a16:creationId xmlns:a16="http://schemas.microsoft.com/office/drawing/2014/main" id="{0684E11E-D3AF-4CF2-90D7-86578F6F296C}"/>
                </a:ext>
              </a:extLst>
            </p:cNvPr>
            <p:cNvSpPr/>
            <p:nvPr/>
          </p:nvSpPr>
          <p:spPr>
            <a:xfrm>
              <a:off x="9950571" y="5207200"/>
              <a:ext cx="2311217" cy="118872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b="1" dirty="0"/>
                <a:t>Data </a:t>
              </a:r>
              <a:r>
                <a:rPr lang="pl-PL" b="1" dirty="0" err="1"/>
                <a:t>Driven</a:t>
              </a:r>
              <a:r>
                <a:rPr lang="pl-PL" b="1" dirty="0"/>
                <a:t> </a:t>
              </a:r>
              <a:r>
                <a:rPr lang="pl-PL" b="1" dirty="0" err="1"/>
                <a:t>Predictions</a:t>
              </a:r>
              <a:endParaRPr lang="pl-PL" b="1" dirty="0"/>
            </a:p>
          </p:txBody>
        </p:sp>
      </p:grpSp>
      <p:sp>
        <p:nvSpPr>
          <p:cNvPr id="14" name="pole tekstowe 13">
            <a:extLst>
              <a:ext uri="{FF2B5EF4-FFF2-40B4-BE49-F238E27FC236}">
                <a16:creationId xmlns:a16="http://schemas.microsoft.com/office/drawing/2014/main" id="{19DBE80F-9698-42EB-A1E6-093856328C0F}"/>
              </a:ext>
            </a:extLst>
          </p:cNvPr>
          <p:cNvSpPr txBox="1"/>
          <p:nvPr/>
        </p:nvSpPr>
        <p:spPr>
          <a:xfrm>
            <a:off x="604007" y="662730"/>
            <a:ext cx="9991288" cy="461665"/>
          </a:xfrm>
          <a:prstGeom prst="rect">
            <a:avLst/>
          </a:prstGeom>
          <a:noFill/>
        </p:spPr>
        <p:txBody>
          <a:bodyPr wrap="square" rtlCol="0">
            <a:spAutoFit/>
          </a:bodyPr>
          <a:lstStyle/>
          <a:p>
            <a:pPr lvl="1" algn="just"/>
            <a:r>
              <a:rPr lang="pl-PL" sz="2400" b="1" dirty="0"/>
              <a:t>Business </a:t>
            </a:r>
            <a:r>
              <a:rPr lang="pl-PL" sz="2400" b="1" dirty="0" err="1"/>
              <a:t>Intelligence</a:t>
            </a:r>
            <a:endParaRPr lang="pl-PL" sz="2400" b="1" dirty="0"/>
          </a:p>
        </p:txBody>
      </p:sp>
    </p:spTree>
    <p:extLst>
      <p:ext uri="{BB962C8B-B14F-4D97-AF65-F5344CB8AC3E}">
        <p14:creationId xmlns:p14="http://schemas.microsoft.com/office/powerpoint/2010/main" val="71247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61665"/>
          </a:xfrm>
          <a:prstGeom prst="rect">
            <a:avLst/>
          </a:prstGeom>
          <a:noFill/>
        </p:spPr>
        <p:txBody>
          <a:bodyPr wrap="square" rtlCol="0">
            <a:spAutoFit/>
          </a:bodyPr>
          <a:lstStyle/>
          <a:p>
            <a:pPr lvl="1" algn="just"/>
            <a:r>
              <a:rPr lang="pl-PL" sz="2400" b="1" dirty="0"/>
              <a:t>Business </a:t>
            </a:r>
            <a:r>
              <a:rPr lang="pl-PL" sz="2400" b="1" dirty="0" err="1"/>
              <a:t>Intelligence</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
        <p:nvSpPr>
          <p:cNvPr id="4" name="Prostokąt 3">
            <a:extLst>
              <a:ext uri="{FF2B5EF4-FFF2-40B4-BE49-F238E27FC236}">
                <a16:creationId xmlns:a16="http://schemas.microsoft.com/office/drawing/2014/main" id="{A3CC7BBD-98D8-4F07-A6F9-10A3F76B9DEE}"/>
              </a:ext>
            </a:extLst>
          </p:cNvPr>
          <p:cNvSpPr/>
          <p:nvPr/>
        </p:nvSpPr>
        <p:spPr>
          <a:xfrm>
            <a:off x="1502229" y="1776549"/>
            <a:ext cx="1110342"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ERP</a:t>
            </a:r>
          </a:p>
        </p:txBody>
      </p:sp>
      <p:sp>
        <p:nvSpPr>
          <p:cNvPr id="6" name="Prostokąt 5">
            <a:extLst>
              <a:ext uri="{FF2B5EF4-FFF2-40B4-BE49-F238E27FC236}">
                <a16:creationId xmlns:a16="http://schemas.microsoft.com/office/drawing/2014/main" id="{2F8EE4FB-0677-4422-ACEC-7525CC4C7ED7}"/>
              </a:ext>
            </a:extLst>
          </p:cNvPr>
          <p:cNvSpPr/>
          <p:nvPr/>
        </p:nvSpPr>
        <p:spPr>
          <a:xfrm>
            <a:off x="2057400" y="2908664"/>
            <a:ext cx="1110342"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CRM</a:t>
            </a:r>
          </a:p>
        </p:txBody>
      </p:sp>
      <p:sp>
        <p:nvSpPr>
          <p:cNvPr id="7" name="Prostokąt 6">
            <a:extLst>
              <a:ext uri="{FF2B5EF4-FFF2-40B4-BE49-F238E27FC236}">
                <a16:creationId xmlns:a16="http://schemas.microsoft.com/office/drawing/2014/main" id="{75C43AC0-63CD-4539-9DAA-8062B63E8517}"/>
              </a:ext>
            </a:extLst>
          </p:cNvPr>
          <p:cNvSpPr/>
          <p:nvPr/>
        </p:nvSpPr>
        <p:spPr>
          <a:xfrm>
            <a:off x="669473" y="3296197"/>
            <a:ext cx="1110342"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HR</a:t>
            </a:r>
          </a:p>
        </p:txBody>
      </p:sp>
      <p:sp>
        <p:nvSpPr>
          <p:cNvPr id="8" name="Prostokąt 7">
            <a:extLst>
              <a:ext uri="{FF2B5EF4-FFF2-40B4-BE49-F238E27FC236}">
                <a16:creationId xmlns:a16="http://schemas.microsoft.com/office/drawing/2014/main" id="{71AC1479-2506-496C-8FE8-CE3745FFE723}"/>
              </a:ext>
            </a:extLst>
          </p:cNvPr>
          <p:cNvSpPr/>
          <p:nvPr/>
        </p:nvSpPr>
        <p:spPr>
          <a:xfrm>
            <a:off x="2254867" y="3806833"/>
            <a:ext cx="1436915"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Finance</a:t>
            </a:r>
          </a:p>
        </p:txBody>
      </p:sp>
      <p:sp>
        <p:nvSpPr>
          <p:cNvPr id="10" name="Prostokąt 9">
            <a:extLst>
              <a:ext uri="{FF2B5EF4-FFF2-40B4-BE49-F238E27FC236}">
                <a16:creationId xmlns:a16="http://schemas.microsoft.com/office/drawing/2014/main" id="{6C542D0F-100D-4626-AB9A-C93D4385073D}"/>
              </a:ext>
            </a:extLst>
          </p:cNvPr>
          <p:cNvSpPr/>
          <p:nvPr/>
        </p:nvSpPr>
        <p:spPr>
          <a:xfrm>
            <a:off x="1144566" y="4435104"/>
            <a:ext cx="996043"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b="1" dirty="0"/>
              <a:t>Sales</a:t>
            </a:r>
          </a:p>
        </p:txBody>
      </p:sp>
      <p:sp>
        <p:nvSpPr>
          <p:cNvPr id="5" name="Strzałka: w prawo 4">
            <a:extLst>
              <a:ext uri="{FF2B5EF4-FFF2-40B4-BE49-F238E27FC236}">
                <a16:creationId xmlns:a16="http://schemas.microsoft.com/office/drawing/2014/main" id="{2412C754-33DA-493B-AD5B-3F8956E59985}"/>
              </a:ext>
            </a:extLst>
          </p:cNvPr>
          <p:cNvSpPr/>
          <p:nvPr/>
        </p:nvSpPr>
        <p:spPr>
          <a:xfrm>
            <a:off x="4761936" y="3129513"/>
            <a:ext cx="3959370" cy="776830"/>
          </a:xfrm>
          <a:prstGeom prst="rightArrow">
            <a:avLst>
              <a:gd name="adj1" fmla="val 59965"/>
              <a:gd name="adj2" fmla="val 547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sz="2400" b="1" dirty="0">
                <a:ln w="0"/>
                <a:solidFill>
                  <a:schemeClr val="tx1"/>
                </a:solidFill>
                <a:effectLst>
                  <a:outerShdw blurRad="38100" dist="19050" dir="2700000" algn="tl" rotWithShape="0">
                    <a:schemeClr val="dk1">
                      <a:alpha val="40000"/>
                    </a:schemeClr>
                  </a:outerShdw>
                </a:effectLst>
              </a:rPr>
              <a:t>Magia</a:t>
            </a:r>
          </a:p>
        </p:txBody>
      </p:sp>
      <p:sp>
        <p:nvSpPr>
          <p:cNvPr id="11" name="Prostokąt 10">
            <a:extLst>
              <a:ext uri="{FF2B5EF4-FFF2-40B4-BE49-F238E27FC236}">
                <a16:creationId xmlns:a16="http://schemas.microsoft.com/office/drawing/2014/main" id="{72FDF135-708C-48D9-ACE9-4EF5048C8CBA}"/>
              </a:ext>
            </a:extLst>
          </p:cNvPr>
          <p:cNvSpPr/>
          <p:nvPr/>
        </p:nvSpPr>
        <p:spPr>
          <a:xfrm>
            <a:off x="3776828" y="2423015"/>
            <a:ext cx="828136" cy="810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a:t>raport</a:t>
            </a:r>
          </a:p>
        </p:txBody>
      </p:sp>
      <p:sp>
        <p:nvSpPr>
          <p:cNvPr id="12" name="Prostokąt 11">
            <a:extLst>
              <a:ext uri="{FF2B5EF4-FFF2-40B4-BE49-F238E27FC236}">
                <a16:creationId xmlns:a16="http://schemas.microsoft.com/office/drawing/2014/main" id="{72164FB8-333A-483F-894C-6B7ADD3AAC0A}"/>
              </a:ext>
            </a:extLst>
          </p:cNvPr>
          <p:cNvSpPr/>
          <p:nvPr/>
        </p:nvSpPr>
        <p:spPr>
          <a:xfrm>
            <a:off x="3576570" y="2616781"/>
            <a:ext cx="828136" cy="810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a:t>raport</a:t>
            </a:r>
          </a:p>
        </p:txBody>
      </p:sp>
      <p:sp>
        <p:nvSpPr>
          <p:cNvPr id="13" name="Prostokąt 12">
            <a:extLst>
              <a:ext uri="{FF2B5EF4-FFF2-40B4-BE49-F238E27FC236}">
                <a16:creationId xmlns:a16="http://schemas.microsoft.com/office/drawing/2014/main" id="{029D1596-1FD9-41E6-82FB-DC07CE37BE25}"/>
              </a:ext>
            </a:extLst>
          </p:cNvPr>
          <p:cNvSpPr/>
          <p:nvPr/>
        </p:nvSpPr>
        <p:spPr>
          <a:xfrm>
            <a:off x="3362760" y="2805477"/>
            <a:ext cx="828136" cy="810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a:t>raport</a:t>
            </a:r>
          </a:p>
        </p:txBody>
      </p:sp>
      <p:sp>
        <p:nvSpPr>
          <p:cNvPr id="15" name="Błyskawica 14">
            <a:extLst>
              <a:ext uri="{FF2B5EF4-FFF2-40B4-BE49-F238E27FC236}">
                <a16:creationId xmlns:a16="http://schemas.microsoft.com/office/drawing/2014/main" id="{3A77C0E9-31BC-4D4D-ACD0-BCE071FC0A0A}"/>
              </a:ext>
            </a:extLst>
          </p:cNvPr>
          <p:cNvSpPr/>
          <p:nvPr/>
        </p:nvSpPr>
        <p:spPr>
          <a:xfrm>
            <a:off x="7143832" y="3969048"/>
            <a:ext cx="923026" cy="736285"/>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16" name="Błyskawica 15">
            <a:extLst>
              <a:ext uri="{FF2B5EF4-FFF2-40B4-BE49-F238E27FC236}">
                <a16:creationId xmlns:a16="http://schemas.microsoft.com/office/drawing/2014/main" id="{D388B087-F109-4100-AEC6-5CCFFA4E1A9F}"/>
              </a:ext>
            </a:extLst>
          </p:cNvPr>
          <p:cNvSpPr/>
          <p:nvPr/>
        </p:nvSpPr>
        <p:spPr>
          <a:xfrm flipH="1">
            <a:off x="5934290" y="3969048"/>
            <a:ext cx="655598" cy="1132522"/>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17" name="Błyskawica 16">
            <a:extLst>
              <a:ext uri="{FF2B5EF4-FFF2-40B4-BE49-F238E27FC236}">
                <a16:creationId xmlns:a16="http://schemas.microsoft.com/office/drawing/2014/main" id="{175561B0-1D3F-4157-9D91-F46DABCDD8E7}"/>
              </a:ext>
            </a:extLst>
          </p:cNvPr>
          <p:cNvSpPr/>
          <p:nvPr/>
        </p:nvSpPr>
        <p:spPr>
          <a:xfrm flipV="1">
            <a:off x="6780303" y="2442391"/>
            <a:ext cx="1405184" cy="764019"/>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18" name="Błyskawica 17">
            <a:extLst>
              <a:ext uri="{FF2B5EF4-FFF2-40B4-BE49-F238E27FC236}">
                <a16:creationId xmlns:a16="http://schemas.microsoft.com/office/drawing/2014/main" id="{3EDF3833-0A12-475D-B8E1-B06636CFB5D1}"/>
              </a:ext>
            </a:extLst>
          </p:cNvPr>
          <p:cNvSpPr/>
          <p:nvPr/>
        </p:nvSpPr>
        <p:spPr>
          <a:xfrm flipH="1" flipV="1">
            <a:off x="5817906" y="2072562"/>
            <a:ext cx="892486" cy="1110388"/>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
        <p:nvSpPr>
          <p:cNvPr id="19" name="Wybuch: 8 punktów 18">
            <a:extLst>
              <a:ext uri="{FF2B5EF4-FFF2-40B4-BE49-F238E27FC236}">
                <a16:creationId xmlns:a16="http://schemas.microsoft.com/office/drawing/2014/main" id="{2CB94F39-BD62-4816-A49E-365976FC5786}"/>
              </a:ext>
            </a:extLst>
          </p:cNvPr>
          <p:cNvSpPr/>
          <p:nvPr/>
        </p:nvSpPr>
        <p:spPr>
          <a:xfrm>
            <a:off x="7254831" y="2938264"/>
            <a:ext cx="647908" cy="639814"/>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pl-PL"/>
          </a:p>
        </p:txBody>
      </p:sp>
      <p:sp>
        <p:nvSpPr>
          <p:cNvPr id="20" name="Wybuch: 8 punktów 19">
            <a:extLst>
              <a:ext uri="{FF2B5EF4-FFF2-40B4-BE49-F238E27FC236}">
                <a16:creationId xmlns:a16="http://schemas.microsoft.com/office/drawing/2014/main" id="{1CFBEB3E-74B2-46C1-83AD-FF43F783E3C0}"/>
              </a:ext>
            </a:extLst>
          </p:cNvPr>
          <p:cNvSpPr/>
          <p:nvPr/>
        </p:nvSpPr>
        <p:spPr>
          <a:xfrm>
            <a:off x="5622888" y="2824400"/>
            <a:ext cx="647908" cy="639814"/>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pl-PL"/>
          </a:p>
        </p:txBody>
      </p:sp>
      <p:sp>
        <p:nvSpPr>
          <p:cNvPr id="21" name="Wybuch: 8 punktów 20">
            <a:extLst>
              <a:ext uri="{FF2B5EF4-FFF2-40B4-BE49-F238E27FC236}">
                <a16:creationId xmlns:a16="http://schemas.microsoft.com/office/drawing/2014/main" id="{69CDE4B9-BF10-4210-B369-E05121227570}"/>
              </a:ext>
            </a:extLst>
          </p:cNvPr>
          <p:cNvSpPr/>
          <p:nvPr/>
        </p:nvSpPr>
        <p:spPr>
          <a:xfrm>
            <a:off x="5919417" y="3811093"/>
            <a:ext cx="647908" cy="639814"/>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pl-PL"/>
          </a:p>
        </p:txBody>
      </p:sp>
      <p:sp>
        <p:nvSpPr>
          <p:cNvPr id="22" name="Wybuch: 8 punktów 21">
            <a:extLst>
              <a:ext uri="{FF2B5EF4-FFF2-40B4-BE49-F238E27FC236}">
                <a16:creationId xmlns:a16="http://schemas.microsoft.com/office/drawing/2014/main" id="{401D1034-F8AF-4149-ABF0-53B0BF62019F}"/>
              </a:ext>
            </a:extLst>
          </p:cNvPr>
          <p:cNvSpPr/>
          <p:nvPr/>
        </p:nvSpPr>
        <p:spPr>
          <a:xfrm>
            <a:off x="6915316" y="3686017"/>
            <a:ext cx="647908" cy="639814"/>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pl-PL"/>
          </a:p>
        </p:txBody>
      </p:sp>
      <p:sp>
        <p:nvSpPr>
          <p:cNvPr id="23" name="Zwój: pionowy 22">
            <a:extLst>
              <a:ext uri="{FF2B5EF4-FFF2-40B4-BE49-F238E27FC236}">
                <a16:creationId xmlns:a16="http://schemas.microsoft.com/office/drawing/2014/main" id="{23580B4D-84E0-4041-A6BE-464FFE9A0F05}"/>
              </a:ext>
            </a:extLst>
          </p:cNvPr>
          <p:cNvSpPr/>
          <p:nvPr/>
        </p:nvSpPr>
        <p:spPr>
          <a:xfrm>
            <a:off x="9353918" y="2145967"/>
            <a:ext cx="1814610" cy="254618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Analiza</a:t>
            </a:r>
          </a:p>
          <a:p>
            <a:pPr algn="ctr"/>
            <a:r>
              <a:rPr lang="pl-PL" dirty="0"/>
              <a:t>…</a:t>
            </a:r>
          </a:p>
          <a:p>
            <a:pPr algn="ctr"/>
            <a:r>
              <a:rPr lang="pl-PL" dirty="0"/>
              <a:t>…</a:t>
            </a:r>
          </a:p>
          <a:p>
            <a:pPr algn="ctr"/>
            <a:r>
              <a:rPr lang="pl-PL" dirty="0"/>
              <a:t>…</a:t>
            </a:r>
          </a:p>
        </p:txBody>
      </p:sp>
      <p:sp>
        <p:nvSpPr>
          <p:cNvPr id="24" name="Prostokąt 23">
            <a:extLst>
              <a:ext uri="{FF2B5EF4-FFF2-40B4-BE49-F238E27FC236}">
                <a16:creationId xmlns:a16="http://schemas.microsoft.com/office/drawing/2014/main" id="{3B6E2480-A6AB-4340-A2F4-8EFAD3479E9C}"/>
              </a:ext>
            </a:extLst>
          </p:cNvPr>
          <p:cNvSpPr/>
          <p:nvPr/>
        </p:nvSpPr>
        <p:spPr>
          <a:xfrm>
            <a:off x="2820925" y="5438036"/>
            <a:ext cx="1076160" cy="503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a:t>korekta</a:t>
            </a:r>
          </a:p>
        </p:txBody>
      </p:sp>
      <p:sp>
        <p:nvSpPr>
          <p:cNvPr id="25" name="Prostokąt 24">
            <a:extLst>
              <a:ext uri="{FF2B5EF4-FFF2-40B4-BE49-F238E27FC236}">
                <a16:creationId xmlns:a16="http://schemas.microsoft.com/office/drawing/2014/main" id="{B9564325-03BC-4B3E-978A-B82E519EDD6A}"/>
              </a:ext>
            </a:extLst>
          </p:cNvPr>
          <p:cNvSpPr/>
          <p:nvPr/>
        </p:nvSpPr>
        <p:spPr>
          <a:xfrm>
            <a:off x="2973325" y="5590436"/>
            <a:ext cx="1076160" cy="503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a:t>korekta</a:t>
            </a:r>
          </a:p>
        </p:txBody>
      </p:sp>
      <p:sp>
        <p:nvSpPr>
          <p:cNvPr id="26" name="Prostokąt 25">
            <a:extLst>
              <a:ext uri="{FF2B5EF4-FFF2-40B4-BE49-F238E27FC236}">
                <a16:creationId xmlns:a16="http://schemas.microsoft.com/office/drawing/2014/main" id="{2348AC6A-378E-47C9-AF1E-8A82F4B653B7}"/>
              </a:ext>
            </a:extLst>
          </p:cNvPr>
          <p:cNvSpPr/>
          <p:nvPr/>
        </p:nvSpPr>
        <p:spPr>
          <a:xfrm>
            <a:off x="3125725" y="5742836"/>
            <a:ext cx="1076160" cy="503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a:t>korekta</a:t>
            </a:r>
          </a:p>
        </p:txBody>
      </p:sp>
    </p:spTree>
    <p:extLst>
      <p:ext uri="{BB962C8B-B14F-4D97-AF65-F5344CB8AC3E}">
        <p14:creationId xmlns:p14="http://schemas.microsoft.com/office/powerpoint/2010/main" val="116578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Hurtownia Danych</a:t>
            </a:r>
          </a:p>
        </p:txBody>
      </p:sp>
      <p:sp>
        <p:nvSpPr>
          <p:cNvPr id="3" name="Symbol zastępczy zawartości 2"/>
          <p:cNvSpPr>
            <a:spLocks noGrp="1"/>
          </p:cNvSpPr>
          <p:nvPr>
            <p:ph idx="1"/>
          </p:nvPr>
        </p:nvSpPr>
        <p:spPr/>
        <p:txBody>
          <a:bodyPr/>
          <a:lstStyle/>
          <a:p>
            <a:pPr marL="0" indent="0">
              <a:buNone/>
            </a:pPr>
            <a:endParaRPr lang="pl-PL" dirty="0"/>
          </a:p>
        </p:txBody>
      </p:sp>
      <p:sp>
        <p:nvSpPr>
          <p:cNvPr id="5" name="Symbol zastępczy stopki 4"/>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84503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677656"/>
          </a:xfrm>
          <a:prstGeom prst="rect">
            <a:avLst/>
          </a:prstGeom>
          <a:noFill/>
        </p:spPr>
        <p:txBody>
          <a:bodyPr wrap="square" rtlCol="0">
            <a:spAutoFit/>
          </a:bodyPr>
          <a:lstStyle/>
          <a:p>
            <a:pPr lvl="1" algn="just"/>
            <a:r>
              <a:rPr lang="pl-PL" sz="2400" b="1" dirty="0"/>
              <a:t>Hurtownia Danych</a:t>
            </a:r>
          </a:p>
          <a:p>
            <a:pPr lvl="1" algn="just"/>
            <a:endParaRPr lang="pl-PL" b="1" dirty="0"/>
          </a:p>
          <a:p>
            <a:pPr lvl="1"/>
            <a:r>
              <a:rPr lang="en-US" b="1" dirty="0"/>
              <a:t>Bill </a:t>
            </a:r>
            <a:r>
              <a:rPr lang="en-US" b="1" dirty="0" err="1"/>
              <a:t>Inmon</a:t>
            </a:r>
            <a:endParaRPr lang="en-US" b="1" dirty="0"/>
          </a:p>
          <a:p>
            <a:pPr lvl="1"/>
            <a:r>
              <a:rPr lang="en-US" i="1" dirty="0"/>
              <a:t>„A Data Warehouse is a </a:t>
            </a:r>
            <a:r>
              <a:rPr lang="en-US" b="1" i="1" dirty="0"/>
              <a:t>subject oriented</a:t>
            </a:r>
            <a:r>
              <a:rPr lang="en-US" i="1" dirty="0"/>
              <a:t>, </a:t>
            </a:r>
            <a:r>
              <a:rPr lang="en-US" b="1" i="1" dirty="0"/>
              <a:t>integrated</a:t>
            </a:r>
            <a:r>
              <a:rPr lang="en-US" i="1" dirty="0"/>
              <a:t>, </a:t>
            </a:r>
            <a:r>
              <a:rPr lang="en-US" b="1" i="1" dirty="0"/>
              <a:t>nonvolatile</a:t>
            </a:r>
            <a:r>
              <a:rPr lang="en-US" i="1" dirty="0"/>
              <a:t>, and </a:t>
            </a:r>
            <a:r>
              <a:rPr lang="en-US" b="1" i="1" dirty="0"/>
              <a:t>time variant </a:t>
            </a:r>
            <a:r>
              <a:rPr lang="en-US" i="1" dirty="0"/>
              <a:t>collection of data in support of management’s decisions”</a:t>
            </a:r>
          </a:p>
          <a:p>
            <a:pPr lvl="1"/>
            <a:endParaRPr lang="pl-PL" dirty="0"/>
          </a:p>
          <a:p>
            <a:pPr lvl="1"/>
            <a:r>
              <a:rPr lang="en-US" b="1" dirty="0"/>
              <a:t>Ralph Kimball</a:t>
            </a:r>
          </a:p>
          <a:p>
            <a:pPr lvl="1"/>
            <a:r>
              <a:rPr lang="en-US" i="1" dirty="0"/>
              <a:t>„A data warehouse is a copy of transaction data specifically structured for query and analysis”</a:t>
            </a:r>
          </a:p>
          <a:p>
            <a:pPr lvl="1"/>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974458079"/>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1250</TotalTime>
  <Words>2265</Words>
  <Application>Microsoft Office PowerPoint</Application>
  <PresentationFormat>Panoramiczny</PresentationFormat>
  <Paragraphs>296</Paragraphs>
  <Slides>34</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34</vt:i4>
      </vt:variant>
    </vt:vector>
  </HeadingPairs>
  <TitlesOfParts>
    <vt:vector size="39" baseType="lpstr">
      <vt:lpstr>Arial</vt:lpstr>
      <vt:lpstr>Calibri</vt:lpstr>
      <vt:lpstr>Corbel</vt:lpstr>
      <vt:lpstr>Wingdings 2</vt:lpstr>
      <vt:lpstr>Ramka</vt:lpstr>
      <vt:lpstr>Hurtownie Danych</vt:lpstr>
      <vt:lpstr>Business Intelligence</vt:lpstr>
      <vt:lpstr>Prezentacja programu PowerPoint</vt:lpstr>
      <vt:lpstr>Prezentacja programu PowerPoint</vt:lpstr>
      <vt:lpstr>Prezentacja programu PowerPoint</vt:lpstr>
      <vt:lpstr>Prezentacja programu PowerPoint</vt:lpstr>
      <vt:lpstr>Prezentacja programu PowerPoint</vt:lpstr>
      <vt:lpstr>Hurtownia Danych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ETL</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Narzędzia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482</cp:revision>
  <dcterms:created xsi:type="dcterms:W3CDTF">2016-10-31T15:19:50Z</dcterms:created>
  <dcterms:modified xsi:type="dcterms:W3CDTF">2017-11-29T20:58:37Z</dcterms:modified>
</cp:coreProperties>
</file>