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21"/>
  </p:notesMasterIdLst>
  <p:sldIdLst>
    <p:sldId id="256" r:id="rId2"/>
    <p:sldId id="277" r:id="rId3"/>
    <p:sldId id="302" r:id="rId4"/>
    <p:sldId id="313" r:id="rId5"/>
    <p:sldId id="311" r:id="rId6"/>
    <p:sldId id="319" r:id="rId7"/>
    <p:sldId id="312" r:id="rId8"/>
    <p:sldId id="304" r:id="rId9"/>
    <p:sldId id="317" r:id="rId10"/>
    <p:sldId id="309" r:id="rId11"/>
    <p:sldId id="318" r:id="rId12"/>
    <p:sldId id="320" r:id="rId13"/>
    <p:sldId id="305" r:id="rId14"/>
    <p:sldId id="310" r:id="rId15"/>
    <p:sldId id="306" r:id="rId16"/>
    <p:sldId id="307" r:id="rId17"/>
    <p:sldId id="315" r:id="rId18"/>
    <p:sldId id="314" r:id="rId19"/>
    <p:sldId id="31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8" y="1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19/03/2018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C99F-C7E6-4D5D-A8A1-84C0E58BDCE4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FD9-1AB9-4284-8E86-6C6D6A6A4D49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FB42-95FB-4433-AF55-B8084D042CB6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8162-1B4C-4322-9BF6-212015FC7A24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0EA8-E10D-4A46-971F-1CDD41BEB9CC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43E6-1962-4858-893D-D62A9A660684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6E2D-0B66-46F0-8993-19C2568394EB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FF39C-C818-4E50-B911-BBCDCC5C4AF6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62DA-725D-4E79-A4A1-90DDA74AADAF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9E36-9386-45BE-8AA7-C2E16ABC3383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4B01-E6F0-4156-A09B-FA49B033728A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F67129-C9FC-4A17-B24B-013C93EC48A7}" type="datetime1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atawarehouse4u.info/Slownik-pojec-Hurtowni-Danych-i-Business-Intelligence.html" TargetMode="External"/><Relationship Id="rId2" Type="http://schemas.openxmlformats.org/officeDocument/2006/relationships/hyperlink" Target="http://etl-tools.info/pl/scd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s.microsoft.com/blog/2017/02/16/microsoft-breaks-gartner-magic-quadrant-business-intelligence-analytics-platforms/" TargetMode="External"/><Relationship Id="rId4" Type="http://schemas.openxmlformats.org/officeDocument/2006/relationships/hyperlink" Target="http://rkdataconsultant.blogspot.com/2014/06/granularnosc-dobor-ziarna-datamartu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>
                <a:cs typeface="Arial" panose="020B0604020202020204" pitchFamily="34" charset="0"/>
              </a:rPr>
              <a:t>Hurtownie Danych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#02 Architektura</a:t>
            </a: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710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 err="1"/>
              <a:t>Snowflake</a:t>
            </a:r>
            <a:r>
              <a:rPr lang="pl-PL" sz="2400" b="1" dirty="0"/>
              <a:t> </a:t>
            </a:r>
            <a:r>
              <a:rPr lang="pl-PL" sz="2400" b="1" dirty="0" err="1"/>
              <a:t>Schema</a:t>
            </a:r>
            <a:r>
              <a:rPr lang="pl-PL" sz="2400" b="1" dirty="0"/>
              <a:t> (PŁATEK ŚNIEGU)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9415C2C-66BC-4292-A3AE-CAE81E226E78}"/>
              </a:ext>
            </a:extLst>
          </p:cNvPr>
          <p:cNvSpPr/>
          <p:nvPr/>
        </p:nvSpPr>
        <p:spPr>
          <a:xfrm>
            <a:off x="5201728" y="1759787"/>
            <a:ext cx="1276709" cy="3424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FACT</a:t>
            </a:r>
          </a:p>
          <a:p>
            <a:pPr algn="ctr"/>
            <a:r>
              <a:rPr lang="pl-PL" b="1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7" name="Schemat blokowy: proces 6">
            <a:extLst>
              <a:ext uri="{FF2B5EF4-FFF2-40B4-BE49-F238E27FC236}">
                <a16:creationId xmlns:a16="http://schemas.microsoft.com/office/drawing/2014/main" id="{D71F0B4D-FFA5-4AB5-9D27-9E9D8151BEEB}"/>
              </a:ext>
            </a:extLst>
          </p:cNvPr>
          <p:cNvSpPr/>
          <p:nvPr/>
        </p:nvSpPr>
        <p:spPr>
          <a:xfrm>
            <a:off x="7643004" y="1759787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</a:t>
            </a:r>
            <a:r>
              <a:rPr lang="pl-PL" b="1" dirty="0" err="1"/>
              <a:t>Customer</a:t>
            </a:r>
            <a:endParaRPr lang="pl-PL" b="1" dirty="0"/>
          </a:p>
        </p:txBody>
      </p:sp>
      <p:sp>
        <p:nvSpPr>
          <p:cNvPr id="10" name="Schemat blokowy: proces 9">
            <a:extLst>
              <a:ext uri="{FF2B5EF4-FFF2-40B4-BE49-F238E27FC236}">
                <a16:creationId xmlns:a16="http://schemas.microsoft.com/office/drawing/2014/main" id="{2895CB6C-0987-4E49-98EC-C23582A0E97A}"/>
              </a:ext>
            </a:extLst>
          </p:cNvPr>
          <p:cNvSpPr/>
          <p:nvPr/>
        </p:nvSpPr>
        <p:spPr>
          <a:xfrm>
            <a:off x="7643004" y="4166556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</a:t>
            </a:r>
            <a:r>
              <a:rPr lang="pl-PL" b="1" dirty="0" err="1"/>
              <a:t>Store</a:t>
            </a:r>
            <a:endParaRPr lang="pl-PL" b="1" dirty="0"/>
          </a:p>
        </p:txBody>
      </p:sp>
      <p:sp>
        <p:nvSpPr>
          <p:cNvPr id="11" name="Schemat blokowy: proces 10">
            <a:extLst>
              <a:ext uri="{FF2B5EF4-FFF2-40B4-BE49-F238E27FC236}">
                <a16:creationId xmlns:a16="http://schemas.microsoft.com/office/drawing/2014/main" id="{560441EF-65A0-4C94-8A23-565F4FB1AEFE}"/>
              </a:ext>
            </a:extLst>
          </p:cNvPr>
          <p:cNvSpPr/>
          <p:nvPr/>
        </p:nvSpPr>
        <p:spPr>
          <a:xfrm>
            <a:off x="2665561" y="1759787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</a:t>
            </a:r>
            <a:r>
              <a:rPr lang="pl-PL" b="1" dirty="0" err="1"/>
              <a:t>Territory</a:t>
            </a:r>
            <a:endParaRPr lang="pl-PL" b="1" dirty="0"/>
          </a:p>
        </p:txBody>
      </p:sp>
      <p:sp>
        <p:nvSpPr>
          <p:cNvPr id="12" name="Schemat blokowy: proces 11">
            <a:extLst>
              <a:ext uri="{FF2B5EF4-FFF2-40B4-BE49-F238E27FC236}">
                <a16:creationId xmlns:a16="http://schemas.microsoft.com/office/drawing/2014/main" id="{ABBA45D7-A102-4B66-B59A-2A392DF475AB}"/>
              </a:ext>
            </a:extLst>
          </p:cNvPr>
          <p:cNvSpPr/>
          <p:nvPr/>
        </p:nvSpPr>
        <p:spPr>
          <a:xfrm>
            <a:off x="2665561" y="4166557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Product</a:t>
            </a:r>
          </a:p>
        </p:txBody>
      </p: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EAFC3B48-6A40-4576-9AB5-CD53A0D253D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6478437" y="2268746"/>
            <a:ext cx="1164567" cy="1203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F3CFF45D-4F12-40D1-90E4-FB3569324561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6478437" y="3472131"/>
            <a:ext cx="1164567" cy="1203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67C0F67F-7493-4CF9-BE8E-B3791287F2D2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 flipV="1">
            <a:off x="4037161" y="2268746"/>
            <a:ext cx="1164567" cy="1203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B66CD44B-D233-4F97-B431-656E3B4E97F8}"/>
              </a:ext>
            </a:extLst>
          </p:cNvPr>
          <p:cNvCxnSpPr>
            <a:stCxn id="2" idx="1"/>
            <a:endCxn id="12" idx="3"/>
          </p:cNvCxnSpPr>
          <p:nvPr/>
        </p:nvCxnSpPr>
        <p:spPr>
          <a:xfrm flipH="1">
            <a:off x="4037161" y="3472131"/>
            <a:ext cx="1164567" cy="1203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chemat blokowy: proces 12">
            <a:extLst>
              <a:ext uri="{FF2B5EF4-FFF2-40B4-BE49-F238E27FC236}">
                <a16:creationId xmlns:a16="http://schemas.microsoft.com/office/drawing/2014/main" id="{F5395130-0A45-498C-878F-5331F8E9A7C3}"/>
              </a:ext>
            </a:extLst>
          </p:cNvPr>
          <p:cNvSpPr/>
          <p:nvPr/>
        </p:nvSpPr>
        <p:spPr>
          <a:xfrm>
            <a:off x="604007" y="4986066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Product</a:t>
            </a:r>
          </a:p>
          <a:p>
            <a:pPr algn="ctr"/>
            <a:r>
              <a:rPr lang="pl-PL" b="1" dirty="0" err="1"/>
              <a:t>Category</a:t>
            </a:r>
            <a:endParaRPr lang="pl-PL" b="1" dirty="0"/>
          </a:p>
        </p:txBody>
      </p:sp>
      <p:sp>
        <p:nvSpPr>
          <p:cNvPr id="14" name="Schemat blokowy: proces 13">
            <a:extLst>
              <a:ext uri="{FF2B5EF4-FFF2-40B4-BE49-F238E27FC236}">
                <a16:creationId xmlns:a16="http://schemas.microsoft.com/office/drawing/2014/main" id="{C3BC9E72-1A89-41F5-94D2-534BDCAC5163}"/>
              </a:ext>
            </a:extLst>
          </p:cNvPr>
          <p:cNvSpPr/>
          <p:nvPr/>
        </p:nvSpPr>
        <p:spPr>
          <a:xfrm>
            <a:off x="9647207" y="1117082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Region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A7103752-AF4F-4F61-A65C-975649E66A70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9014604" y="1626041"/>
            <a:ext cx="632603" cy="642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32D3111C-47E8-408E-98BD-A6EA2387A4DD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1975607" y="4675516"/>
            <a:ext cx="689954" cy="81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chemat blokowy: proces 20">
            <a:extLst>
              <a:ext uri="{FF2B5EF4-FFF2-40B4-BE49-F238E27FC236}">
                <a16:creationId xmlns:a16="http://schemas.microsoft.com/office/drawing/2014/main" id="{7FD90938-A230-49AC-A718-922B81C46AAB}"/>
              </a:ext>
            </a:extLst>
          </p:cNvPr>
          <p:cNvSpPr/>
          <p:nvPr/>
        </p:nvSpPr>
        <p:spPr>
          <a:xfrm>
            <a:off x="9780784" y="5184473"/>
            <a:ext cx="1649215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Organization </a:t>
            </a:r>
            <a:r>
              <a:rPr lang="pl-PL" b="1" dirty="0" err="1"/>
              <a:t>Structure</a:t>
            </a:r>
            <a:endParaRPr lang="pl-PL" b="1" dirty="0"/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6CFC7DA1-3098-40A3-9899-D3E26CCCF2AC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9014604" y="4675515"/>
            <a:ext cx="766180" cy="1017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1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513AF8A2-7BDF-4D84-A166-DE47FE52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ABAE51B-F71B-495E-89A0-B2125C1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28" y="754529"/>
            <a:ext cx="7362143" cy="534894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F5DAB59-765A-4114-BAD4-56E2FE89E83E}"/>
              </a:ext>
            </a:extLst>
          </p:cNvPr>
          <p:cNvSpPr txBox="1"/>
          <p:nvPr/>
        </p:nvSpPr>
        <p:spPr>
          <a:xfrm>
            <a:off x="604007" y="662730"/>
            <a:ext cx="710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AW DW</a:t>
            </a:r>
          </a:p>
        </p:txBody>
      </p:sp>
    </p:spTree>
    <p:extLst>
      <p:ext uri="{BB962C8B-B14F-4D97-AF65-F5344CB8AC3E}">
        <p14:creationId xmlns:p14="http://schemas.microsoft.com/office/powerpoint/2010/main" val="6569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FC7EB505-BB63-4ED4-AD5B-EE34C8E9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3074" name="Picture 2" descr="Znalezione obrazy dla zapytania olap cube">
            <a:extLst>
              <a:ext uri="{FF2B5EF4-FFF2-40B4-BE49-F238E27FC236}">
                <a16:creationId xmlns:a16="http://schemas.microsoft.com/office/drawing/2014/main" id="{D680BEA6-09FB-4ED6-AFE4-B964240A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64" y="746185"/>
            <a:ext cx="6241271" cy="53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5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6" y="662730"/>
            <a:ext cx="1008412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Ziarno (</a:t>
            </a:r>
            <a:r>
              <a:rPr lang="pl-PL" sz="2400" b="1" dirty="0" err="1"/>
              <a:t>Granularity</a:t>
            </a:r>
            <a:r>
              <a:rPr lang="pl-PL" sz="2400" b="1" dirty="0"/>
              <a:t>)</a:t>
            </a:r>
          </a:p>
          <a:p>
            <a:pPr lvl="1" algn="just"/>
            <a:endParaRPr lang="pl-PL" b="1" dirty="0"/>
          </a:p>
          <a:p>
            <a:pPr lvl="1" algn="just"/>
            <a:r>
              <a:rPr lang="pl-PL" dirty="0"/>
              <a:t>Najniższy poziom szczegółowości danych w tabeli faktów.</a:t>
            </a:r>
          </a:p>
          <a:p>
            <a:pPr lvl="1" algn="just"/>
            <a:endParaRPr lang="pl-PL" dirty="0"/>
          </a:p>
          <a:p>
            <a:pPr marL="800100" lvl="1" indent="-342900" algn="just">
              <a:buFont typeface="+mj-lt"/>
              <a:buAutoNum type="arabicPeriod"/>
            </a:pPr>
            <a:r>
              <a:rPr lang="pl-PL" dirty="0"/>
              <a:t>Im drobniejsze ziarno tym dokładniejsze analizy.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l-PL" dirty="0"/>
              <a:t>Im drobniejsze ziarno tym więcej miejsca zajmują dane i więcej czasu trwają zapytania.</a:t>
            </a:r>
          </a:p>
          <a:p>
            <a:pPr marL="800100" lvl="1" indent="-342900" algn="just">
              <a:buFont typeface="+mj-lt"/>
              <a:buAutoNum type="arabicPeriod"/>
            </a:pPr>
            <a:endParaRPr lang="pl-PL" dirty="0"/>
          </a:p>
          <a:p>
            <a:pPr lvl="1" algn="just"/>
            <a:r>
              <a:rPr lang="pl-PL" dirty="0"/>
              <a:t>Przykład:</a:t>
            </a:r>
          </a:p>
          <a:p>
            <a:pPr lvl="1" algn="just"/>
            <a:endParaRPr lang="pl-PL" dirty="0"/>
          </a:p>
          <a:p>
            <a:pPr marL="800100" lvl="1" indent="-342900" algn="just">
              <a:buFont typeface="+mj-lt"/>
              <a:buAutoNum type="arabicPeriod"/>
            </a:pPr>
            <a:r>
              <a:rPr lang="pl-PL" b="1" dirty="0"/>
              <a:t>Stan magazynowy (</a:t>
            </a:r>
            <a:r>
              <a:rPr lang="pl-PL" b="1" dirty="0" err="1"/>
              <a:t>FactInventory</a:t>
            </a:r>
            <a:r>
              <a:rPr lang="pl-PL" b="1" dirty="0"/>
              <a:t>): </a:t>
            </a:r>
            <a:r>
              <a:rPr lang="pl-PL" dirty="0"/>
              <a:t>dane godzinowe/dzienne/tygodniowe/miesięczne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l-PL" b="1" dirty="0"/>
              <a:t>Księgowania (</a:t>
            </a:r>
            <a:r>
              <a:rPr lang="pl-PL" b="1" dirty="0" err="1"/>
              <a:t>FactGL</a:t>
            </a:r>
            <a:r>
              <a:rPr lang="pl-PL" b="1" dirty="0"/>
              <a:t>):</a:t>
            </a:r>
            <a:r>
              <a:rPr lang="pl-PL" dirty="0"/>
              <a:t> dane na poziomie pojedynczego księgowania lub paczki księgowań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l-PL" b="1" dirty="0"/>
              <a:t>Sprzedaż (</a:t>
            </a:r>
            <a:r>
              <a:rPr lang="pl-PL" b="1" dirty="0" err="1"/>
              <a:t>FactSales</a:t>
            </a:r>
            <a:r>
              <a:rPr lang="pl-PL" b="1" dirty="0"/>
              <a:t>): </a:t>
            </a:r>
            <a:r>
              <a:rPr lang="pl-PL" dirty="0"/>
              <a:t>dane na poziomie sprzedawcy/sklepu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pl-PL" b="1" dirty="0"/>
              <a:t>Sprzedaż (</a:t>
            </a:r>
            <a:r>
              <a:rPr lang="pl-PL" b="1" dirty="0" err="1"/>
              <a:t>FactSales</a:t>
            </a:r>
            <a:r>
              <a:rPr lang="pl-PL" b="1" dirty="0"/>
              <a:t>):</a:t>
            </a:r>
            <a:r>
              <a:rPr lang="pl-PL" dirty="0"/>
              <a:t> dane na poziomie zamówienia (1 wiersz na sprzedażowy) lub na poziomie linii zamówienia (n wierszy na dokument sprzedażowy)</a:t>
            </a:r>
          </a:p>
          <a:p>
            <a:pPr marL="800100" lvl="1" indent="-342900" algn="just">
              <a:buFont typeface="+mj-lt"/>
              <a:buAutoNum type="arabicPeriod"/>
            </a:pPr>
            <a:endParaRPr lang="pl-PL" dirty="0"/>
          </a:p>
          <a:p>
            <a:pPr lvl="1" algn="just"/>
            <a:r>
              <a:rPr lang="pl-PL" dirty="0"/>
              <a:t>Zwiększenie ziarna nie jest problemem, zmniejszenie może wymagać przebudowy całego systemu.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399D484F-E274-4ED1-9B0E-4D312F3A6967}"/>
              </a:ext>
            </a:extLst>
          </p:cNvPr>
          <p:cNvSpPr/>
          <p:nvPr/>
        </p:nvSpPr>
        <p:spPr>
          <a:xfrm>
            <a:off x="604007" y="5805903"/>
            <a:ext cx="9158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i="1" dirty="0"/>
              <a:t>	http://rkdataconsultant.blogspot.com/2014/06/granularnosc-dobor-ziarna-datamartu.html</a:t>
            </a:r>
          </a:p>
        </p:txBody>
      </p:sp>
    </p:spTree>
    <p:extLst>
      <p:ext uri="{BB962C8B-B14F-4D97-AF65-F5344CB8AC3E}">
        <p14:creationId xmlns:p14="http://schemas.microsoft.com/office/powerpoint/2010/main" val="321887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62971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Ziarno (</a:t>
            </a:r>
            <a:r>
              <a:rPr lang="pl-PL" sz="2400" b="1" dirty="0" err="1"/>
              <a:t>Granularity</a:t>
            </a:r>
            <a:r>
              <a:rPr lang="pl-PL" sz="2400" b="1" dirty="0"/>
              <a:t>)</a:t>
            </a:r>
          </a:p>
          <a:p>
            <a:pPr lvl="1" algn="just"/>
            <a:endParaRPr lang="pl-PL" b="1" dirty="0"/>
          </a:p>
          <a:p>
            <a:pPr lvl="1" algn="just"/>
            <a:r>
              <a:rPr lang="pl-PL" dirty="0"/>
              <a:t>Ziarno: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Klient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Kanał dystrybucji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Sklep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Produkt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Promocja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Waluta</a:t>
            </a:r>
          </a:p>
          <a:p>
            <a:pPr lvl="1" algn="just"/>
            <a:endParaRPr lang="pl-PL" dirty="0"/>
          </a:p>
          <a:p>
            <a:pPr lvl="1" algn="just"/>
            <a:r>
              <a:rPr lang="pl-PL" dirty="0"/>
              <a:t>Dane nie pozwolą odpowiedzieć na pytanie: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który dział sklepu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która edycja promocji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która partia produktu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00D14E4-56EC-49C9-BD60-57EEAE67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06" y="662730"/>
            <a:ext cx="3668558" cy="440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4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710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Przykładowe zapytanie w DWH</a:t>
            </a:r>
            <a:endParaRPr lang="pl-PL" sz="16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FD2E843-AD2C-4CA7-8415-05BA6141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57" y="1376890"/>
            <a:ext cx="8434387" cy="47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2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6" y="662730"/>
            <a:ext cx="9911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Typy Miar</a:t>
            </a:r>
          </a:p>
          <a:p>
            <a:pPr lvl="1" algn="just"/>
            <a:endParaRPr lang="pl-PL" b="1" dirty="0"/>
          </a:p>
          <a:p>
            <a:pPr marL="1257300" lvl="2" indent="-342900" algn="just">
              <a:buFont typeface="+mj-lt"/>
              <a:buAutoNum type="arabicPeriod"/>
            </a:pPr>
            <a:r>
              <a:rPr lang="pl-PL" b="1" dirty="0"/>
              <a:t>addytywne</a:t>
            </a:r>
            <a:r>
              <a:rPr lang="pl-PL" dirty="0"/>
              <a:t> (we wszystkich wymiarach) - np. liczba sprzedanych sztuk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b="1" dirty="0" err="1"/>
              <a:t>semi</a:t>
            </a:r>
            <a:r>
              <a:rPr lang="pl-PL" b="1" dirty="0"/>
              <a:t>-addytywne</a:t>
            </a:r>
            <a:r>
              <a:rPr lang="pl-PL" dirty="0"/>
              <a:t> (addytywne w niektórych wymiarach) - np. stan w magazynie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b="1" dirty="0"/>
              <a:t>nieaddytywne</a:t>
            </a:r>
            <a:r>
              <a:rPr lang="pl-PL" dirty="0"/>
              <a:t> - marża procentowa</a:t>
            </a:r>
            <a:endParaRPr lang="pl-PL" sz="16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9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6" y="662730"/>
            <a:ext cx="991159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Wymiary wolnozmienne (SCD)</a:t>
            </a:r>
          </a:p>
          <a:p>
            <a:pPr lvl="1" algn="just"/>
            <a:endParaRPr lang="pl-PL" b="1" dirty="0"/>
          </a:p>
          <a:p>
            <a:pPr lvl="1" algn="just"/>
            <a:r>
              <a:rPr lang="pl-PL" b="1" dirty="0"/>
              <a:t>SCD-1: Nadpisanie</a:t>
            </a:r>
          </a:p>
          <a:p>
            <a:pPr lvl="1" algn="just"/>
            <a:r>
              <a:rPr lang="pl-PL" i="1" dirty="0"/>
              <a:t>sytuacja, gdzie w bazie danych nie jest przechowywana historia zmian. Istniejące dane są nadpisane nowymi danymi. </a:t>
            </a:r>
          </a:p>
          <a:p>
            <a:pPr lvl="1" algn="just"/>
            <a:r>
              <a:rPr lang="pl-PL" i="1" dirty="0"/>
              <a:t> </a:t>
            </a:r>
          </a:p>
          <a:p>
            <a:pPr lvl="1" algn="just"/>
            <a:r>
              <a:rPr lang="pl-PL" i="1" dirty="0"/>
              <a:t>Wymiar ten jest łatwy w utrzymaniu i implementacji i powinien być używany wtedy, gdy utrata możliwości śledzenia zmian nie jest problemem.</a:t>
            </a:r>
          </a:p>
          <a:p>
            <a:pPr lvl="1" algn="just"/>
            <a:endParaRPr lang="pl-PL" i="1" dirty="0"/>
          </a:p>
          <a:p>
            <a:pPr lvl="1" algn="just"/>
            <a:r>
              <a:rPr lang="pl-PL" b="1" dirty="0"/>
              <a:t>SCD-2: Daty Od/Do</a:t>
            </a:r>
          </a:p>
          <a:p>
            <a:pPr lvl="1" algn="just"/>
            <a:r>
              <a:rPr lang="pl-PL" i="1" dirty="0"/>
              <a:t>kompletna historia zmian jest przechowywana w bazie danych. Wraz z kolejną zmianą jakiegokolwiek z wymiarów, tworzony jest dodatkowy rekord w tabeli wymiarów. W tym modelu tabela bazy danych zawiera przeważnie pola 'data efektywna' i 'rekord bieżący', za pomocą których można w łatwy sposób śledzić zmiany. </a:t>
            </a:r>
          </a:p>
          <a:p>
            <a:pPr lvl="1" algn="just"/>
            <a:endParaRPr lang="pl-PL" i="1" dirty="0"/>
          </a:p>
          <a:p>
            <a:pPr lvl="1" algn="just"/>
            <a:r>
              <a:rPr lang="pl-PL" b="1" dirty="0"/>
              <a:t>SCD-3: Wartość poprzednia</a:t>
            </a:r>
          </a:p>
          <a:p>
            <a:pPr lvl="1" algn="just"/>
            <a:r>
              <a:rPr lang="pl-PL" i="1" dirty="0"/>
              <a:t>przechowywana jest informacja o poprzedniej wartości rekordu w bazie danych. W tabeli wymiarów tworzy się z reguły kolumnę '</a:t>
            </a:r>
            <a:r>
              <a:rPr lang="pl-PL" i="1" dirty="0" err="1"/>
              <a:t>wartosc_poprzednia</a:t>
            </a:r>
            <a:r>
              <a:rPr lang="pl-PL" i="1" dirty="0"/>
              <a:t>', która przechowuje wartość zmiennej przed uaktualnieniem.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7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6" y="662730"/>
            <a:ext cx="99115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Etapy projektowania hurtowni danych</a:t>
            </a:r>
          </a:p>
          <a:p>
            <a:pPr lvl="1" algn="just"/>
            <a:endParaRPr lang="pl-PL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pl-PL" b="1" dirty="0"/>
              <a:t>Model biznesowy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Efekt analizy strategicznej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Identyfikacja miar i wymiarów dla poszczególnych procesów biznesowych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l-PL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pl-PL" b="1" dirty="0"/>
              <a:t>Model logiczny (wymiarowy)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Model abstrakcyjny, konceptualny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Encje i atrybuty (reprezentowane w modelu relacyjnym jako tabele i powiązania między nimi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l-PL" b="1" dirty="0"/>
          </a:p>
          <a:p>
            <a:pPr marL="800100" lvl="1" indent="-342900" algn="just">
              <a:buFont typeface="+mj-lt"/>
              <a:buAutoNum type="arabicPeriod"/>
            </a:pPr>
            <a:r>
              <a:rPr lang="pl-PL" b="1" dirty="0"/>
              <a:t>Model fizyczny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Wybór sposobu składowania danych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Formaty danych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Strategie partycjonowania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l-PL" dirty="0"/>
              <a:t>Wybór indeksów</a:t>
            </a:r>
            <a:endParaRPr lang="pl-PL" sz="16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93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99912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Linki:</a:t>
            </a:r>
          </a:p>
          <a:p>
            <a:pPr lvl="1" algn="just"/>
            <a:endParaRPr lang="pl-PL" b="1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http://etl-tools.info/pl/scd.html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pl-PL" dirty="0">
                <a:hlinkClick r:id="rId3"/>
              </a:rPr>
              <a:t>http://datawarehouse4u.info/Slownik-pojec-Hurtowni-Danych-i-Business-Intelligence.html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pl-PL" dirty="0">
                <a:hlinkClick r:id="rId4"/>
              </a:rPr>
              <a:t>http://rkdataconsultant.blogspot.com/2014/06/granularnosc-dobor-ziarna-datamartu.html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r>
              <a:rPr lang="pl-PL" dirty="0">
                <a:hlinkClick r:id="rId5"/>
              </a:rPr>
              <a:t>https://blogs.microsoft.com/blog/2017/02/16/microsoft-breaks-gartner-magic-quadrant-business-intelligence-analytics-platforms/</a:t>
            </a: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pl-PL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8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710800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Fakty</a:t>
            </a:r>
          </a:p>
          <a:p>
            <a:pPr lvl="1" algn="just"/>
            <a:endParaRPr lang="pl-PL" b="1" dirty="0"/>
          </a:p>
          <a:p>
            <a:pPr lvl="1" algn="just"/>
            <a:r>
              <a:rPr lang="pl-PL" b="1" dirty="0"/>
              <a:t>FAKT</a:t>
            </a:r>
            <a:endParaRPr lang="pl-PL" dirty="0"/>
          </a:p>
          <a:p>
            <a:pPr lvl="1" algn="just"/>
            <a:r>
              <a:rPr lang="pl-PL" dirty="0"/>
              <a:t>rekord w tabeli opisujący zajście pojedynczego zdarzenia będącego podstawa analiz np. zakup danego produktu w sklepie. Jest opisany przy pomocy wymiarów i miar.</a:t>
            </a:r>
          </a:p>
          <a:p>
            <a:pPr lvl="1" algn="just"/>
            <a:endParaRPr lang="pl-PL" dirty="0"/>
          </a:p>
          <a:p>
            <a:pPr lvl="1" algn="just"/>
            <a:r>
              <a:rPr lang="pl-PL" b="1" dirty="0"/>
              <a:t>MIARA</a:t>
            </a:r>
          </a:p>
          <a:p>
            <a:pPr lvl="1" algn="just"/>
            <a:r>
              <a:rPr lang="pl-PL" dirty="0"/>
              <a:t>wartość liczbowa przyporządkowana do danego faktu (np. wartość sprzedaży, liczba sztuk).</a:t>
            </a:r>
          </a:p>
          <a:p>
            <a:pPr lvl="1" algn="just"/>
            <a:endParaRPr lang="pl-PL" dirty="0"/>
          </a:p>
          <a:p>
            <a:pPr lvl="1" algn="just"/>
            <a:endParaRPr lang="pl-PL" dirty="0"/>
          </a:p>
          <a:p>
            <a:pPr lvl="1" algn="just"/>
            <a:r>
              <a:rPr lang="pl-PL" b="1" dirty="0"/>
              <a:t>Przykład:</a:t>
            </a:r>
          </a:p>
          <a:p>
            <a:pPr lvl="1" algn="just"/>
            <a:endParaRPr lang="pl-PL" b="1" dirty="0"/>
          </a:p>
          <a:p>
            <a:pPr lvl="2" algn="just"/>
            <a:r>
              <a:rPr lang="pl-PL" sz="1600" b="1" dirty="0"/>
              <a:t>Fakt</a:t>
            </a:r>
            <a:r>
              <a:rPr lang="pl-PL" sz="1600" dirty="0"/>
              <a:t> – realizacja pojedynczego zamówienia złożonego drogą elektroniczną (</a:t>
            </a:r>
            <a:r>
              <a:rPr lang="pl-PL" sz="1600" dirty="0" err="1"/>
              <a:t>FactInternetSales</a:t>
            </a:r>
            <a:r>
              <a:rPr lang="pl-PL" sz="1600" dirty="0"/>
              <a:t>)</a:t>
            </a:r>
          </a:p>
          <a:p>
            <a:pPr lvl="2" algn="just"/>
            <a:r>
              <a:rPr lang="pl-PL" sz="1600" b="1" dirty="0"/>
              <a:t>Miara – </a:t>
            </a:r>
            <a:r>
              <a:rPr lang="pl-PL" sz="1600" dirty="0"/>
              <a:t>ilość sztuk w zamówieniu, całkowity koszt wyprodukowania pozycji sprzedanych, kwota na fakturze, kwota podatku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1933305C-9166-486C-94AF-7A9B32C4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367" y="662730"/>
            <a:ext cx="3429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71080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Wymiary</a:t>
            </a:r>
          </a:p>
          <a:p>
            <a:pPr lvl="1" algn="just"/>
            <a:endParaRPr lang="pl-PL" b="1" dirty="0"/>
          </a:p>
          <a:p>
            <a:pPr lvl="1" algn="just"/>
            <a:r>
              <a:rPr lang="pl-PL" b="1" dirty="0"/>
              <a:t>WYMIAR</a:t>
            </a:r>
            <a:endParaRPr lang="pl-PL" dirty="0"/>
          </a:p>
          <a:p>
            <a:pPr lvl="1" algn="just"/>
            <a:r>
              <a:rPr lang="pl-PL" dirty="0"/>
              <a:t>cecha opisująca dany fakt, pozwalająca powiązać go z innymi pojęciami modelu przedsiębiorstwa (np. klient, data, miejsce, produkt).</a:t>
            </a:r>
          </a:p>
          <a:p>
            <a:pPr lvl="1" algn="just"/>
            <a:endParaRPr lang="pl-PL" dirty="0"/>
          </a:p>
          <a:p>
            <a:pPr lvl="1" algn="just"/>
            <a:r>
              <a:rPr lang="pl-PL" b="1" dirty="0"/>
              <a:t>ATRYBUT</a:t>
            </a:r>
          </a:p>
          <a:p>
            <a:pPr lvl="1" algn="just"/>
            <a:r>
              <a:rPr lang="pl-PL" dirty="0"/>
              <a:t>cecha wymiaru, przechowująca dodatkowe informacje na temat faktu</a:t>
            </a:r>
          </a:p>
          <a:p>
            <a:pPr lvl="1" algn="just"/>
            <a:endParaRPr lang="pl-PL" dirty="0"/>
          </a:p>
          <a:p>
            <a:pPr lvl="1" algn="just"/>
            <a:r>
              <a:rPr lang="pl-PL" b="1" dirty="0"/>
              <a:t>Przykład:</a:t>
            </a:r>
          </a:p>
          <a:p>
            <a:pPr lvl="1" algn="just"/>
            <a:endParaRPr lang="pl-PL" b="1" dirty="0"/>
          </a:p>
          <a:p>
            <a:pPr lvl="2" algn="just"/>
            <a:r>
              <a:rPr lang="pl-PL" sz="1600" b="1" dirty="0"/>
              <a:t>Wymiar</a:t>
            </a:r>
            <a:r>
              <a:rPr lang="pl-PL" sz="1600" dirty="0"/>
              <a:t> – Klient, każde zamówienie internetowe jest powiązane z konkretnym klientem (poprzez klucz </a:t>
            </a:r>
            <a:r>
              <a:rPr lang="pl-PL" sz="1600" dirty="0" err="1"/>
              <a:t>DimCustomerKey</a:t>
            </a:r>
            <a:r>
              <a:rPr lang="pl-PL" sz="1600" dirty="0"/>
              <a:t>)</a:t>
            </a:r>
          </a:p>
          <a:p>
            <a:pPr lvl="2" algn="just"/>
            <a:r>
              <a:rPr lang="pl-PL" sz="1600" b="1" dirty="0"/>
              <a:t>Atrybut – </a:t>
            </a:r>
            <a:r>
              <a:rPr lang="pl-PL" sz="1600" dirty="0"/>
              <a:t>każdy klient posiada takie cechy (atrybuty) jak: płeć, stan cywilny, datę urodzenia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9719B6B-E867-4A05-B4D8-49957D22F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285" y="662730"/>
            <a:ext cx="3429000" cy="19812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11D94B1-CD9E-456F-B514-A9FFC8E97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385" y="3285702"/>
            <a:ext cx="33909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1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6107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Tabele Faktów/Wymiarów</a:t>
            </a:r>
          </a:p>
          <a:p>
            <a:pPr lvl="1" algn="just"/>
            <a:endParaRPr lang="pl-PL" b="1" dirty="0"/>
          </a:p>
          <a:p>
            <a:pPr lvl="1" algn="just"/>
            <a:r>
              <a:rPr lang="pl-PL" b="1" dirty="0"/>
              <a:t>Tabela Faktów</a:t>
            </a:r>
            <a:endParaRPr lang="pl-PL" dirty="0"/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Miary numeryczne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Klucz główny złożony z kluczy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Duży (względnie) rozmiar – 90-95% bazy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Szybki przyrost</a:t>
            </a:r>
          </a:p>
          <a:p>
            <a:pPr marL="800100" lvl="1" indent="-342900" algn="just">
              <a:buFont typeface="+mj-lt"/>
              <a:buAutoNum type="arabicPeriod"/>
            </a:pPr>
            <a:endParaRPr lang="pl-PL" dirty="0"/>
          </a:p>
          <a:p>
            <a:pPr lvl="1" algn="just"/>
            <a:r>
              <a:rPr lang="pl-PL" b="1" dirty="0"/>
              <a:t>Tabela Wymiarów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Atrybuty opisowe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Nadaje znaczenie faktom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Rzadkie (względnie) zmiany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dirty="0"/>
              <a:t>Niewielki (względnie) przyrost</a:t>
            </a:r>
            <a:endParaRPr lang="pl-PL" sz="1600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2AD07F0-C6AF-4D78-BE02-A3939790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51" y="897147"/>
            <a:ext cx="4785161" cy="487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8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71080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Wymiary</a:t>
            </a:r>
          </a:p>
          <a:p>
            <a:pPr lvl="1" algn="just"/>
            <a:endParaRPr lang="pl-PL" b="1" dirty="0"/>
          </a:p>
          <a:p>
            <a:pPr lvl="1" algn="just"/>
            <a:r>
              <a:rPr lang="pl-PL" b="1" dirty="0"/>
              <a:t>HIERARCHIA</a:t>
            </a:r>
            <a:endParaRPr lang="pl-PL" dirty="0"/>
          </a:p>
          <a:p>
            <a:pPr lvl="1" algn="just"/>
            <a:r>
              <a:rPr lang="pl-PL" dirty="0"/>
              <a:t>Zależność pomiędzy atrybutami wymiaru. Jeden do wielu (1-to-N).</a:t>
            </a:r>
          </a:p>
          <a:p>
            <a:pPr lvl="1" algn="just"/>
            <a:endParaRPr lang="pl-PL" dirty="0"/>
          </a:p>
          <a:p>
            <a:pPr lvl="1" algn="just"/>
            <a:r>
              <a:rPr lang="pl-PL" i="1" dirty="0"/>
              <a:t>przykład: </a:t>
            </a:r>
            <a:r>
              <a:rPr lang="pl-PL" i="1" dirty="0" err="1"/>
              <a:t>TerritoryLabel</a:t>
            </a:r>
            <a:r>
              <a:rPr lang="pl-PL" i="1" dirty="0"/>
              <a:t> -&gt; </a:t>
            </a:r>
            <a:r>
              <a:rPr lang="pl-PL" i="1" dirty="0" err="1"/>
              <a:t>TerritoryRegion</a:t>
            </a:r>
            <a:r>
              <a:rPr lang="pl-PL" i="1" dirty="0"/>
              <a:t> -&gt; </a:t>
            </a:r>
            <a:r>
              <a:rPr lang="pl-PL" i="1" dirty="0" err="1"/>
              <a:t>TerritoryCountry</a:t>
            </a:r>
            <a:endParaRPr lang="pl-PL" i="1" dirty="0"/>
          </a:p>
          <a:p>
            <a:pPr lvl="1" algn="just"/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112B99EC-41F0-42C8-A2E2-BBF7EAF9A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452774"/>
              </p:ext>
            </p:extLst>
          </p:nvPr>
        </p:nvGraphicFramePr>
        <p:xfrm>
          <a:off x="2034488" y="2786388"/>
          <a:ext cx="8105775" cy="306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r:id="rId3" imgW="8105904" imgH="3410081" progId="Excel.Sheet.12">
                  <p:embed/>
                </p:oleObj>
              </mc:Choice>
              <mc:Fallback>
                <p:oleObj name="Worksheet" r:id="rId3" imgW="8105904" imgH="341008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4488" y="2786388"/>
                        <a:ext cx="8105775" cy="306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76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208B35BC-5B42-4963-A3BC-30B0A550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2050" name="Picture 2" descr="Znalezione obrazy dla zapytania hierarchy">
            <a:extLst>
              <a:ext uri="{FF2B5EF4-FFF2-40B4-BE49-F238E27FC236}">
                <a16:creationId xmlns:a16="http://schemas.microsoft.com/office/drawing/2014/main" id="{F2A4CC5F-726D-4CA8-8B54-32665B83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346" y="989763"/>
            <a:ext cx="6611308" cy="464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E26CC2B-D22B-457B-8A84-4C09FDCE6D47}"/>
              </a:ext>
            </a:extLst>
          </p:cNvPr>
          <p:cNvSpPr txBox="1"/>
          <p:nvPr/>
        </p:nvSpPr>
        <p:spPr>
          <a:xfrm>
            <a:off x="604007" y="662730"/>
            <a:ext cx="710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Hierarchia</a:t>
            </a:r>
          </a:p>
        </p:txBody>
      </p:sp>
    </p:spTree>
    <p:extLst>
      <p:ext uri="{BB962C8B-B14F-4D97-AF65-F5344CB8AC3E}">
        <p14:creationId xmlns:p14="http://schemas.microsoft.com/office/powerpoint/2010/main" val="412020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6" y="662730"/>
            <a:ext cx="102048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DENORMALIZACJA</a:t>
            </a:r>
            <a:endParaRPr lang="pl-PL" sz="2400" dirty="0"/>
          </a:p>
          <a:p>
            <a:pPr lvl="1" algn="just"/>
            <a:endParaRPr lang="pl-PL" b="1" dirty="0"/>
          </a:p>
          <a:p>
            <a:pPr lvl="1" algn="just"/>
            <a:r>
              <a:rPr lang="pl-PL" dirty="0"/>
              <a:t>Osiągnięcie 3NF nie jest celem, do którego dążymy w DWH!</a:t>
            </a:r>
          </a:p>
          <a:p>
            <a:pPr lvl="1" algn="just"/>
            <a:endParaRPr lang="pl-PL" dirty="0"/>
          </a:p>
          <a:p>
            <a:pPr lvl="1" algn="just"/>
            <a:r>
              <a:rPr lang="pl-PL" dirty="0"/>
              <a:t>Korzyści płynące z normalizacji:</a:t>
            </a:r>
          </a:p>
          <a:p>
            <a:pPr lvl="1" algn="just"/>
            <a:endParaRPr lang="pl-PL" dirty="0"/>
          </a:p>
          <a:p>
            <a:pPr marL="1257300" lvl="2" indent="-342900" algn="just">
              <a:buFont typeface="+mj-lt"/>
              <a:buAutoNum type="arabicPeriod"/>
            </a:pPr>
            <a:r>
              <a:rPr lang="pl-PL" b="1" dirty="0"/>
              <a:t>Storage Space </a:t>
            </a:r>
            <a:r>
              <a:rPr lang="pl-PL" dirty="0"/>
              <a:t>– w przypadku wymiarów </a:t>
            </a:r>
            <a:r>
              <a:rPr lang="pl-PL" dirty="0">
                <a:highlight>
                  <a:srgbClr val="FFFF00"/>
                </a:highlight>
              </a:rPr>
              <a:t>nieistotne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b="1" dirty="0"/>
              <a:t>Spójność danych po operacjach DML </a:t>
            </a:r>
            <a:r>
              <a:rPr lang="pl-PL" dirty="0"/>
              <a:t>– </a:t>
            </a:r>
            <a:r>
              <a:rPr lang="pl-PL" dirty="0">
                <a:highlight>
                  <a:srgbClr val="FFFF00"/>
                </a:highlight>
              </a:rPr>
              <a:t>nieistotne</a:t>
            </a:r>
            <a:r>
              <a:rPr lang="pl-PL" dirty="0"/>
              <a:t>, DWH się ładuje i nie modyfikuje, porządek z OLTP zostaje przeniesiony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pl-PL" b="1" dirty="0"/>
              <a:t>Łatwość modyfikacji struktur </a:t>
            </a:r>
            <a:r>
              <a:rPr lang="pl-PL" dirty="0"/>
              <a:t>– </a:t>
            </a:r>
            <a:r>
              <a:rPr lang="pl-PL" dirty="0">
                <a:highlight>
                  <a:srgbClr val="FFFF00"/>
                </a:highlight>
              </a:rPr>
              <a:t>nieistotne</a:t>
            </a:r>
          </a:p>
          <a:p>
            <a:pPr lvl="2" algn="just"/>
            <a:r>
              <a:rPr lang="pl-PL" dirty="0"/>
              <a:t>	</a:t>
            </a:r>
          </a:p>
          <a:p>
            <a:pPr lvl="1" algn="just"/>
            <a:r>
              <a:rPr lang="pl-PL" dirty="0"/>
              <a:t>Koszty normalizacji:</a:t>
            </a:r>
          </a:p>
          <a:p>
            <a:pPr lvl="1" algn="just"/>
            <a:endParaRPr lang="pl-PL" b="1" dirty="0"/>
          </a:p>
          <a:p>
            <a:pPr marL="1257300" lvl="2" indent="-342900" algn="just">
              <a:buFont typeface="+mj-lt"/>
              <a:buAutoNum type="arabicPeriod"/>
            </a:pPr>
            <a:r>
              <a:rPr lang="pl-PL" b="1" dirty="0"/>
              <a:t>Wolniejsze zapytania wykorzystujące łączenie tabel (JOIN) </a:t>
            </a:r>
            <a:r>
              <a:rPr lang="pl-PL" dirty="0"/>
              <a:t>– </a:t>
            </a:r>
            <a:r>
              <a:rPr lang="pl-PL" dirty="0">
                <a:highlight>
                  <a:srgbClr val="00FF00"/>
                </a:highlight>
              </a:rPr>
              <a:t>bardzo ważne!</a:t>
            </a:r>
          </a:p>
          <a:p>
            <a:pPr lvl="1" algn="just"/>
            <a:endParaRPr lang="pl-PL" dirty="0"/>
          </a:p>
          <a:p>
            <a:pPr lvl="1" algn="just"/>
            <a:endParaRPr lang="pl-PL" dirty="0"/>
          </a:p>
          <a:p>
            <a:pPr lvl="2" algn="just"/>
            <a:endParaRPr lang="pl-PL" dirty="0"/>
          </a:p>
          <a:p>
            <a:pPr lvl="1" algn="just"/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0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604007" y="662730"/>
            <a:ext cx="710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/>
              <a:t>Star </a:t>
            </a:r>
            <a:r>
              <a:rPr lang="pl-PL" sz="2400" b="1" dirty="0" err="1"/>
              <a:t>Schema</a:t>
            </a:r>
            <a:r>
              <a:rPr lang="pl-PL" sz="2400" b="1" dirty="0"/>
              <a:t> (GWIAZDA)</a:t>
            </a: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9415C2C-66BC-4292-A3AE-CAE81E226E78}"/>
              </a:ext>
            </a:extLst>
          </p:cNvPr>
          <p:cNvSpPr/>
          <p:nvPr/>
        </p:nvSpPr>
        <p:spPr>
          <a:xfrm>
            <a:off x="5201728" y="1759787"/>
            <a:ext cx="1276709" cy="3424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FACT</a:t>
            </a:r>
          </a:p>
          <a:p>
            <a:pPr algn="ctr"/>
            <a:r>
              <a:rPr lang="pl-PL" b="1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7" name="Schemat blokowy: proces 6">
            <a:extLst>
              <a:ext uri="{FF2B5EF4-FFF2-40B4-BE49-F238E27FC236}">
                <a16:creationId xmlns:a16="http://schemas.microsoft.com/office/drawing/2014/main" id="{D71F0B4D-FFA5-4AB5-9D27-9E9D8151BEEB}"/>
              </a:ext>
            </a:extLst>
          </p:cNvPr>
          <p:cNvSpPr/>
          <p:nvPr/>
        </p:nvSpPr>
        <p:spPr>
          <a:xfrm>
            <a:off x="7643004" y="1759787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</a:t>
            </a:r>
            <a:r>
              <a:rPr lang="pl-PL" b="1" dirty="0" err="1"/>
              <a:t>Customer</a:t>
            </a:r>
            <a:endParaRPr lang="pl-PL" b="1" dirty="0"/>
          </a:p>
        </p:txBody>
      </p:sp>
      <p:sp>
        <p:nvSpPr>
          <p:cNvPr id="10" name="Schemat blokowy: proces 9">
            <a:extLst>
              <a:ext uri="{FF2B5EF4-FFF2-40B4-BE49-F238E27FC236}">
                <a16:creationId xmlns:a16="http://schemas.microsoft.com/office/drawing/2014/main" id="{2895CB6C-0987-4E49-98EC-C23582A0E97A}"/>
              </a:ext>
            </a:extLst>
          </p:cNvPr>
          <p:cNvSpPr/>
          <p:nvPr/>
        </p:nvSpPr>
        <p:spPr>
          <a:xfrm>
            <a:off x="7643004" y="4166556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</a:t>
            </a:r>
            <a:r>
              <a:rPr lang="pl-PL" b="1" dirty="0" err="1"/>
              <a:t>Store</a:t>
            </a:r>
            <a:endParaRPr lang="pl-PL" b="1" dirty="0"/>
          </a:p>
        </p:txBody>
      </p:sp>
      <p:sp>
        <p:nvSpPr>
          <p:cNvPr id="11" name="Schemat blokowy: proces 10">
            <a:extLst>
              <a:ext uri="{FF2B5EF4-FFF2-40B4-BE49-F238E27FC236}">
                <a16:creationId xmlns:a16="http://schemas.microsoft.com/office/drawing/2014/main" id="{560441EF-65A0-4C94-8A23-565F4FB1AEFE}"/>
              </a:ext>
            </a:extLst>
          </p:cNvPr>
          <p:cNvSpPr/>
          <p:nvPr/>
        </p:nvSpPr>
        <p:spPr>
          <a:xfrm>
            <a:off x="2665561" y="1759787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</a:t>
            </a:r>
            <a:r>
              <a:rPr lang="pl-PL" b="1" dirty="0" err="1"/>
              <a:t>Territory</a:t>
            </a:r>
            <a:endParaRPr lang="pl-PL" b="1" dirty="0"/>
          </a:p>
        </p:txBody>
      </p:sp>
      <p:sp>
        <p:nvSpPr>
          <p:cNvPr id="12" name="Schemat blokowy: proces 11">
            <a:extLst>
              <a:ext uri="{FF2B5EF4-FFF2-40B4-BE49-F238E27FC236}">
                <a16:creationId xmlns:a16="http://schemas.microsoft.com/office/drawing/2014/main" id="{ABBA45D7-A102-4B66-B59A-2A392DF475AB}"/>
              </a:ext>
            </a:extLst>
          </p:cNvPr>
          <p:cNvSpPr/>
          <p:nvPr/>
        </p:nvSpPr>
        <p:spPr>
          <a:xfrm>
            <a:off x="2665561" y="4166557"/>
            <a:ext cx="1371600" cy="1017917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Dim</a:t>
            </a:r>
            <a:r>
              <a:rPr lang="pl-PL" b="1" dirty="0"/>
              <a:t> Product</a:t>
            </a:r>
          </a:p>
        </p:txBody>
      </p: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EAFC3B48-6A40-4576-9AB5-CD53A0D253D1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6478437" y="2268746"/>
            <a:ext cx="1164567" cy="1203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F3CFF45D-4F12-40D1-90E4-FB3569324561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6478437" y="3472131"/>
            <a:ext cx="1164567" cy="1203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Łącznik prosty ze strzałką 52">
            <a:extLst>
              <a:ext uri="{FF2B5EF4-FFF2-40B4-BE49-F238E27FC236}">
                <a16:creationId xmlns:a16="http://schemas.microsoft.com/office/drawing/2014/main" id="{67C0F67F-7493-4CF9-BE8E-B3791287F2D2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 flipV="1">
            <a:off x="4037161" y="2268746"/>
            <a:ext cx="1164567" cy="1203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B66CD44B-D233-4F97-B431-656E3B4E97F8}"/>
              </a:ext>
            </a:extLst>
          </p:cNvPr>
          <p:cNvCxnSpPr>
            <a:stCxn id="2" idx="1"/>
            <a:endCxn id="12" idx="3"/>
          </p:cNvCxnSpPr>
          <p:nvPr/>
        </p:nvCxnSpPr>
        <p:spPr>
          <a:xfrm flipH="1">
            <a:off x="4037161" y="3472131"/>
            <a:ext cx="1164567" cy="1203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6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F490EC16-B096-48C5-B63D-38CCA480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T.Kostyrka - Hurtownie Danych</a:t>
            </a:r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FC07695-020B-425E-8DF6-B199CEBB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37" y="608674"/>
            <a:ext cx="6585643" cy="564065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B94137E-D04D-4FF0-B7F6-8A76FBE50F93}"/>
              </a:ext>
            </a:extLst>
          </p:cNvPr>
          <p:cNvSpPr txBox="1"/>
          <p:nvPr/>
        </p:nvSpPr>
        <p:spPr>
          <a:xfrm>
            <a:off x="604007" y="662730"/>
            <a:ext cx="710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l-PL" sz="2400" b="1" dirty="0" err="1"/>
              <a:t>Contoso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4164341398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1319</TotalTime>
  <Words>718</Words>
  <Application>Microsoft Office PowerPoint</Application>
  <PresentationFormat>Panoramiczny</PresentationFormat>
  <Paragraphs>176</Paragraphs>
  <Slides>19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Wingdings 2</vt:lpstr>
      <vt:lpstr>Ramka</vt:lpstr>
      <vt:lpstr>Worksheet</vt:lpstr>
      <vt:lpstr>Hurtownie Danych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Tomasz Kostyrka</cp:lastModifiedBy>
  <cp:revision>541</cp:revision>
  <dcterms:created xsi:type="dcterms:W3CDTF">2016-10-31T15:19:50Z</dcterms:created>
  <dcterms:modified xsi:type="dcterms:W3CDTF">2018-03-19T21:54:21Z</dcterms:modified>
</cp:coreProperties>
</file>