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03" r:id="rId1"/>
  </p:sldMasterIdLst>
  <p:notesMasterIdLst>
    <p:notesMasterId r:id="rId20"/>
  </p:notesMasterIdLst>
  <p:sldIdLst>
    <p:sldId id="256" r:id="rId2"/>
    <p:sldId id="331" r:id="rId3"/>
    <p:sldId id="330" r:id="rId4"/>
    <p:sldId id="332" r:id="rId5"/>
    <p:sldId id="340" r:id="rId6"/>
    <p:sldId id="333" r:id="rId7"/>
    <p:sldId id="335" r:id="rId8"/>
    <p:sldId id="334" r:id="rId9"/>
    <p:sldId id="336" r:id="rId10"/>
    <p:sldId id="349" r:id="rId11"/>
    <p:sldId id="346" r:id="rId12"/>
    <p:sldId id="339" r:id="rId13"/>
    <p:sldId id="341" r:id="rId14"/>
    <p:sldId id="343" r:id="rId15"/>
    <p:sldId id="345" r:id="rId16"/>
    <p:sldId id="347" r:id="rId17"/>
    <p:sldId id="350" r:id="rId18"/>
    <p:sldId id="35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294"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ek" initials="T" lastIdx="1" clrIdx="0">
    <p:extLst>
      <p:ext uri="{19B8F6BF-5375-455C-9EA6-DF929625EA0E}">
        <p15:presenceInfo xmlns:p15="http://schemas.microsoft.com/office/powerpoint/2012/main" userId="Tom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Styl jasny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Styl ciemny 2 - Akcent 3/Ak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Styl ciemny 2 - Akcent 1/Ak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Styl ciemny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 jasny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 z motywem 1 — Ak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yl z motywem 1 — Ak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Styl jasny 1 — Ak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Styl jasny 1 — Ak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799B23B-EC83-4686-B30A-512413B5E67A}" styleName="Styl jasny 3 — Ak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Styl pośredni 1 — Ak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Styl pośredni 3 — Ak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8" autoAdjust="0"/>
    <p:restoredTop sz="94660"/>
  </p:normalViewPr>
  <p:slideViewPr>
    <p:cSldViewPr snapToGrid="0">
      <p:cViewPr varScale="1">
        <p:scale>
          <a:sx n="111" d="100"/>
          <a:sy n="111" d="100"/>
        </p:scale>
        <p:origin x="468" y="102"/>
      </p:cViewPr>
      <p:guideLst>
        <p:guide pos="4294"/>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FB546-F199-4B4F-99BF-57E72CB8BE0D}" type="datetimeFigureOut">
              <a:rPr lang="en-GB" smtClean="0"/>
              <a:t>19/03/2018</a:t>
            </a:fld>
            <a:endParaRPr lang="en-GB"/>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43C7B-64C2-4B21-B7E6-9E6D13FCEBDF}" type="slidenum">
              <a:rPr lang="en-GB" smtClean="0"/>
              <a:t>‹#›</a:t>
            </a:fld>
            <a:endParaRPr lang="en-GB"/>
          </a:p>
        </p:txBody>
      </p:sp>
    </p:spTree>
    <p:extLst>
      <p:ext uri="{BB962C8B-B14F-4D97-AF65-F5344CB8AC3E}">
        <p14:creationId xmlns:p14="http://schemas.microsoft.com/office/powerpoint/2010/main" val="272074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pl-PL"/>
              <a:t>Kliknij, aby edytować styl</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D4A7D7AC-C791-4609-9F1F-B4FAF969FA00}" type="datetime1">
              <a:rPr lang="en-US" smtClean="0"/>
              <a:t>3/19/2018</a:t>
            </a:fld>
            <a:endParaRPr lang="en-US" dirty="0"/>
          </a:p>
        </p:txBody>
      </p:sp>
      <p:sp>
        <p:nvSpPr>
          <p:cNvPr id="5" name="Footer Placeholder 4"/>
          <p:cNvSpPr>
            <a:spLocks noGrp="1"/>
          </p:cNvSpPr>
          <p:nvPr>
            <p:ph type="ftr" sz="quarter" idx="11"/>
          </p:nvPr>
        </p:nvSpPr>
        <p:spPr/>
        <p:txBody>
          <a:bodyPr/>
          <a:lstStyle/>
          <a:p>
            <a:r>
              <a:rPr lang="en-US"/>
              <a:t>T.Kostyrka - Hurtownie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99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92CE35A4-DF97-4374-AB8D-35EFC8B18ECB}" type="datetime1">
              <a:rPr lang="en-US" smtClean="0"/>
              <a:t>3/19/2018</a:t>
            </a:fld>
            <a:endParaRPr lang="en-US" dirty="0"/>
          </a:p>
        </p:txBody>
      </p:sp>
      <p:sp>
        <p:nvSpPr>
          <p:cNvPr id="8" name="Footer Placeholder 7"/>
          <p:cNvSpPr>
            <a:spLocks noGrp="1"/>
          </p:cNvSpPr>
          <p:nvPr>
            <p:ph type="ftr" sz="quarter" idx="11"/>
          </p:nvPr>
        </p:nvSpPr>
        <p:spPr/>
        <p:txBody>
          <a:bodyPr/>
          <a:lstStyle/>
          <a:p>
            <a:r>
              <a:rPr lang="en-US"/>
              <a:t>T.Kostyrka - Hurtownie Danych</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26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A206DBFB-14F2-458E-A351-BDDE7EAC40C3}" type="datetime1">
              <a:rPr lang="en-US" smtClean="0"/>
              <a:t>3/19/2018</a:t>
            </a:fld>
            <a:endParaRPr lang="en-US" dirty="0"/>
          </a:p>
        </p:txBody>
      </p:sp>
      <p:sp>
        <p:nvSpPr>
          <p:cNvPr id="8" name="Footer Placeholder 7"/>
          <p:cNvSpPr>
            <a:spLocks noGrp="1"/>
          </p:cNvSpPr>
          <p:nvPr>
            <p:ph type="ftr" sz="quarter" idx="11"/>
          </p:nvPr>
        </p:nvSpPr>
        <p:spPr/>
        <p:txBody>
          <a:bodyPr/>
          <a:lstStyle/>
          <a:p>
            <a:r>
              <a:rPr lang="en-US"/>
              <a:t>T.Kostyrka - Hurtownie Danych</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549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4366936-2CB0-47D4-AE95-C435866B7900}" type="datetime1">
              <a:rPr lang="en-US" smtClean="0"/>
              <a:t>3/19/2018</a:t>
            </a:fld>
            <a:endParaRPr lang="en-US" dirty="0"/>
          </a:p>
        </p:txBody>
      </p:sp>
      <p:sp>
        <p:nvSpPr>
          <p:cNvPr id="5" name="Footer Placeholder 4"/>
          <p:cNvSpPr>
            <a:spLocks noGrp="1"/>
          </p:cNvSpPr>
          <p:nvPr>
            <p:ph type="ftr" sz="quarter" idx="11"/>
          </p:nvPr>
        </p:nvSpPr>
        <p:spPr/>
        <p:txBody>
          <a:bodyPr/>
          <a:lstStyle/>
          <a:p>
            <a:r>
              <a:rPr lang="en-US"/>
              <a:t>T.Kostyrka - Hurtownie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657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865AC391-4F8B-4369-85C5-1D49F6757BF5}" type="datetime1">
              <a:rPr lang="en-US" smtClean="0"/>
              <a:t>3/19/2018</a:t>
            </a:fld>
            <a:endParaRPr lang="en-US" dirty="0"/>
          </a:p>
        </p:txBody>
      </p:sp>
      <p:sp>
        <p:nvSpPr>
          <p:cNvPr id="5" name="Footer Placeholder 4"/>
          <p:cNvSpPr>
            <a:spLocks noGrp="1"/>
          </p:cNvSpPr>
          <p:nvPr>
            <p:ph type="ftr" sz="quarter" idx="11"/>
          </p:nvPr>
        </p:nvSpPr>
        <p:spPr/>
        <p:txBody>
          <a:bodyPr/>
          <a:lstStyle/>
          <a:p>
            <a:r>
              <a:rPr lang="en-US"/>
              <a:t>T.Kostyrka - Hurtownie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31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Date Placeholder 7"/>
          <p:cNvSpPr>
            <a:spLocks noGrp="1"/>
          </p:cNvSpPr>
          <p:nvPr>
            <p:ph type="dt" sz="half" idx="10"/>
          </p:nvPr>
        </p:nvSpPr>
        <p:spPr/>
        <p:txBody>
          <a:bodyPr/>
          <a:lstStyle/>
          <a:p>
            <a:fld id="{DF80FE2B-0369-4E51-8E63-DB087EA27A9A}" type="datetime1">
              <a:rPr lang="en-US" smtClean="0"/>
              <a:t>3/19/2018</a:t>
            </a:fld>
            <a:endParaRPr lang="en-US" dirty="0"/>
          </a:p>
        </p:txBody>
      </p:sp>
      <p:sp>
        <p:nvSpPr>
          <p:cNvPr id="9" name="Footer Placeholder 8"/>
          <p:cNvSpPr>
            <a:spLocks noGrp="1"/>
          </p:cNvSpPr>
          <p:nvPr>
            <p:ph type="ftr" sz="quarter" idx="11"/>
          </p:nvPr>
        </p:nvSpPr>
        <p:spPr/>
        <p:txBody>
          <a:bodyPr/>
          <a:lstStyle/>
          <a:p>
            <a:r>
              <a:rPr lang="en-US"/>
              <a:t>T.Kostyrka - Hurtownie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768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2" name="Date Placeholder 1"/>
          <p:cNvSpPr>
            <a:spLocks noGrp="1"/>
          </p:cNvSpPr>
          <p:nvPr>
            <p:ph type="dt" sz="half" idx="10"/>
          </p:nvPr>
        </p:nvSpPr>
        <p:spPr/>
        <p:txBody>
          <a:bodyPr/>
          <a:lstStyle/>
          <a:p>
            <a:fld id="{0287FBE8-9B0B-4EE1-B524-51065E6C2009}" type="datetime1">
              <a:rPr lang="en-US" smtClean="0"/>
              <a:t>3/19/2018</a:t>
            </a:fld>
            <a:endParaRPr lang="en-US" dirty="0"/>
          </a:p>
        </p:txBody>
      </p:sp>
      <p:sp>
        <p:nvSpPr>
          <p:cNvPr id="11" name="Footer Placeholder 10"/>
          <p:cNvSpPr>
            <a:spLocks noGrp="1"/>
          </p:cNvSpPr>
          <p:nvPr>
            <p:ph type="ftr" sz="quarter" idx="11"/>
          </p:nvPr>
        </p:nvSpPr>
        <p:spPr/>
        <p:txBody>
          <a:bodyPr/>
          <a:lstStyle/>
          <a:p>
            <a:r>
              <a:rPr lang="en-US"/>
              <a:t>T.Kostyrka - Hurtownie Danych</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9999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l-PL"/>
              <a:t>Kliknij, aby edytować styl</a:t>
            </a:r>
            <a:endParaRPr lang="en-US" dirty="0"/>
          </a:p>
        </p:txBody>
      </p:sp>
      <p:sp>
        <p:nvSpPr>
          <p:cNvPr id="2" name="Date Placeholder 1"/>
          <p:cNvSpPr>
            <a:spLocks noGrp="1"/>
          </p:cNvSpPr>
          <p:nvPr>
            <p:ph type="dt" sz="half" idx="10"/>
          </p:nvPr>
        </p:nvSpPr>
        <p:spPr/>
        <p:txBody>
          <a:bodyPr/>
          <a:lstStyle/>
          <a:p>
            <a:fld id="{F91C462F-3264-4022-A1EA-0C00A57D92C2}" type="datetime1">
              <a:rPr lang="en-US" smtClean="0"/>
              <a:t>3/19/2018</a:t>
            </a:fld>
            <a:endParaRPr lang="en-US" dirty="0"/>
          </a:p>
        </p:txBody>
      </p:sp>
      <p:sp>
        <p:nvSpPr>
          <p:cNvPr id="7" name="Footer Placeholder 6"/>
          <p:cNvSpPr>
            <a:spLocks noGrp="1"/>
          </p:cNvSpPr>
          <p:nvPr>
            <p:ph type="ftr" sz="quarter" idx="11"/>
          </p:nvPr>
        </p:nvSpPr>
        <p:spPr/>
        <p:txBody>
          <a:bodyPr/>
          <a:lstStyle/>
          <a:p>
            <a:r>
              <a:rPr lang="en-US"/>
              <a:t>T.Kostyrka - Hurtownie Danych</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107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D776EA2-538C-41F2-922A-CB0176781557}" type="datetime1">
              <a:rPr lang="en-US" smtClean="0"/>
              <a:t>3/19/2018</a:t>
            </a:fld>
            <a:endParaRPr lang="en-US" dirty="0"/>
          </a:p>
        </p:txBody>
      </p:sp>
      <p:sp>
        <p:nvSpPr>
          <p:cNvPr id="6" name="Footer Placeholder 5"/>
          <p:cNvSpPr>
            <a:spLocks noGrp="1"/>
          </p:cNvSpPr>
          <p:nvPr>
            <p:ph type="ftr" sz="quarter" idx="11"/>
          </p:nvPr>
        </p:nvSpPr>
        <p:spPr/>
        <p:txBody>
          <a:bodyPr/>
          <a:lstStyle/>
          <a:p>
            <a:r>
              <a:rPr lang="en-US"/>
              <a:t>T.Kostyrka - Hurtownie Danych</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513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pl-PL"/>
              <a:t>Kliknij, aby edytować styl</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CEE6518E-2A02-423B-9985-C106FD268D59}" type="datetime1">
              <a:rPr lang="en-US" smtClean="0"/>
              <a:t>3/19/2018</a:t>
            </a:fld>
            <a:endParaRPr lang="en-US" dirty="0"/>
          </a:p>
        </p:txBody>
      </p:sp>
      <p:sp>
        <p:nvSpPr>
          <p:cNvPr id="9" name="Footer Placeholder 8"/>
          <p:cNvSpPr>
            <a:spLocks noGrp="1"/>
          </p:cNvSpPr>
          <p:nvPr>
            <p:ph type="ftr" sz="quarter" idx="11"/>
          </p:nvPr>
        </p:nvSpPr>
        <p:spPr/>
        <p:txBody>
          <a:bodyPr/>
          <a:lstStyle/>
          <a:p>
            <a:r>
              <a:rPr lang="en-US"/>
              <a:t>T.Kostyrka - Hurtownie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447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06C26824-C5FB-41B4-836A-C01CCB66FB0C}" type="datetime1">
              <a:rPr lang="en-US" smtClean="0"/>
              <a:t>3/19/2018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a:t>T.Kostyrka - Hurtownie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758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F4CAA45-CD6D-4F0C-82F8-49F7A525E8E6}" type="datetime1">
              <a:rPr lang="en-US" smtClean="0"/>
              <a:t>3/19/2018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T.Kostyrka - Hurtownie Danych</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1532851"/>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sldNum="0"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cs.microsoft.com/en-us/sql/integration-services/control-flow/control-flow"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b="1" dirty="0">
                <a:cs typeface="Arial" panose="020B0604020202020204" pitchFamily="34" charset="0"/>
              </a:rPr>
              <a:t>Hurtownie Danych</a:t>
            </a:r>
          </a:p>
        </p:txBody>
      </p:sp>
      <p:sp>
        <p:nvSpPr>
          <p:cNvPr id="3" name="Podtytuł 2"/>
          <p:cNvSpPr>
            <a:spLocks noGrp="1"/>
          </p:cNvSpPr>
          <p:nvPr>
            <p:ph type="subTitle" idx="1"/>
          </p:nvPr>
        </p:nvSpPr>
        <p:spPr/>
        <p:txBody>
          <a:bodyPr/>
          <a:lstStyle/>
          <a:p>
            <a:r>
              <a:rPr lang="pl-PL" dirty="0">
                <a:latin typeface="Arial" panose="020B0604020202020204" pitchFamily="34" charset="0"/>
                <a:cs typeface="Arial" panose="020B0604020202020204" pitchFamily="34" charset="0"/>
              </a:rPr>
              <a:t>Wprowadzenie do SSIS</a:t>
            </a:r>
          </a:p>
        </p:txBody>
      </p:sp>
    </p:spTree>
    <p:extLst>
      <p:ext uri="{BB962C8B-B14F-4D97-AF65-F5344CB8AC3E}">
        <p14:creationId xmlns:p14="http://schemas.microsoft.com/office/powerpoint/2010/main" val="3323571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5701902" cy="584775"/>
          </a:xfrm>
          <a:prstGeom prst="rect">
            <a:avLst/>
          </a:prstGeom>
          <a:noFill/>
        </p:spPr>
        <p:txBody>
          <a:bodyPr wrap="square" rtlCol="0">
            <a:spAutoFit/>
          </a:bodyPr>
          <a:lstStyle/>
          <a:p>
            <a:r>
              <a:rPr lang="pl-PL" sz="3200" b="1" dirty="0"/>
              <a:t>Connection Manager</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4" name="Prostokąt 3">
            <a:extLst>
              <a:ext uri="{FF2B5EF4-FFF2-40B4-BE49-F238E27FC236}">
                <a16:creationId xmlns:a16="http://schemas.microsoft.com/office/drawing/2014/main" id="{1EA3A0DA-ED70-4132-826C-EBF117EAB3E8}"/>
              </a:ext>
            </a:extLst>
          </p:cNvPr>
          <p:cNvSpPr/>
          <p:nvPr/>
        </p:nvSpPr>
        <p:spPr>
          <a:xfrm>
            <a:off x="604007" y="1544498"/>
            <a:ext cx="4672843" cy="2031325"/>
          </a:xfrm>
          <a:prstGeom prst="rect">
            <a:avLst/>
          </a:prstGeom>
        </p:spPr>
        <p:txBody>
          <a:bodyPr wrap="square">
            <a:spAutoFit/>
          </a:bodyPr>
          <a:lstStyle/>
          <a:p>
            <a:pPr marL="342900" indent="-342900">
              <a:buFont typeface="+mj-lt"/>
              <a:buAutoNum type="arabicPeriod"/>
            </a:pPr>
            <a:r>
              <a:rPr lang="pl-PL" dirty="0"/>
              <a:t>ADO.NET</a:t>
            </a:r>
          </a:p>
          <a:p>
            <a:pPr marL="342900" indent="-342900">
              <a:buFont typeface="+mj-lt"/>
              <a:buAutoNum type="arabicPeriod"/>
            </a:pPr>
            <a:r>
              <a:rPr lang="pl-PL" dirty="0"/>
              <a:t>EXCEL</a:t>
            </a:r>
          </a:p>
          <a:p>
            <a:pPr marL="342900" indent="-342900">
              <a:buFont typeface="+mj-lt"/>
              <a:buAutoNum type="arabicPeriod"/>
            </a:pPr>
            <a:r>
              <a:rPr lang="pl-PL" dirty="0"/>
              <a:t>FILE</a:t>
            </a:r>
          </a:p>
          <a:p>
            <a:pPr marL="342900" indent="-342900">
              <a:buFont typeface="+mj-lt"/>
              <a:buAutoNum type="arabicPeriod"/>
            </a:pPr>
            <a:r>
              <a:rPr lang="pl-PL" dirty="0"/>
              <a:t>FLATFILE</a:t>
            </a:r>
          </a:p>
          <a:p>
            <a:pPr marL="342900" indent="-342900">
              <a:buFont typeface="+mj-lt"/>
              <a:buAutoNum type="arabicPeriod"/>
            </a:pPr>
            <a:r>
              <a:rPr lang="pl-PL" dirty="0"/>
              <a:t>MSOLAP100 (Analysis Services)</a:t>
            </a:r>
          </a:p>
          <a:p>
            <a:pPr marL="342900" indent="-342900">
              <a:buFont typeface="+mj-lt"/>
              <a:buAutoNum type="arabicPeriod"/>
            </a:pPr>
            <a:r>
              <a:rPr lang="pl-PL" dirty="0"/>
              <a:t>ODBC</a:t>
            </a:r>
          </a:p>
          <a:p>
            <a:pPr marL="342900" indent="-342900">
              <a:buFont typeface="+mj-lt"/>
              <a:buAutoNum type="arabicPeriod"/>
            </a:pPr>
            <a:r>
              <a:rPr lang="pl-PL" dirty="0"/>
              <a:t>OLEDB</a:t>
            </a:r>
          </a:p>
        </p:txBody>
      </p:sp>
      <p:pic>
        <p:nvPicPr>
          <p:cNvPr id="3" name="Obraz 2">
            <a:extLst>
              <a:ext uri="{FF2B5EF4-FFF2-40B4-BE49-F238E27FC236}">
                <a16:creationId xmlns:a16="http://schemas.microsoft.com/office/drawing/2014/main" id="{8FD71AA1-FAC9-4A90-9139-C2BA376078B3}"/>
              </a:ext>
            </a:extLst>
          </p:cNvPr>
          <p:cNvPicPr>
            <a:picLocks noChangeAspect="1"/>
          </p:cNvPicPr>
          <p:nvPr/>
        </p:nvPicPr>
        <p:blipFill>
          <a:blip r:embed="rId2"/>
          <a:stretch>
            <a:fillRect/>
          </a:stretch>
        </p:blipFill>
        <p:spPr>
          <a:xfrm>
            <a:off x="6517677" y="662730"/>
            <a:ext cx="4994093" cy="5118945"/>
          </a:xfrm>
          <a:prstGeom prst="rect">
            <a:avLst/>
          </a:prstGeom>
        </p:spPr>
      </p:pic>
    </p:spTree>
    <p:extLst>
      <p:ext uri="{BB962C8B-B14F-4D97-AF65-F5344CB8AC3E}">
        <p14:creationId xmlns:p14="http://schemas.microsoft.com/office/powerpoint/2010/main" val="139440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5701902" cy="584775"/>
          </a:xfrm>
          <a:prstGeom prst="rect">
            <a:avLst/>
          </a:prstGeom>
          <a:noFill/>
        </p:spPr>
        <p:txBody>
          <a:bodyPr wrap="square" rtlCol="0">
            <a:spAutoFit/>
          </a:bodyPr>
          <a:lstStyle/>
          <a:p>
            <a:r>
              <a:rPr lang="pl-PL" sz="3200" b="1" dirty="0"/>
              <a:t>Connection Manager</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4" name="Prostokąt 3">
            <a:extLst>
              <a:ext uri="{FF2B5EF4-FFF2-40B4-BE49-F238E27FC236}">
                <a16:creationId xmlns:a16="http://schemas.microsoft.com/office/drawing/2014/main" id="{1EA3A0DA-ED70-4132-826C-EBF117EAB3E8}"/>
              </a:ext>
            </a:extLst>
          </p:cNvPr>
          <p:cNvSpPr/>
          <p:nvPr/>
        </p:nvSpPr>
        <p:spPr>
          <a:xfrm>
            <a:off x="604007" y="1544498"/>
            <a:ext cx="4672843" cy="3416320"/>
          </a:xfrm>
          <a:prstGeom prst="rect">
            <a:avLst/>
          </a:prstGeom>
        </p:spPr>
        <p:txBody>
          <a:bodyPr wrap="square">
            <a:spAutoFit/>
          </a:bodyPr>
          <a:lstStyle/>
          <a:p>
            <a:r>
              <a:rPr lang="pl-PL" b="1" dirty="0"/>
              <a:t>Connection </a:t>
            </a:r>
            <a:r>
              <a:rPr lang="pl-PL" b="1" dirty="0" err="1"/>
              <a:t>managers</a:t>
            </a:r>
            <a:r>
              <a:rPr lang="pl-PL" b="1" dirty="0"/>
              <a:t> </a:t>
            </a:r>
            <a:r>
              <a:rPr lang="pl-PL" dirty="0"/>
              <a:t>(</a:t>
            </a:r>
            <a:r>
              <a:rPr lang="pl-PL" dirty="0" err="1"/>
              <a:t>connections</a:t>
            </a:r>
            <a:r>
              <a:rPr lang="pl-PL" dirty="0"/>
              <a:t>). A </a:t>
            </a:r>
            <a:r>
              <a:rPr lang="pl-PL" dirty="0" err="1"/>
              <a:t>package</a:t>
            </a:r>
            <a:r>
              <a:rPr lang="pl-PL" dirty="0"/>
              <a:t> </a:t>
            </a:r>
            <a:r>
              <a:rPr lang="pl-PL" dirty="0" err="1"/>
              <a:t>typically</a:t>
            </a:r>
            <a:r>
              <a:rPr lang="pl-PL" dirty="0"/>
              <a:t> </a:t>
            </a:r>
            <a:r>
              <a:rPr lang="pl-PL" dirty="0" err="1"/>
              <a:t>includes</a:t>
            </a:r>
            <a:r>
              <a:rPr lang="pl-PL" dirty="0"/>
              <a:t> </a:t>
            </a:r>
            <a:r>
              <a:rPr lang="pl-PL" dirty="0" err="1"/>
              <a:t>at</a:t>
            </a:r>
            <a:r>
              <a:rPr lang="pl-PL" dirty="0"/>
              <a:t> </a:t>
            </a:r>
            <a:r>
              <a:rPr lang="pl-PL" dirty="0" err="1"/>
              <a:t>least</a:t>
            </a:r>
            <a:r>
              <a:rPr lang="pl-PL" dirty="0"/>
              <a:t> one </a:t>
            </a:r>
            <a:r>
              <a:rPr lang="pl-PL" dirty="0" err="1"/>
              <a:t>connection</a:t>
            </a:r>
            <a:r>
              <a:rPr lang="pl-PL" dirty="0"/>
              <a:t> manager. A </a:t>
            </a:r>
            <a:r>
              <a:rPr lang="pl-PL" dirty="0" err="1"/>
              <a:t>connection</a:t>
            </a:r>
            <a:r>
              <a:rPr lang="pl-PL" dirty="0"/>
              <a:t> manager </a:t>
            </a:r>
            <a:r>
              <a:rPr lang="pl-PL" dirty="0" err="1"/>
              <a:t>is</a:t>
            </a:r>
            <a:r>
              <a:rPr lang="pl-PL" dirty="0"/>
              <a:t> </a:t>
            </a:r>
            <a:r>
              <a:rPr lang="pl-PL" b="1" dirty="0"/>
              <a:t>a link </a:t>
            </a:r>
            <a:r>
              <a:rPr lang="pl-PL" b="1" dirty="0" err="1"/>
              <a:t>between</a:t>
            </a:r>
            <a:r>
              <a:rPr lang="pl-PL" b="1" dirty="0"/>
              <a:t> a </a:t>
            </a:r>
            <a:r>
              <a:rPr lang="pl-PL" b="1" dirty="0" err="1"/>
              <a:t>package</a:t>
            </a:r>
            <a:r>
              <a:rPr lang="pl-PL" b="1" dirty="0"/>
              <a:t> and a data </a:t>
            </a:r>
            <a:r>
              <a:rPr lang="pl-PL" b="1" dirty="0" err="1"/>
              <a:t>source</a:t>
            </a:r>
            <a:r>
              <a:rPr lang="pl-PL" b="1" dirty="0"/>
              <a:t> </a:t>
            </a:r>
            <a:r>
              <a:rPr lang="pl-PL" dirty="0" err="1"/>
              <a:t>that</a:t>
            </a:r>
            <a:r>
              <a:rPr lang="pl-PL" dirty="0"/>
              <a:t> </a:t>
            </a:r>
            <a:r>
              <a:rPr lang="pl-PL" dirty="0" err="1"/>
              <a:t>defines</a:t>
            </a:r>
            <a:r>
              <a:rPr lang="pl-PL" dirty="0"/>
              <a:t> the </a:t>
            </a:r>
            <a:r>
              <a:rPr lang="pl-PL" dirty="0" err="1"/>
              <a:t>connection</a:t>
            </a:r>
            <a:r>
              <a:rPr lang="pl-PL" dirty="0"/>
              <a:t> string for </a:t>
            </a:r>
            <a:r>
              <a:rPr lang="pl-PL" dirty="0" err="1"/>
              <a:t>accessing</a:t>
            </a:r>
            <a:r>
              <a:rPr lang="pl-PL" dirty="0"/>
              <a:t> the data </a:t>
            </a:r>
            <a:r>
              <a:rPr lang="pl-PL" dirty="0" err="1"/>
              <a:t>that</a:t>
            </a:r>
            <a:r>
              <a:rPr lang="pl-PL" dirty="0"/>
              <a:t> the </a:t>
            </a:r>
            <a:r>
              <a:rPr lang="pl-PL" dirty="0" err="1"/>
              <a:t>tasks</a:t>
            </a:r>
            <a:r>
              <a:rPr lang="pl-PL" dirty="0"/>
              <a:t>, </a:t>
            </a:r>
            <a:r>
              <a:rPr lang="pl-PL" dirty="0" err="1"/>
              <a:t>transformations</a:t>
            </a:r>
            <a:r>
              <a:rPr lang="pl-PL" dirty="0"/>
              <a:t>, and event </a:t>
            </a:r>
            <a:r>
              <a:rPr lang="pl-PL" dirty="0" err="1"/>
              <a:t>handlers</a:t>
            </a:r>
            <a:r>
              <a:rPr lang="pl-PL" dirty="0"/>
              <a:t> in the </a:t>
            </a:r>
            <a:r>
              <a:rPr lang="pl-PL" dirty="0" err="1"/>
              <a:t>package</a:t>
            </a:r>
            <a:r>
              <a:rPr lang="pl-PL" dirty="0"/>
              <a:t> </a:t>
            </a:r>
            <a:r>
              <a:rPr lang="pl-PL" dirty="0" err="1"/>
              <a:t>use</a:t>
            </a:r>
            <a:r>
              <a:rPr lang="pl-PL" dirty="0"/>
              <a:t>.</a:t>
            </a:r>
          </a:p>
          <a:p>
            <a:endParaRPr lang="pl-PL" dirty="0"/>
          </a:p>
          <a:p>
            <a:r>
              <a:rPr lang="pl-PL" dirty="0"/>
              <a:t>Integration Services </a:t>
            </a:r>
            <a:r>
              <a:rPr lang="pl-PL" dirty="0" err="1"/>
              <a:t>includes</a:t>
            </a:r>
            <a:r>
              <a:rPr lang="pl-PL" dirty="0"/>
              <a:t> </a:t>
            </a:r>
            <a:r>
              <a:rPr lang="pl-PL" dirty="0" err="1"/>
              <a:t>connection</a:t>
            </a:r>
            <a:r>
              <a:rPr lang="pl-PL" dirty="0"/>
              <a:t> </a:t>
            </a:r>
            <a:r>
              <a:rPr lang="pl-PL" dirty="0" err="1"/>
              <a:t>types</a:t>
            </a:r>
            <a:r>
              <a:rPr lang="pl-PL" dirty="0"/>
              <a:t> for data </a:t>
            </a:r>
            <a:r>
              <a:rPr lang="pl-PL" dirty="0" err="1"/>
              <a:t>sources</a:t>
            </a:r>
            <a:r>
              <a:rPr lang="pl-PL" dirty="0"/>
              <a:t> </a:t>
            </a:r>
            <a:r>
              <a:rPr lang="pl-PL" dirty="0" err="1"/>
              <a:t>such</a:t>
            </a:r>
            <a:r>
              <a:rPr lang="pl-PL" dirty="0"/>
              <a:t> as </a:t>
            </a:r>
            <a:r>
              <a:rPr lang="pl-PL" dirty="0" err="1"/>
              <a:t>text</a:t>
            </a:r>
            <a:r>
              <a:rPr lang="pl-PL" dirty="0"/>
              <a:t> and XML </a:t>
            </a:r>
            <a:r>
              <a:rPr lang="pl-PL" dirty="0" err="1"/>
              <a:t>files</a:t>
            </a:r>
            <a:r>
              <a:rPr lang="pl-PL" dirty="0"/>
              <a:t>, </a:t>
            </a:r>
            <a:r>
              <a:rPr lang="pl-PL" dirty="0" err="1"/>
              <a:t>relational</a:t>
            </a:r>
            <a:r>
              <a:rPr lang="pl-PL" dirty="0"/>
              <a:t> </a:t>
            </a:r>
            <a:r>
              <a:rPr lang="pl-PL" dirty="0" err="1"/>
              <a:t>databases</a:t>
            </a:r>
            <a:r>
              <a:rPr lang="pl-PL" dirty="0"/>
              <a:t>, and Analysis Services </a:t>
            </a:r>
            <a:r>
              <a:rPr lang="pl-PL" dirty="0" err="1"/>
              <a:t>databases</a:t>
            </a:r>
            <a:r>
              <a:rPr lang="pl-PL" dirty="0"/>
              <a:t> and </a:t>
            </a:r>
            <a:r>
              <a:rPr lang="pl-PL" dirty="0" err="1"/>
              <a:t>projects</a:t>
            </a:r>
            <a:r>
              <a:rPr lang="pl-PL" dirty="0"/>
              <a:t>.</a:t>
            </a:r>
          </a:p>
        </p:txBody>
      </p:sp>
      <p:pic>
        <p:nvPicPr>
          <p:cNvPr id="2" name="Obraz 1">
            <a:extLst>
              <a:ext uri="{FF2B5EF4-FFF2-40B4-BE49-F238E27FC236}">
                <a16:creationId xmlns:a16="http://schemas.microsoft.com/office/drawing/2014/main" id="{9B37EA44-6C77-4373-9904-2E71E7BF6C88}"/>
              </a:ext>
            </a:extLst>
          </p:cNvPr>
          <p:cNvPicPr>
            <a:picLocks noChangeAspect="1"/>
          </p:cNvPicPr>
          <p:nvPr/>
        </p:nvPicPr>
        <p:blipFill>
          <a:blip r:embed="rId2"/>
          <a:stretch>
            <a:fillRect/>
          </a:stretch>
        </p:blipFill>
        <p:spPr>
          <a:xfrm>
            <a:off x="5467350" y="1544498"/>
            <a:ext cx="6181725" cy="3418763"/>
          </a:xfrm>
          <a:prstGeom prst="rect">
            <a:avLst/>
          </a:prstGeom>
        </p:spPr>
      </p:pic>
    </p:spTree>
    <p:extLst>
      <p:ext uri="{BB962C8B-B14F-4D97-AF65-F5344CB8AC3E}">
        <p14:creationId xmlns:p14="http://schemas.microsoft.com/office/powerpoint/2010/main" val="2842520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a:t>Integration Services – </a:t>
            </a:r>
            <a:r>
              <a:rPr lang="pl-PL" sz="3200" b="1" dirty="0" err="1"/>
              <a:t>Packages</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pic>
        <p:nvPicPr>
          <p:cNvPr id="4" name="Obraz 3">
            <a:extLst>
              <a:ext uri="{FF2B5EF4-FFF2-40B4-BE49-F238E27FC236}">
                <a16:creationId xmlns:a16="http://schemas.microsoft.com/office/drawing/2014/main" id="{FF957165-2EED-4828-94B4-B02D38DD6FE8}"/>
              </a:ext>
            </a:extLst>
          </p:cNvPr>
          <p:cNvPicPr>
            <a:picLocks noChangeAspect="1"/>
          </p:cNvPicPr>
          <p:nvPr/>
        </p:nvPicPr>
        <p:blipFill>
          <a:blip r:embed="rId2"/>
          <a:stretch>
            <a:fillRect/>
          </a:stretch>
        </p:blipFill>
        <p:spPr>
          <a:xfrm>
            <a:off x="604007" y="2420802"/>
            <a:ext cx="4248150" cy="2762250"/>
          </a:xfrm>
          <a:prstGeom prst="rect">
            <a:avLst/>
          </a:prstGeom>
        </p:spPr>
      </p:pic>
      <p:sp>
        <p:nvSpPr>
          <p:cNvPr id="5" name="Prostokąt 4">
            <a:extLst>
              <a:ext uri="{FF2B5EF4-FFF2-40B4-BE49-F238E27FC236}">
                <a16:creationId xmlns:a16="http://schemas.microsoft.com/office/drawing/2014/main" id="{B340F933-617B-4E3B-A9E4-78B3FF61F069}"/>
              </a:ext>
            </a:extLst>
          </p:cNvPr>
          <p:cNvSpPr/>
          <p:nvPr/>
        </p:nvSpPr>
        <p:spPr>
          <a:xfrm>
            <a:off x="5368505" y="1816768"/>
            <a:ext cx="6096000" cy="3970318"/>
          </a:xfrm>
          <a:prstGeom prst="rect">
            <a:avLst/>
          </a:prstGeom>
        </p:spPr>
        <p:txBody>
          <a:bodyPr>
            <a:spAutoFit/>
          </a:bodyPr>
          <a:lstStyle/>
          <a:p>
            <a:r>
              <a:rPr lang="en-US" dirty="0">
                <a:solidFill>
                  <a:srgbClr val="222222"/>
                </a:solidFill>
                <a:latin typeface="segoe-ui_normal"/>
              </a:rPr>
              <a:t>A </a:t>
            </a:r>
            <a:r>
              <a:rPr lang="en-US" b="1" dirty="0">
                <a:solidFill>
                  <a:srgbClr val="222222"/>
                </a:solidFill>
                <a:latin typeface="segoe-ui_normal"/>
              </a:rPr>
              <a:t>package</a:t>
            </a:r>
            <a:r>
              <a:rPr lang="en-US" dirty="0">
                <a:solidFill>
                  <a:srgbClr val="222222"/>
                </a:solidFill>
                <a:latin typeface="segoe-ui_normal"/>
              </a:rPr>
              <a:t> is an organized collection of connections, control flow elements, data flow elements, event handlers, variables, parameters, and configurations, that you assemble using either the graphical design tools that SQL Server Integration Services provides, or build programmatically. </a:t>
            </a:r>
            <a:endParaRPr lang="pl-PL" dirty="0">
              <a:solidFill>
                <a:srgbClr val="222222"/>
              </a:solidFill>
              <a:latin typeface="segoe-ui_normal"/>
            </a:endParaRPr>
          </a:p>
          <a:p>
            <a:endParaRPr lang="pl-PL" dirty="0">
              <a:solidFill>
                <a:srgbClr val="222222"/>
              </a:solidFill>
              <a:latin typeface="segoe-ui_normal"/>
            </a:endParaRPr>
          </a:p>
          <a:p>
            <a:r>
              <a:rPr lang="en-US" b="1" dirty="0">
                <a:solidFill>
                  <a:srgbClr val="222222"/>
                </a:solidFill>
                <a:latin typeface="segoe-ui_normal"/>
              </a:rPr>
              <a:t>The package is the unit of work that is retrieved, executed, and saved.</a:t>
            </a:r>
          </a:p>
          <a:p>
            <a:endParaRPr lang="pl-PL" dirty="0">
              <a:solidFill>
                <a:srgbClr val="222222"/>
              </a:solidFill>
              <a:latin typeface="segoe-ui_normal"/>
            </a:endParaRPr>
          </a:p>
          <a:p>
            <a:r>
              <a:rPr lang="en-US" dirty="0">
                <a:solidFill>
                  <a:srgbClr val="222222"/>
                </a:solidFill>
                <a:latin typeface="segoe-ui_normal"/>
              </a:rPr>
              <a:t>When you first create a package, it is an empty object that does nothing. To add functionality to a package, you add a control flow and, optionally, one or more data flows to the package.</a:t>
            </a:r>
            <a:endParaRPr lang="en-US" b="0" i="0" dirty="0">
              <a:solidFill>
                <a:srgbClr val="222222"/>
              </a:solidFill>
              <a:effectLst/>
              <a:latin typeface="segoe-ui_normal"/>
            </a:endParaRPr>
          </a:p>
        </p:txBody>
      </p:sp>
    </p:spTree>
    <p:extLst>
      <p:ext uri="{BB962C8B-B14F-4D97-AF65-F5344CB8AC3E}">
        <p14:creationId xmlns:p14="http://schemas.microsoft.com/office/powerpoint/2010/main" val="1859386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Package</a:t>
            </a:r>
            <a:endParaRPr lang="en-GB" dirty="0"/>
          </a:p>
        </p:txBody>
      </p:sp>
      <p:sp>
        <p:nvSpPr>
          <p:cNvPr id="3" name="Symbol zastępczy zawartości 2"/>
          <p:cNvSpPr>
            <a:spLocks noGrp="1"/>
          </p:cNvSpPr>
          <p:nvPr>
            <p:ph idx="1"/>
          </p:nvPr>
        </p:nvSpPr>
        <p:spPr>
          <a:xfrm>
            <a:off x="3869268" y="864108"/>
            <a:ext cx="7315200" cy="5120640"/>
          </a:xfrm>
        </p:spPr>
        <p:txBody>
          <a:bodyPr>
            <a:normAutofit/>
          </a:bodyPr>
          <a:lstStyle/>
          <a:p>
            <a:pPr marL="342900" indent="-342900">
              <a:lnSpc>
                <a:spcPct val="100000"/>
              </a:lnSpc>
              <a:buFont typeface="+mj-lt"/>
              <a:buAutoNum type="arabicPeriod"/>
            </a:pPr>
            <a:endParaRPr lang="pl-PL" sz="1400" dirty="0"/>
          </a:p>
        </p:txBody>
      </p:sp>
      <p:sp>
        <p:nvSpPr>
          <p:cNvPr id="5" name="Symbol zastępczy stopki 4"/>
          <p:cNvSpPr>
            <a:spLocks noGrp="1"/>
          </p:cNvSpPr>
          <p:nvPr>
            <p:ph type="ftr" sz="quarter" idx="11"/>
          </p:nvPr>
        </p:nvSpPr>
        <p:spPr/>
        <p:txBody>
          <a:bodyPr/>
          <a:lstStyle/>
          <a:p>
            <a:r>
              <a:rPr lang="en-US"/>
              <a:t>T.Kostyrka - Hurtownie Danych</a:t>
            </a:r>
            <a:endParaRPr lang="pl-PL" dirty="0"/>
          </a:p>
        </p:txBody>
      </p:sp>
    </p:spTree>
    <p:extLst>
      <p:ext uri="{BB962C8B-B14F-4D97-AF65-F5344CB8AC3E}">
        <p14:creationId xmlns:p14="http://schemas.microsoft.com/office/powerpoint/2010/main" val="2584569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2034418" cy="584775"/>
          </a:xfrm>
          <a:prstGeom prst="rect">
            <a:avLst/>
          </a:prstGeom>
          <a:noFill/>
        </p:spPr>
        <p:txBody>
          <a:bodyPr wrap="square" rtlCol="0">
            <a:spAutoFit/>
          </a:bodyPr>
          <a:lstStyle/>
          <a:p>
            <a:r>
              <a:rPr lang="pl-PL" sz="3200" b="1" dirty="0" err="1"/>
              <a:t>Package</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pic>
        <p:nvPicPr>
          <p:cNvPr id="2" name="Obraz 1">
            <a:extLst>
              <a:ext uri="{FF2B5EF4-FFF2-40B4-BE49-F238E27FC236}">
                <a16:creationId xmlns:a16="http://schemas.microsoft.com/office/drawing/2014/main" id="{712C903E-CA23-4F96-8E2C-46E9F027AD82}"/>
              </a:ext>
            </a:extLst>
          </p:cNvPr>
          <p:cNvPicPr>
            <a:picLocks noChangeAspect="1"/>
          </p:cNvPicPr>
          <p:nvPr/>
        </p:nvPicPr>
        <p:blipFill>
          <a:blip r:embed="rId2"/>
          <a:stretch>
            <a:fillRect/>
          </a:stretch>
        </p:blipFill>
        <p:spPr>
          <a:xfrm>
            <a:off x="1247775" y="1804987"/>
            <a:ext cx="9696450" cy="3248025"/>
          </a:xfrm>
          <a:prstGeom prst="rect">
            <a:avLst/>
          </a:prstGeom>
        </p:spPr>
      </p:pic>
    </p:spTree>
    <p:extLst>
      <p:ext uri="{BB962C8B-B14F-4D97-AF65-F5344CB8AC3E}">
        <p14:creationId xmlns:p14="http://schemas.microsoft.com/office/powerpoint/2010/main" val="3546055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6" y="662730"/>
            <a:ext cx="3881729" cy="584775"/>
          </a:xfrm>
          <a:prstGeom prst="rect">
            <a:avLst/>
          </a:prstGeom>
          <a:noFill/>
        </p:spPr>
        <p:txBody>
          <a:bodyPr wrap="square" rtlCol="0">
            <a:spAutoFit/>
          </a:bodyPr>
          <a:lstStyle/>
          <a:p>
            <a:r>
              <a:rPr lang="pl-PL" sz="3200" b="1" dirty="0" err="1"/>
              <a:t>Controll</a:t>
            </a:r>
            <a:r>
              <a:rPr lang="pl-PL" sz="3200" b="1" dirty="0"/>
              <a:t> </a:t>
            </a:r>
            <a:r>
              <a:rPr lang="pl-PL" sz="3200" b="1" dirty="0" err="1"/>
              <a:t>Flow</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3" name="Prostokąt 2">
            <a:extLst>
              <a:ext uri="{FF2B5EF4-FFF2-40B4-BE49-F238E27FC236}">
                <a16:creationId xmlns:a16="http://schemas.microsoft.com/office/drawing/2014/main" id="{9BF122D0-1493-4A01-A25F-4C67D7F222A8}"/>
              </a:ext>
            </a:extLst>
          </p:cNvPr>
          <p:cNvSpPr/>
          <p:nvPr/>
        </p:nvSpPr>
        <p:spPr>
          <a:xfrm>
            <a:off x="604007" y="1366163"/>
            <a:ext cx="10325661" cy="1477328"/>
          </a:xfrm>
          <a:prstGeom prst="rect">
            <a:avLst/>
          </a:prstGeom>
        </p:spPr>
        <p:txBody>
          <a:bodyPr wrap="square">
            <a:spAutoFit/>
          </a:bodyPr>
          <a:lstStyle/>
          <a:p>
            <a:r>
              <a:rPr lang="pl-PL" dirty="0"/>
              <a:t>A </a:t>
            </a:r>
            <a:r>
              <a:rPr lang="pl-PL" b="1" dirty="0" err="1"/>
              <a:t>control</a:t>
            </a:r>
            <a:r>
              <a:rPr lang="pl-PL" b="1" dirty="0"/>
              <a:t> </a:t>
            </a:r>
            <a:r>
              <a:rPr lang="pl-PL" b="1" dirty="0" err="1"/>
              <a:t>flow</a:t>
            </a:r>
            <a:r>
              <a:rPr lang="pl-PL" b="1" dirty="0"/>
              <a:t> </a:t>
            </a:r>
            <a:r>
              <a:rPr lang="pl-PL" dirty="0" err="1"/>
              <a:t>consists</a:t>
            </a:r>
            <a:r>
              <a:rPr lang="pl-PL" dirty="0"/>
              <a:t> of one </a:t>
            </a:r>
            <a:r>
              <a:rPr lang="pl-PL" dirty="0" err="1"/>
              <a:t>or</a:t>
            </a:r>
            <a:r>
              <a:rPr lang="pl-PL" dirty="0"/>
              <a:t> </a:t>
            </a:r>
            <a:r>
              <a:rPr lang="pl-PL" dirty="0" err="1"/>
              <a:t>more</a:t>
            </a:r>
            <a:r>
              <a:rPr lang="pl-PL" dirty="0"/>
              <a:t> </a:t>
            </a:r>
            <a:r>
              <a:rPr lang="pl-PL" dirty="0" err="1"/>
              <a:t>tasks</a:t>
            </a:r>
            <a:r>
              <a:rPr lang="pl-PL" dirty="0"/>
              <a:t> and </a:t>
            </a:r>
            <a:r>
              <a:rPr lang="pl-PL" dirty="0" err="1"/>
              <a:t>containers</a:t>
            </a:r>
            <a:r>
              <a:rPr lang="pl-PL" dirty="0"/>
              <a:t> </a:t>
            </a:r>
            <a:r>
              <a:rPr lang="pl-PL" dirty="0" err="1"/>
              <a:t>that</a:t>
            </a:r>
            <a:r>
              <a:rPr lang="pl-PL" dirty="0"/>
              <a:t> </a:t>
            </a:r>
            <a:r>
              <a:rPr lang="pl-PL" dirty="0" err="1"/>
              <a:t>execute</a:t>
            </a:r>
            <a:r>
              <a:rPr lang="pl-PL" dirty="0"/>
              <a:t> </a:t>
            </a:r>
            <a:r>
              <a:rPr lang="pl-PL" dirty="0" err="1"/>
              <a:t>when</a:t>
            </a:r>
            <a:r>
              <a:rPr lang="pl-PL" dirty="0"/>
              <a:t> the </a:t>
            </a:r>
            <a:r>
              <a:rPr lang="pl-PL" dirty="0" err="1"/>
              <a:t>package</a:t>
            </a:r>
            <a:r>
              <a:rPr lang="pl-PL" dirty="0"/>
              <a:t> </a:t>
            </a:r>
            <a:r>
              <a:rPr lang="pl-PL" dirty="0" err="1"/>
              <a:t>runs</a:t>
            </a:r>
            <a:r>
              <a:rPr lang="pl-PL" dirty="0"/>
              <a:t>. To </a:t>
            </a:r>
            <a:r>
              <a:rPr lang="pl-PL" dirty="0" err="1"/>
              <a:t>control</a:t>
            </a:r>
            <a:r>
              <a:rPr lang="pl-PL" dirty="0"/>
              <a:t> order </a:t>
            </a:r>
            <a:r>
              <a:rPr lang="pl-PL" dirty="0" err="1"/>
              <a:t>or</a:t>
            </a:r>
            <a:r>
              <a:rPr lang="pl-PL" dirty="0"/>
              <a:t> </a:t>
            </a:r>
            <a:r>
              <a:rPr lang="pl-PL" dirty="0" err="1"/>
              <a:t>define</a:t>
            </a:r>
            <a:r>
              <a:rPr lang="pl-PL" dirty="0"/>
              <a:t> the </a:t>
            </a:r>
            <a:r>
              <a:rPr lang="pl-PL" dirty="0" err="1"/>
              <a:t>conditions</a:t>
            </a:r>
            <a:r>
              <a:rPr lang="pl-PL" dirty="0"/>
              <a:t> for </a:t>
            </a:r>
            <a:r>
              <a:rPr lang="pl-PL" dirty="0" err="1"/>
              <a:t>running</a:t>
            </a:r>
            <a:r>
              <a:rPr lang="pl-PL" dirty="0"/>
              <a:t> the </a:t>
            </a:r>
            <a:r>
              <a:rPr lang="pl-PL" dirty="0" err="1"/>
              <a:t>next</a:t>
            </a:r>
            <a:r>
              <a:rPr lang="pl-PL" dirty="0"/>
              <a:t> </a:t>
            </a:r>
            <a:r>
              <a:rPr lang="pl-PL" dirty="0" err="1"/>
              <a:t>task</a:t>
            </a:r>
            <a:r>
              <a:rPr lang="pl-PL" dirty="0"/>
              <a:t> </a:t>
            </a:r>
            <a:r>
              <a:rPr lang="pl-PL" dirty="0" err="1"/>
              <a:t>or</a:t>
            </a:r>
            <a:r>
              <a:rPr lang="pl-PL" dirty="0"/>
              <a:t> </a:t>
            </a:r>
            <a:r>
              <a:rPr lang="pl-PL" dirty="0" err="1"/>
              <a:t>container</a:t>
            </a:r>
            <a:r>
              <a:rPr lang="pl-PL" dirty="0"/>
              <a:t> in the </a:t>
            </a:r>
            <a:r>
              <a:rPr lang="pl-PL" dirty="0" err="1"/>
              <a:t>package</a:t>
            </a:r>
            <a:r>
              <a:rPr lang="pl-PL" dirty="0"/>
              <a:t> </a:t>
            </a:r>
            <a:r>
              <a:rPr lang="pl-PL" dirty="0" err="1"/>
              <a:t>control</a:t>
            </a:r>
            <a:r>
              <a:rPr lang="pl-PL" dirty="0"/>
              <a:t> </a:t>
            </a:r>
            <a:r>
              <a:rPr lang="pl-PL" dirty="0" err="1"/>
              <a:t>flow</a:t>
            </a:r>
            <a:r>
              <a:rPr lang="pl-PL" dirty="0"/>
              <a:t>, </a:t>
            </a:r>
            <a:r>
              <a:rPr lang="pl-PL" dirty="0" err="1"/>
              <a:t>you</a:t>
            </a:r>
            <a:r>
              <a:rPr lang="pl-PL" dirty="0"/>
              <a:t> </a:t>
            </a:r>
            <a:r>
              <a:rPr lang="pl-PL" dirty="0" err="1"/>
              <a:t>use</a:t>
            </a:r>
            <a:r>
              <a:rPr lang="pl-PL" dirty="0"/>
              <a:t> </a:t>
            </a:r>
            <a:r>
              <a:rPr lang="pl-PL" b="1" dirty="0" err="1"/>
              <a:t>precedence</a:t>
            </a:r>
            <a:r>
              <a:rPr lang="pl-PL" b="1" dirty="0"/>
              <a:t> </a:t>
            </a:r>
            <a:r>
              <a:rPr lang="pl-PL" b="1" dirty="0" err="1"/>
              <a:t>constraints</a:t>
            </a:r>
            <a:r>
              <a:rPr lang="pl-PL" b="1" dirty="0"/>
              <a:t> </a:t>
            </a:r>
            <a:r>
              <a:rPr lang="pl-PL" dirty="0"/>
              <a:t>to </a:t>
            </a:r>
            <a:r>
              <a:rPr lang="pl-PL" dirty="0" err="1"/>
              <a:t>connect</a:t>
            </a:r>
            <a:r>
              <a:rPr lang="pl-PL" dirty="0"/>
              <a:t> the </a:t>
            </a:r>
            <a:r>
              <a:rPr lang="pl-PL" dirty="0" err="1"/>
              <a:t>tasks</a:t>
            </a:r>
            <a:r>
              <a:rPr lang="pl-PL" dirty="0"/>
              <a:t> and </a:t>
            </a:r>
            <a:r>
              <a:rPr lang="pl-PL" dirty="0" err="1"/>
              <a:t>containers</a:t>
            </a:r>
            <a:r>
              <a:rPr lang="pl-PL" dirty="0"/>
              <a:t> in a </a:t>
            </a:r>
            <a:r>
              <a:rPr lang="pl-PL" dirty="0" err="1"/>
              <a:t>package</a:t>
            </a:r>
            <a:r>
              <a:rPr lang="pl-PL" dirty="0"/>
              <a:t>. A </a:t>
            </a:r>
            <a:r>
              <a:rPr lang="pl-PL" dirty="0" err="1"/>
              <a:t>subset</a:t>
            </a:r>
            <a:r>
              <a:rPr lang="pl-PL" dirty="0"/>
              <a:t> of </a:t>
            </a:r>
            <a:r>
              <a:rPr lang="pl-PL" dirty="0" err="1"/>
              <a:t>tasks</a:t>
            </a:r>
            <a:r>
              <a:rPr lang="pl-PL" dirty="0"/>
              <a:t> and </a:t>
            </a:r>
            <a:r>
              <a:rPr lang="pl-PL" dirty="0" err="1"/>
              <a:t>containers</a:t>
            </a:r>
            <a:r>
              <a:rPr lang="pl-PL" dirty="0"/>
              <a:t> </a:t>
            </a:r>
            <a:r>
              <a:rPr lang="pl-PL" dirty="0" err="1"/>
              <a:t>can</a:t>
            </a:r>
            <a:r>
              <a:rPr lang="pl-PL" dirty="0"/>
              <a:t> </a:t>
            </a:r>
            <a:r>
              <a:rPr lang="pl-PL" dirty="0" err="1"/>
              <a:t>also</a:t>
            </a:r>
            <a:r>
              <a:rPr lang="pl-PL" dirty="0"/>
              <a:t> be </a:t>
            </a:r>
            <a:r>
              <a:rPr lang="pl-PL" dirty="0" err="1"/>
              <a:t>grouped</a:t>
            </a:r>
            <a:r>
              <a:rPr lang="pl-PL" dirty="0"/>
              <a:t> and run </a:t>
            </a:r>
            <a:r>
              <a:rPr lang="pl-PL" dirty="0" err="1"/>
              <a:t>repeatedly</a:t>
            </a:r>
            <a:r>
              <a:rPr lang="pl-PL" dirty="0"/>
              <a:t> as a unit </a:t>
            </a:r>
            <a:r>
              <a:rPr lang="pl-PL" dirty="0" err="1"/>
              <a:t>within</a:t>
            </a:r>
            <a:r>
              <a:rPr lang="pl-PL" dirty="0"/>
              <a:t> the </a:t>
            </a:r>
            <a:r>
              <a:rPr lang="pl-PL" dirty="0" err="1"/>
              <a:t>package</a:t>
            </a:r>
            <a:r>
              <a:rPr lang="pl-PL" dirty="0"/>
              <a:t> </a:t>
            </a:r>
            <a:r>
              <a:rPr lang="pl-PL" dirty="0" err="1"/>
              <a:t>control</a:t>
            </a:r>
            <a:r>
              <a:rPr lang="pl-PL" dirty="0"/>
              <a:t> </a:t>
            </a:r>
            <a:r>
              <a:rPr lang="pl-PL" dirty="0" err="1"/>
              <a:t>flow</a:t>
            </a:r>
            <a:r>
              <a:rPr lang="pl-PL" dirty="0"/>
              <a:t>.</a:t>
            </a:r>
          </a:p>
          <a:p>
            <a:endParaRPr lang="pl-PL" dirty="0"/>
          </a:p>
        </p:txBody>
      </p:sp>
      <p:sp>
        <p:nvSpPr>
          <p:cNvPr id="5" name="Prostokąt 4">
            <a:extLst>
              <a:ext uri="{FF2B5EF4-FFF2-40B4-BE49-F238E27FC236}">
                <a16:creationId xmlns:a16="http://schemas.microsoft.com/office/drawing/2014/main" id="{AB5408F4-FC26-47FE-9DBF-3FCDD4DA0215}"/>
              </a:ext>
            </a:extLst>
          </p:cNvPr>
          <p:cNvSpPr/>
          <p:nvPr/>
        </p:nvSpPr>
        <p:spPr>
          <a:xfrm>
            <a:off x="604006" y="5710019"/>
            <a:ext cx="8859171" cy="646331"/>
          </a:xfrm>
          <a:prstGeom prst="rect">
            <a:avLst/>
          </a:prstGeom>
        </p:spPr>
        <p:txBody>
          <a:bodyPr wrap="square">
            <a:spAutoFit/>
          </a:bodyPr>
          <a:lstStyle/>
          <a:p>
            <a:r>
              <a:rPr lang="pl-PL" dirty="0">
                <a:hlinkClick r:id="rId2"/>
              </a:rPr>
              <a:t>https://docs.microsoft.com/en-us/sql/integration-services/control-flow/control-flow</a:t>
            </a:r>
            <a:endParaRPr lang="pl-PL" dirty="0"/>
          </a:p>
          <a:p>
            <a:endParaRPr lang="pl-PL" dirty="0"/>
          </a:p>
        </p:txBody>
      </p:sp>
      <p:pic>
        <p:nvPicPr>
          <p:cNvPr id="6" name="Obraz 5">
            <a:extLst>
              <a:ext uri="{FF2B5EF4-FFF2-40B4-BE49-F238E27FC236}">
                <a16:creationId xmlns:a16="http://schemas.microsoft.com/office/drawing/2014/main" id="{172A9E90-6658-482F-90EC-9A9082F50375}"/>
              </a:ext>
            </a:extLst>
          </p:cNvPr>
          <p:cNvPicPr>
            <a:picLocks noChangeAspect="1"/>
          </p:cNvPicPr>
          <p:nvPr/>
        </p:nvPicPr>
        <p:blipFill>
          <a:blip r:embed="rId3"/>
          <a:stretch>
            <a:fillRect/>
          </a:stretch>
        </p:blipFill>
        <p:spPr>
          <a:xfrm>
            <a:off x="604006" y="2718620"/>
            <a:ext cx="7162800" cy="2790825"/>
          </a:xfrm>
          <a:prstGeom prst="rect">
            <a:avLst/>
          </a:prstGeom>
        </p:spPr>
      </p:pic>
    </p:spTree>
    <p:extLst>
      <p:ext uri="{BB962C8B-B14F-4D97-AF65-F5344CB8AC3E}">
        <p14:creationId xmlns:p14="http://schemas.microsoft.com/office/powerpoint/2010/main" val="4214921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2034418" cy="584775"/>
          </a:xfrm>
          <a:prstGeom prst="rect">
            <a:avLst/>
          </a:prstGeom>
          <a:noFill/>
        </p:spPr>
        <p:txBody>
          <a:bodyPr wrap="square" rtlCol="0">
            <a:spAutoFit/>
          </a:bodyPr>
          <a:lstStyle/>
          <a:p>
            <a:r>
              <a:rPr lang="pl-PL" sz="3200" b="1" dirty="0"/>
              <a:t>Data </a:t>
            </a:r>
            <a:r>
              <a:rPr lang="pl-PL" sz="3200" b="1" dirty="0" err="1"/>
              <a:t>Flow</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4" name="Prostokąt 3">
            <a:extLst>
              <a:ext uri="{FF2B5EF4-FFF2-40B4-BE49-F238E27FC236}">
                <a16:creationId xmlns:a16="http://schemas.microsoft.com/office/drawing/2014/main" id="{1EA3A0DA-ED70-4132-826C-EBF117EAB3E8}"/>
              </a:ext>
            </a:extLst>
          </p:cNvPr>
          <p:cNvSpPr/>
          <p:nvPr/>
        </p:nvSpPr>
        <p:spPr>
          <a:xfrm>
            <a:off x="604007" y="1544498"/>
            <a:ext cx="7047623" cy="2585323"/>
          </a:xfrm>
          <a:prstGeom prst="rect">
            <a:avLst/>
          </a:prstGeom>
        </p:spPr>
        <p:txBody>
          <a:bodyPr wrap="square">
            <a:spAutoFit/>
          </a:bodyPr>
          <a:lstStyle/>
          <a:p>
            <a:r>
              <a:rPr lang="pl-PL" dirty="0"/>
              <a:t>Data </a:t>
            </a:r>
            <a:r>
              <a:rPr lang="pl-PL" dirty="0" err="1"/>
              <a:t>sources</a:t>
            </a:r>
            <a:r>
              <a:rPr lang="pl-PL" dirty="0"/>
              <a:t> and </a:t>
            </a:r>
            <a:r>
              <a:rPr lang="pl-PL" dirty="0" err="1"/>
              <a:t>destinations</a:t>
            </a:r>
            <a:r>
              <a:rPr lang="pl-PL" dirty="0"/>
              <a:t> (data </a:t>
            </a:r>
            <a:r>
              <a:rPr lang="pl-PL" dirty="0" err="1"/>
              <a:t>flow</a:t>
            </a:r>
            <a:r>
              <a:rPr lang="pl-PL" dirty="0"/>
              <a:t>). A data </a:t>
            </a:r>
            <a:r>
              <a:rPr lang="pl-PL" dirty="0" err="1"/>
              <a:t>flow</a:t>
            </a:r>
            <a:r>
              <a:rPr lang="pl-PL" dirty="0"/>
              <a:t> </a:t>
            </a:r>
            <a:r>
              <a:rPr lang="pl-PL" dirty="0" err="1"/>
              <a:t>consists</a:t>
            </a:r>
            <a:r>
              <a:rPr lang="pl-PL" dirty="0"/>
              <a:t> of the </a:t>
            </a:r>
            <a:r>
              <a:rPr lang="pl-PL" dirty="0" err="1"/>
              <a:t>sources</a:t>
            </a:r>
            <a:r>
              <a:rPr lang="pl-PL" dirty="0"/>
              <a:t> and </a:t>
            </a:r>
            <a:r>
              <a:rPr lang="pl-PL" dirty="0" err="1"/>
              <a:t>destinations</a:t>
            </a:r>
            <a:r>
              <a:rPr lang="pl-PL" dirty="0"/>
              <a:t> </a:t>
            </a:r>
            <a:r>
              <a:rPr lang="pl-PL" dirty="0" err="1"/>
              <a:t>that</a:t>
            </a:r>
            <a:r>
              <a:rPr lang="pl-PL" dirty="0"/>
              <a:t> </a:t>
            </a:r>
            <a:r>
              <a:rPr lang="pl-PL" dirty="0" err="1"/>
              <a:t>extract</a:t>
            </a:r>
            <a:r>
              <a:rPr lang="pl-PL" dirty="0"/>
              <a:t> and </a:t>
            </a:r>
            <a:r>
              <a:rPr lang="pl-PL" dirty="0" err="1"/>
              <a:t>load</a:t>
            </a:r>
            <a:r>
              <a:rPr lang="pl-PL" dirty="0"/>
              <a:t> data, the </a:t>
            </a:r>
            <a:r>
              <a:rPr lang="pl-PL" dirty="0" err="1"/>
              <a:t>transformations</a:t>
            </a:r>
            <a:r>
              <a:rPr lang="pl-PL" dirty="0"/>
              <a:t> </a:t>
            </a:r>
            <a:r>
              <a:rPr lang="pl-PL" dirty="0" err="1"/>
              <a:t>that</a:t>
            </a:r>
            <a:r>
              <a:rPr lang="pl-PL" dirty="0"/>
              <a:t> </a:t>
            </a:r>
            <a:r>
              <a:rPr lang="pl-PL" dirty="0" err="1"/>
              <a:t>modify</a:t>
            </a:r>
            <a:r>
              <a:rPr lang="pl-PL" dirty="0"/>
              <a:t> and </a:t>
            </a:r>
            <a:r>
              <a:rPr lang="pl-PL" dirty="0" err="1"/>
              <a:t>extend</a:t>
            </a:r>
            <a:r>
              <a:rPr lang="pl-PL" dirty="0"/>
              <a:t> data, and the </a:t>
            </a:r>
            <a:r>
              <a:rPr lang="pl-PL" dirty="0" err="1"/>
              <a:t>paths</a:t>
            </a:r>
            <a:r>
              <a:rPr lang="pl-PL" dirty="0"/>
              <a:t> </a:t>
            </a:r>
            <a:r>
              <a:rPr lang="pl-PL" dirty="0" err="1"/>
              <a:t>that</a:t>
            </a:r>
            <a:r>
              <a:rPr lang="pl-PL" dirty="0"/>
              <a:t> link </a:t>
            </a:r>
            <a:r>
              <a:rPr lang="pl-PL" dirty="0" err="1"/>
              <a:t>sources</a:t>
            </a:r>
            <a:r>
              <a:rPr lang="pl-PL" dirty="0"/>
              <a:t>, </a:t>
            </a:r>
            <a:r>
              <a:rPr lang="pl-PL" dirty="0" err="1"/>
              <a:t>transformations</a:t>
            </a:r>
            <a:r>
              <a:rPr lang="pl-PL" dirty="0"/>
              <a:t>, and </a:t>
            </a:r>
            <a:r>
              <a:rPr lang="pl-PL" dirty="0" err="1"/>
              <a:t>destinations</a:t>
            </a:r>
            <a:r>
              <a:rPr lang="pl-PL" dirty="0"/>
              <a:t>. </a:t>
            </a:r>
            <a:r>
              <a:rPr lang="pl-PL" dirty="0" err="1"/>
              <a:t>Before</a:t>
            </a:r>
            <a:r>
              <a:rPr lang="pl-PL" dirty="0"/>
              <a:t> </a:t>
            </a:r>
            <a:r>
              <a:rPr lang="pl-PL" dirty="0" err="1"/>
              <a:t>you</a:t>
            </a:r>
            <a:r>
              <a:rPr lang="pl-PL" dirty="0"/>
              <a:t> </a:t>
            </a:r>
            <a:r>
              <a:rPr lang="pl-PL" dirty="0" err="1"/>
              <a:t>can</a:t>
            </a:r>
            <a:r>
              <a:rPr lang="pl-PL" dirty="0"/>
              <a:t> </a:t>
            </a:r>
            <a:r>
              <a:rPr lang="pl-PL" dirty="0" err="1"/>
              <a:t>add</a:t>
            </a:r>
            <a:r>
              <a:rPr lang="pl-PL" dirty="0"/>
              <a:t> a data </a:t>
            </a:r>
            <a:r>
              <a:rPr lang="pl-PL" dirty="0" err="1"/>
              <a:t>flow</a:t>
            </a:r>
            <a:r>
              <a:rPr lang="pl-PL" dirty="0"/>
              <a:t> to a </a:t>
            </a:r>
            <a:r>
              <a:rPr lang="pl-PL" dirty="0" err="1"/>
              <a:t>package</a:t>
            </a:r>
            <a:r>
              <a:rPr lang="pl-PL" dirty="0"/>
              <a:t>, the </a:t>
            </a:r>
            <a:r>
              <a:rPr lang="pl-PL" dirty="0" err="1"/>
              <a:t>package</a:t>
            </a:r>
            <a:r>
              <a:rPr lang="pl-PL" dirty="0"/>
              <a:t> </a:t>
            </a:r>
            <a:r>
              <a:rPr lang="pl-PL" dirty="0" err="1"/>
              <a:t>control</a:t>
            </a:r>
            <a:r>
              <a:rPr lang="pl-PL" dirty="0"/>
              <a:t> </a:t>
            </a:r>
            <a:r>
              <a:rPr lang="pl-PL" dirty="0" err="1"/>
              <a:t>flow</a:t>
            </a:r>
            <a:r>
              <a:rPr lang="pl-PL" dirty="0"/>
              <a:t> </a:t>
            </a:r>
            <a:r>
              <a:rPr lang="pl-PL" dirty="0" err="1"/>
              <a:t>must</a:t>
            </a:r>
            <a:r>
              <a:rPr lang="pl-PL" dirty="0"/>
              <a:t> </a:t>
            </a:r>
            <a:r>
              <a:rPr lang="pl-PL" dirty="0" err="1"/>
              <a:t>include</a:t>
            </a:r>
            <a:r>
              <a:rPr lang="pl-PL" dirty="0"/>
              <a:t> a Data </a:t>
            </a:r>
            <a:r>
              <a:rPr lang="pl-PL" dirty="0" err="1"/>
              <a:t>Flow</a:t>
            </a:r>
            <a:r>
              <a:rPr lang="pl-PL" dirty="0"/>
              <a:t> </a:t>
            </a:r>
            <a:r>
              <a:rPr lang="pl-PL" dirty="0" err="1"/>
              <a:t>task</a:t>
            </a:r>
            <a:r>
              <a:rPr lang="pl-PL" dirty="0"/>
              <a:t>.</a:t>
            </a:r>
          </a:p>
          <a:p>
            <a:endParaRPr lang="pl-PL" dirty="0"/>
          </a:p>
          <a:p>
            <a:r>
              <a:rPr lang="pl-PL" dirty="0"/>
              <a:t>The Data </a:t>
            </a:r>
            <a:r>
              <a:rPr lang="pl-PL" dirty="0" err="1"/>
              <a:t>Flow</a:t>
            </a:r>
            <a:r>
              <a:rPr lang="pl-PL" dirty="0"/>
              <a:t> </a:t>
            </a:r>
            <a:r>
              <a:rPr lang="pl-PL" dirty="0" err="1"/>
              <a:t>task</a:t>
            </a:r>
            <a:r>
              <a:rPr lang="pl-PL" dirty="0"/>
              <a:t> </a:t>
            </a:r>
            <a:r>
              <a:rPr lang="pl-PL" dirty="0" err="1"/>
              <a:t>is</a:t>
            </a:r>
            <a:r>
              <a:rPr lang="pl-PL" dirty="0"/>
              <a:t> the </a:t>
            </a:r>
            <a:r>
              <a:rPr lang="pl-PL" dirty="0" err="1"/>
              <a:t>executable</a:t>
            </a:r>
            <a:r>
              <a:rPr lang="pl-PL" dirty="0"/>
              <a:t> </a:t>
            </a:r>
            <a:r>
              <a:rPr lang="pl-PL" dirty="0" err="1"/>
              <a:t>within</a:t>
            </a:r>
            <a:r>
              <a:rPr lang="pl-PL" dirty="0"/>
              <a:t> the SSIS </a:t>
            </a:r>
            <a:r>
              <a:rPr lang="pl-PL" dirty="0" err="1"/>
              <a:t>package</a:t>
            </a:r>
            <a:r>
              <a:rPr lang="pl-PL" dirty="0"/>
              <a:t> </a:t>
            </a:r>
            <a:r>
              <a:rPr lang="pl-PL" dirty="0" err="1"/>
              <a:t>that</a:t>
            </a:r>
            <a:r>
              <a:rPr lang="pl-PL" dirty="0"/>
              <a:t> </a:t>
            </a:r>
            <a:r>
              <a:rPr lang="pl-PL" dirty="0" err="1"/>
              <a:t>creates</a:t>
            </a:r>
            <a:r>
              <a:rPr lang="pl-PL" dirty="0"/>
              <a:t>, </a:t>
            </a:r>
            <a:r>
              <a:rPr lang="pl-PL" dirty="0" err="1"/>
              <a:t>orders</a:t>
            </a:r>
            <a:r>
              <a:rPr lang="pl-PL" dirty="0"/>
              <a:t>, and </a:t>
            </a:r>
            <a:r>
              <a:rPr lang="pl-PL" dirty="0" err="1"/>
              <a:t>runs</a:t>
            </a:r>
            <a:r>
              <a:rPr lang="pl-PL" dirty="0"/>
              <a:t> the data </a:t>
            </a:r>
            <a:r>
              <a:rPr lang="pl-PL" dirty="0" err="1"/>
              <a:t>flow</a:t>
            </a:r>
            <a:r>
              <a:rPr lang="pl-PL" dirty="0"/>
              <a:t>. A </a:t>
            </a:r>
            <a:r>
              <a:rPr lang="pl-PL" dirty="0" err="1"/>
              <a:t>separate</a:t>
            </a:r>
            <a:r>
              <a:rPr lang="pl-PL" dirty="0"/>
              <a:t> </a:t>
            </a:r>
            <a:r>
              <a:rPr lang="pl-PL" dirty="0" err="1"/>
              <a:t>instance</a:t>
            </a:r>
            <a:r>
              <a:rPr lang="pl-PL" dirty="0"/>
              <a:t> of the data </a:t>
            </a:r>
            <a:r>
              <a:rPr lang="pl-PL" dirty="0" err="1"/>
              <a:t>flow</a:t>
            </a:r>
            <a:r>
              <a:rPr lang="pl-PL" dirty="0"/>
              <a:t> </a:t>
            </a:r>
            <a:r>
              <a:rPr lang="pl-PL" dirty="0" err="1"/>
              <a:t>engine</a:t>
            </a:r>
            <a:r>
              <a:rPr lang="pl-PL" dirty="0"/>
              <a:t> </a:t>
            </a:r>
            <a:r>
              <a:rPr lang="pl-PL" dirty="0" err="1"/>
              <a:t>is</a:t>
            </a:r>
            <a:r>
              <a:rPr lang="pl-PL" dirty="0"/>
              <a:t> </a:t>
            </a:r>
            <a:r>
              <a:rPr lang="pl-PL" dirty="0" err="1"/>
              <a:t>opened</a:t>
            </a:r>
            <a:r>
              <a:rPr lang="pl-PL" dirty="0"/>
              <a:t> for </a:t>
            </a:r>
            <a:r>
              <a:rPr lang="pl-PL" dirty="0" err="1"/>
              <a:t>each</a:t>
            </a:r>
            <a:r>
              <a:rPr lang="pl-PL" dirty="0"/>
              <a:t> Data </a:t>
            </a:r>
            <a:r>
              <a:rPr lang="pl-PL" dirty="0" err="1"/>
              <a:t>Flow</a:t>
            </a:r>
            <a:r>
              <a:rPr lang="pl-PL" dirty="0"/>
              <a:t> </a:t>
            </a:r>
            <a:r>
              <a:rPr lang="pl-PL" dirty="0" err="1"/>
              <a:t>task</a:t>
            </a:r>
            <a:r>
              <a:rPr lang="pl-PL" dirty="0"/>
              <a:t> in a </a:t>
            </a:r>
            <a:r>
              <a:rPr lang="pl-PL" dirty="0" err="1"/>
              <a:t>package</a:t>
            </a:r>
            <a:r>
              <a:rPr lang="pl-PL" dirty="0"/>
              <a:t>.</a:t>
            </a:r>
          </a:p>
        </p:txBody>
      </p:sp>
      <p:pic>
        <p:nvPicPr>
          <p:cNvPr id="1026" name="Picture 2" descr="https://scontent-frt3-1.xx.fbcdn.net/v/t1.0-9/29389362_10211939044490729_2452777761714995200_n.png?oh=124c79cda4ae0bc54fafe34bf0ce0fcb&amp;oe=5B4D7FCC">
            <a:extLst>
              <a:ext uri="{FF2B5EF4-FFF2-40B4-BE49-F238E27FC236}">
                <a16:creationId xmlns:a16="http://schemas.microsoft.com/office/drawing/2014/main" id="{DD21F4A8-A11A-459E-BAD8-DFFBF7B7E0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4072" y="358961"/>
            <a:ext cx="3362025" cy="5800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528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Hello World!</a:t>
            </a:r>
            <a:endParaRPr lang="en-GB" dirty="0"/>
          </a:p>
        </p:txBody>
      </p:sp>
      <p:sp>
        <p:nvSpPr>
          <p:cNvPr id="3" name="Symbol zastępczy zawartości 2"/>
          <p:cNvSpPr>
            <a:spLocks noGrp="1"/>
          </p:cNvSpPr>
          <p:nvPr>
            <p:ph idx="1"/>
          </p:nvPr>
        </p:nvSpPr>
        <p:spPr>
          <a:xfrm>
            <a:off x="3869268" y="864108"/>
            <a:ext cx="7315200" cy="5120640"/>
          </a:xfrm>
        </p:spPr>
        <p:txBody>
          <a:bodyPr>
            <a:normAutofit/>
          </a:bodyPr>
          <a:lstStyle/>
          <a:p>
            <a:pPr marL="342900" indent="-342900">
              <a:lnSpc>
                <a:spcPct val="100000"/>
              </a:lnSpc>
              <a:buFont typeface="+mj-lt"/>
              <a:buAutoNum type="arabicPeriod"/>
            </a:pPr>
            <a:endParaRPr lang="pl-PL" sz="1400" dirty="0"/>
          </a:p>
        </p:txBody>
      </p:sp>
      <p:sp>
        <p:nvSpPr>
          <p:cNvPr id="5" name="Symbol zastępczy stopki 4"/>
          <p:cNvSpPr>
            <a:spLocks noGrp="1"/>
          </p:cNvSpPr>
          <p:nvPr>
            <p:ph type="ftr" sz="quarter" idx="11"/>
          </p:nvPr>
        </p:nvSpPr>
        <p:spPr/>
        <p:txBody>
          <a:bodyPr/>
          <a:lstStyle/>
          <a:p>
            <a:r>
              <a:rPr lang="en-US"/>
              <a:t>T.Kostyrka - Hurtownie Danych</a:t>
            </a:r>
            <a:endParaRPr lang="pl-PL" dirty="0"/>
          </a:p>
        </p:txBody>
      </p:sp>
    </p:spTree>
    <p:extLst>
      <p:ext uri="{BB962C8B-B14F-4D97-AF65-F5344CB8AC3E}">
        <p14:creationId xmlns:p14="http://schemas.microsoft.com/office/powerpoint/2010/main" val="3353882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5701902" cy="584775"/>
          </a:xfrm>
          <a:prstGeom prst="rect">
            <a:avLst/>
          </a:prstGeom>
          <a:noFill/>
        </p:spPr>
        <p:txBody>
          <a:bodyPr wrap="square" rtlCol="0">
            <a:spAutoFit/>
          </a:bodyPr>
          <a:lstStyle/>
          <a:p>
            <a:r>
              <a:rPr lang="pl-PL" sz="3200" b="1" dirty="0" err="1"/>
              <a:t>Load</a:t>
            </a:r>
            <a:r>
              <a:rPr lang="pl-PL" sz="3200" b="1" dirty="0"/>
              <a:t> Data from CSV To DB</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pic>
        <p:nvPicPr>
          <p:cNvPr id="2" name="Obraz 1">
            <a:extLst>
              <a:ext uri="{FF2B5EF4-FFF2-40B4-BE49-F238E27FC236}">
                <a16:creationId xmlns:a16="http://schemas.microsoft.com/office/drawing/2014/main" id="{F0DB514A-1E60-4177-BF7E-780F5D39F126}"/>
              </a:ext>
            </a:extLst>
          </p:cNvPr>
          <p:cNvPicPr>
            <a:picLocks noChangeAspect="1"/>
          </p:cNvPicPr>
          <p:nvPr/>
        </p:nvPicPr>
        <p:blipFill>
          <a:blip r:embed="rId2"/>
          <a:stretch>
            <a:fillRect/>
          </a:stretch>
        </p:blipFill>
        <p:spPr>
          <a:xfrm>
            <a:off x="2857500" y="2120765"/>
            <a:ext cx="6477000" cy="3362325"/>
          </a:xfrm>
          <a:prstGeom prst="rect">
            <a:avLst/>
          </a:prstGeom>
        </p:spPr>
      </p:pic>
    </p:spTree>
    <p:extLst>
      <p:ext uri="{BB962C8B-B14F-4D97-AF65-F5344CB8AC3E}">
        <p14:creationId xmlns:p14="http://schemas.microsoft.com/office/powerpoint/2010/main" val="2405777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Visual Studio</a:t>
            </a:r>
            <a:endParaRPr lang="en-GB" dirty="0"/>
          </a:p>
        </p:txBody>
      </p:sp>
      <p:sp>
        <p:nvSpPr>
          <p:cNvPr id="3" name="Symbol zastępczy zawartości 2"/>
          <p:cNvSpPr>
            <a:spLocks noGrp="1"/>
          </p:cNvSpPr>
          <p:nvPr>
            <p:ph idx="1"/>
          </p:nvPr>
        </p:nvSpPr>
        <p:spPr>
          <a:xfrm>
            <a:off x="3869268" y="864108"/>
            <a:ext cx="7315200" cy="5120640"/>
          </a:xfrm>
        </p:spPr>
        <p:txBody>
          <a:bodyPr>
            <a:normAutofit/>
          </a:bodyPr>
          <a:lstStyle/>
          <a:p>
            <a:pPr marL="342900" indent="-342900">
              <a:lnSpc>
                <a:spcPct val="100000"/>
              </a:lnSpc>
              <a:buFont typeface="+mj-lt"/>
              <a:buAutoNum type="arabicPeriod"/>
            </a:pPr>
            <a:endParaRPr lang="pl-PL" sz="1400" dirty="0"/>
          </a:p>
        </p:txBody>
      </p:sp>
      <p:sp>
        <p:nvSpPr>
          <p:cNvPr id="5" name="Symbol zastępczy stopki 4"/>
          <p:cNvSpPr>
            <a:spLocks noGrp="1"/>
          </p:cNvSpPr>
          <p:nvPr>
            <p:ph type="ftr" sz="quarter" idx="11"/>
          </p:nvPr>
        </p:nvSpPr>
        <p:spPr/>
        <p:txBody>
          <a:bodyPr/>
          <a:lstStyle/>
          <a:p>
            <a:r>
              <a:rPr lang="en-US"/>
              <a:t>T.Kostyrka - Hurtownie Danych</a:t>
            </a:r>
            <a:endParaRPr lang="pl-PL" dirty="0"/>
          </a:p>
        </p:txBody>
      </p:sp>
    </p:spTree>
    <p:extLst>
      <p:ext uri="{BB962C8B-B14F-4D97-AF65-F5344CB8AC3E}">
        <p14:creationId xmlns:p14="http://schemas.microsoft.com/office/powerpoint/2010/main" val="1112709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a:t>Visual Studio</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pic>
        <p:nvPicPr>
          <p:cNvPr id="2" name="Obraz 1">
            <a:extLst>
              <a:ext uri="{FF2B5EF4-FFF2-40B4-BE49-F238E27FC236}">
                <a16:creationId xmlns:a16="http://schemas.microsoft.com/office/drawing/2014/main" id="{D89F50BD-86AA-4A34-9974-DB605A6CF7D5}"/>
              </a:ext>
            </a:extLst>
          </p:cNvPr>
          <p:cNvPicPr>
            <a:picLocks noChangeAspect="1"/>
          </p:cNvPicPr>
          <p:nvPr/>
        </p:nvPicPr>
        <p:blipFill>
          <a:blip r:embed="rId2"/>
          <a:stretch>
            <a:fillRect/>
          </a:stretch>
        </p:blipFill>
        <p:spPr>
          <a:xfrm>
            <a:off x="1452562" y="1585912"/>
            <a:ext cx="9286875" cy="3686175"/>
          </a:xfrm>
          <a:prstGeom prst="rect">
            <a:avLst/>
          </a:prstGeom>
        </p:spPr>
      </p:pic>
    </p:spTree>
    <p:extLst>
      <p:ext uri="{BB962C8B-B14F-4D97-AF65-F5344CB8AC3E}">
        <p14:creationId xmlns:p14="http://schemas.microsoft.com/office/powerpoint/2010/main" val="3873711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a:t>Visual Studio – SSDT BI</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pic>
        <p:nvPicPr>
          <p:cNvPr id="5" name="Obraz 4">
            <a:extLst>
              <a:ext uri="{FF2B5EF4-FFF2-40B4-BE49-F238E27FC236}">
                <a16:creationId xmlns:a16="http://schemas.microsoft.com/office/drawing/2014/main" id="{1C4E0440-5E9C-4093-ADC8-32B0C338236F}"/>
              </a:ext>
            </a:extLst>
          </p:cNvPr>
          <p:cNvPicPr>
            <a:picLocks noChangeAspect="1"/>
          </p:cNvPicPr>
          <p:nvPr/>
        </p:nvPicPr>
        <p:blipFill>
          <a:blip r:embed="rId2"/>
          <a:stretch>
            <a:fillRect/>
          </a:stretch>
        </p:blipFill>
        <p:spPr>
          <a:xfrm>
            <a:off x="1437226" y="1595437"/>
            <a:ext cx="8324850" cy="4238625"/>
          </a:xfrm>
          <a:prstGeom prst="rect">
            <a:avLst/>
          </a:prstGeom>
        </p:spPr>
      </p:pic>
    </p:spTree>
    <p:extLst>
      <p:ext uri="{BB962C8B-B14F-4D97-AF65-F5344CB8AC3E}">
        <p14:creationId xmlns:p14="http://schemas.microsoft.com/office/powerpoint/2010/main" val="1132578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Integration Services Project</a:t>
            </a:r>
            <a:endParaRPr lang="en-GB" dirty="0"/>
          </a:p>
        </p:txBody>
      </p:sp>
      <p:sp>
        <p:nvSpPr>
          <p:cNvPr id="3" name="Symbol zastępczy zawartości 2"/>
          <p:cNvSpPr>
            <a:spLocks noGrp="1"/>
          </p:cNvSpPr>
          <p:nvPr>
            <p:ph idx="1"/>
          </p:nvPr>
        </p:nvSpPr>
        <p:spPr>
          <a:xfrm>
            <a:off x="3869268" y="864108"/>
            <a:ext cx="7315200" cy="5120640"/>
          </a:xfrm>
        </p:spPr>
        <p:txBody>
          <a:bodyPr>
            <a:normAutofit/>
          </a:bodyPr>
          <a:lstStyle/>
          <a:p>
            <a:pPr marL="342900" indent="-342900">
              <a:lnSpc>
                <a:spcPct val="100000"/>
              </a:lnSpc>
              <a:buFont typeface="+mj-lt"/>
              <a:buAutoNum type="arabicPeriod"/>
            </a:pPr>
            <a:endParaRPr lang="pl-PL" sz="1400" dirty="0"/>
          </a:p>
        </p:txBody>
      </p:sp>
      <p:sp>
        <p:nvSpPr>
          <p:cNvPr id="5" name="Symbol zastępczy stopki 4"/>
          <p:cNvSpPr>
            <a:spLocks noGrp="1"/>
          </p:cNvSpPr>
          <p:nvPr>
            <p:ph type="ftr" sz="quarter" idx="11"/>
          </p:nvPr>
        </p:nvSpPr>
        <p:spPr/>
        <p:txBody>
          <a:bodyPr/>
          <a:lstStyle/>
          <a:p>
            <a:r>
              <a:rPr lang="en-US"/>
              <a:t>T.Kostyrka - Hurtownie Danych</a:t>
            </a:r>
            <a:endParaRPr lang="pl-PL" dirty="0"/>
          </a:p>
        </p:txBody>
      </p:sp>
    </p:spTree>
    <p:extLst>
      <p:ext uri="{BB962C8B-B14F-4D97-AF65-F5344CB8AC3E}">
        <p14:creationId xmlns:p14="http://schemas.microsoft.com/office/powerpoint/2010/main" val="1073178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a:t>Integration Services</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pic>
        <p:nvPicPr>
          <p:cNvPr id="2" name="Obraz 1">
            <a:extLst>
              <a:ext uri="{FF2B5EF4-FFF2-40B4-BE49-F238E27FC236}">
                <a16:creationId xmlns:a16="http://schemas.microsoft.com/office/drawing/2014/main" id="{D72478F6-7649-4FC0-B85D-F3CFC6937E25}"/>
              </a:ext>
            </a:extLst>
          </p:cNvPr>
          <p:cNvPicPr>
            <a:picLocks noChangeAspect="1"/>
          </p:cNvPicPr>
          <p:nvPr/>
        </p:nvPicPr>
        <p:blipFill>
          <a:blip r:embed="rId2"/>
          <a:stretch>
            <a:fillRect/>
          </a:stretch>
        </p:blipFill>
        <p:spPr>
          <a:xfrm>
            <a:off x="604007" y="1411320"/>
            <a:ext cx="5459442" cy="3549862"/>
          </a:xfrm>
          <a:prstGeom prst="rect">
            <a:avLst/>
          </a:prstGeom>
        </p:spPr>
      </p:pic>
      <p:sp>
        <p:nvSpPr>
          <p:cNvPr id="3" name="pole tekstowe 2">
            <a:extLst>
              <a:ext uri="{FF2B5EF4-FFF2-40B4-BE49-F238E27FC236}">
                <a16:creationId xmlns:a16="http://schemas.microsoft.com/office/drawing/2014/main" id="{C2A33A96-929B-40A4-9894-B869CA034413}"/>
              </a:ext>
            </a:extLst>
          </p:cNvPr>
          <p:cNvSpPr txBox="1"/>
          <p:nvPr/>
        </p:nvSpPr>
        <p:spPr>
          <a:xfrm>
            <a:off x="6825026" y="1247505"/>
            <a:ext cx="4996881" cy="3170099"/>
          </a:xfrm>
          <a:prstGeom prst="rect">
            <a:avLst/>
          </a:prstGeom>
          <a:noFill/>
        </p:spPr>
        <p:txBody>
          <a:bodyPr wrap="none" rtlCol="0">
            <a:spAutoFit/>
          </a:bodyPr>
          <a:lstStyle/>
          <a:p>
            <a:pPr marL="342900" indent="-342900">
              <a:buFont typeface="Arial" panose="020B0604020202020204" pitchFamily="34" charset="0"/>
              <a:buChar char="•"/>
            </a:pPr>
            <a:r>
              <a:rPr lang="pl-PL" sz="4000" dirty="0"/>
              <a:t>Solution</a:t>
            </a:r>
          </a:p>
          <a:p>
            <a:pPr marL="342900" indent="-342900">
              <a:buFont typeface="Arial" panose="020B0604020202020204" pitchFamily="34" charset="0"/>
              <a:buChar char="•"/>
            </a:pPr>
            <a:r>
              <a:rPr lang="pl-PL" sz="4000" dirty="0"/>
              <a:t>Project</a:t>
            </a:r>
          </a:p>
          <a:p>
            <a:endParaRPr lang="pl-PL" sz="4000" dirty="0"/>
          </a:p>
          <a:p>
            <a:pPr marL="342900" indent="-342900">
              <a:buFont typeface="Arial" panose="020B0604020202020204" pitchFamily="34" charset="0"/>
              <a:buChar char="•"/>
            </a:pPr>
            <a:r>
              <a:rPr lang="pl-PL" sz="4000" dirty="0" err="1"/>
              <a:t>Connecion</a:t>
            </a:r>
            <a:r>
              <a:rPr lang="pl-PL" sz="4000" dirty="0"/>
              <a:t> </a:t>
            </a:r>
            <a:r>
              <a:rPr lang="pl-PL" sz="4000" dirty="0" err="1"/>
              <a:t>Managers</a:t>
            </a:r>
            <a:endParaRPr lang="pl-PL" sz="4000" dirty="0"/>
          </a:p>
          <a:p>
            <a:pPr marL="342900" indent="-342900">
              <a:buFont typeface="Arial" panose="020B0604020202020204" pitchFamily="34" charset="0"/>
              <a:buChar char="•"/>
            </a:pPr>
            <a:r>
              <a:rPr lang="pl-PL" sz="4000" dirty="0" err="1"/>
              <a:t>Packages</a:t>
            </a:r>
            <a:endParaRPr lang="pl-PL" sz="4000" dirty="0"/>
          </a:p>
        </p:txBody>
      </p:sp>
    </p:spTree>
    <p:extLst>
      <p:ext uri="{BB962C8B-B14F-4D97-AF65-F5344CB8AC3E}">
        <p14:creationId xmlns:p14="http://schemas.microsoft.com/office/powerpoint/2010/main" val="1147185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a:t>Integration Services - </a:t>
            </a:r>
            <a:r>
              <a:rPr lang="pl-PL" sz="3200" b="1" dirty="0" err="1"/>
              <a:t>Poject</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pic>
        <p:nvPicPr>
          <p:cNvPr id="2" name="Obraz 1">
            <a:extLst>
              <a:ext uri="{FF2B5EF4-FFF2-40B4-BE49-F238E27FC236}">
                <a16:creationId xmlns:a16="http://schemas.microsoft.com/office/drawing/2014/main" id="{8D38961C-2718-44EA-BBAA-3C138BA788A8}"/>
              </a:ext>
            </a:extLst>
          </p:cNvPr>
          <p:cNvPicPr>
            <a:picLocks noChangeAspect="1"/>
          </p:cNvPicPr>
          <p:nvPr/>
        </p:nvPicPr>
        <p:blipFill>
          <a:blip r:embed="rId2"/>
          <a:stretch>
            <a:fillRect/>
          </a:stretch>
        </p:blipFill>
        <p:spPr>
          <a:xfrm>
            <a:off x="604007" y="2420802"/>
            <a:ext cx="4248150" cy="2762250"/>
          </a:xfrm>
          <a:prstGeom prst="rect">
            <a:avLst/>
          </a:prstGeom>
        </p:spPr>
      </p:pic>
      <p:sp>
        <p:nvSpPr>
          <p:cNvPr id="3" name="Prostokąt 2">
            <a:extLst>
              <a:ext uri="{FF2B5EF4-FFF2-40B4-BE49-F238E27FC236}">
                <a16:creationId xmlns:a16="http://schemas.microsoft.com/office/drawing/2014/main" id="{1C101B36-96FA-45FF-BD98-178EA21BCFD0}"/>
              </a:ext>
            </a:extLst>
          </p:cNvPr>
          <p:cNvSpPr/>
          <p:nvPr/>
        </p:nvSpPr>
        <p:spPr>
          <a:xfrm>
            <a:off x="5299494" y="2420802"/>
            <a:ext cx="6096000" cy="2031325"/>
          </a:xfrm>
          <a:prstGeom prst="rect">
            <a:avLst/>
          </a:prstGeom>
        </p:spPr>
        <p:txBody>
          <a:bodyPr>
            <a:spAutoFit/>
          </a:bodyPr>
          <a:lstStyle/>
          <a:p>
            <a:r>
              <a:rPr lang="en-US" dirty="0">
                <a:solidFill>
                  <a:srgbClr val="2A2A2A"/>
                </a:solidFill>
                <a:latin typeface="Segoe UI" panose="020B0502040204020203" pitchFamily="34" charset="0"/>
              </a:rPr>
              <a:t>When you create an app, application, website, Web App, script, plug-in, </a:t>
            </a:r>
            <a:r>
              <a:rPr lang="en-US" dirty="0" err="1">
                <a:solidFill>
                  <a:srgbClr val="2A2A2A"/>
                </a:solidFill>
                <a:latin typeface="Segoe UI" panose="020B0502040204020203" pitchFamily="34" charset="0"/>
              </a:rPr>
              <a:t>etc</a:t>
            </a:r>
            <a:r>
              <a:rPr lang="en-US" dirty="0">
                <a:solidFill>
                  <a:srgbClr val="2A2A2A"/>
                </a:solidFill>
                <a:latin typeface="Segoe UI" panose="020B0502040204020203" pitchFamily="34" charset="0"/>
              </a:rPr>
              <a:t> in Visual Studio, you start with a </a:t>
            </a:r>
            <a:r>
              <a:rPr lang="en-US" b="1" i="1" dirty="0">
                <a:solidFill>
                  <a:srgbClr val="2A2A2A"/>
                </a:solidFill>
                <a:latin typeface="Segoe UI" panose="020B0502040204020203" pitchFamily="34" charset="0"/>
              </a:rPr>
              <a:t>project</a:t>
            </a:r>
            <a:r>
              <a:rPr lang="en-US" dirty="0">
                <a:solidFill>
                  <a:srgbClr val="2A2A2A"/>
                </a:solidFill>
                <a:latin typeface="Segoe UI" panose="020B0502040204020203" pitchFamily="34" charset="0"/>
              </a:rPr>
              <a:t>. In a logical sense, a project contains of all the source code files, icons, images, data files and anything else that will be compiled into an executable program or web site, or else is needed in order to perform the compilation.</a:t>
            </a:r>
            <a:endParaRPr lang="pl-PL" dirty="0"/>
          </a:p>
        </p:txBody>
      </p:sp>
    </p:spTree>
    <p:extLst>
      <p:ext uri="{BB962C8B-B14F-4D97-AF65-F5344CB8AC3E}">
        <p14:creationId xmlns:p14="http://schemas.microsoft.com/office/powerpoint/2010/main" val="2164249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a:t>Integration Services - Solution</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pic>
        <p:nvPicPr>
          <p:cNvPr id="4" name="Obraz 3">
            <a:extLst>
              <a:ext uri="{FF2B5EF4-FFF2-40B4-BE49-F238E27FC236}">
                <a16:creationId xmlns:a16="http://schemas.microsoft.com/office/drawing/2014/main" id="{2E43520F-F50B-4D84-90D6-8B4BB5775FD2}"/>
              </a:ext>
            </a:extLst>
          </p:cNvPr>
          <p:cNvPicPr>
            <a:picLocks noChangeAspect="1"/>
          </p:cNvPicPr>
          <p:nvPr/>
        </p:nvPicPr>
        <p:blipFill>
          <a:blip r:embed="rId2"/>
          <a:stretch>
            <a:fillRect/>
          </a:stretch>
        </p:blipFill>
        <p:spPr>
          <a:xfrm>
            <a:off x="604007" y="2420802"/>
            <a:ext cx="4248150" cy="2762250"/>
          </a:xfrm>
          <a:prstGeom prst="rect">
            <a:avLst/>
          </a:prstGeom>
        </p:spPr>
      </p:pic>
      <p:sp>
        <p:nvSpPr>
          <p:cNvPr id="5" name="Prostokąt 4">
            <a:extLst>
              <a:ext uri="{FF2B5EF4-FFF2-40B4-BE49-F238E27FC236}">
                <a16:creationId xmlns:a16="http://schemas.microsoft.com/office/drawing/2014/main" id="{CD2F7720-6F48-457A-861A-CA1AE51CB17D}"/>
              </a:ext>
            </a:extLst>
          </p:cNvPr>
          <p:cNvSpPr/>
          <p:nvPr/>
        </p:nvSpPr>
        <p:spPr>
          <a:xfrm>
            <a:off x="5523781" y="2420802"/>
            <a:ext cx="6096000" cy="1477328"/>
          </a:xfrm>
          <a:prstGeom prst="rect">
            <a:avLst/>
          </a:prstGeom>
        </p:spPr>
        <p:txBody>
          <a:bodyPr>
            <a:spAutoFit/>
          </a:bodyPr>
          <a:lstStyle/>
          <a:p>
            <a:r>
              <a:rPr lang="en-US" dirty="0">
                <a:solidFill>
                  <a:srgbClr val="2A2A2A"/>
                </a:solidFill>
                <a:latin typeface="Segoe UI" panose="020B0502040204020203" pitchFamily="34" charset="0"/>
              </a:rPr>
              <a:t>A project is contained, in a logical sense and in the file system, within a </a:t>
            </a:r>
            <a:r>
              <a:rPr lang="en-US" b="1" i="1" dirty="0">
                <a:solidFill>
                  <a:srgbClr val="2A2A2A"/>
                </a:solidFill>
                <a:latin typeface="Segoe UI" panose="020B0502040204020203" pitchFamily="34" charset="0"/>
              </a:rPr>
              <a:t>solution</a:t>
            </a:r>
            <a:r>
              <a:rPr lang="en-US" dirty="0">
                <a:solidFill>
                  <a:srgbClr val="2A2A2A"/>
                </a:solidFill>
                <a:latin typeface="Segoe UI" panose="020B0502040204020203" pitchFamily="34" charset="0"/>
              </a:rPr>
              <a:t>, which may contain one or more projects, along with build information, Visual Studio window settings, and any miscellaneous files that aren't associated with any project.</a:t>
            </a:r>
            <a:endParaRPr lang="pl-PL" dirty="0"/>
          </a:p>
        </p:txBody>
      </p:sp>
    </p:spTree>
    <p:extLst>
      <p:ext uri="{BB962C8B-B14F-4D97-AF65-F5344CB8AC3E}">
        <p14:creationId xmlns:p14="http://schemas.microsoft.com/office/powerpoint/2010/main" val="75054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a:t>Integration Services – Connection </a:t>
            </a:r>
            <a:r>
              <a:rPr lang="pl-PL" sz="3200" b="1" dirty="0" err="1"/>
              <a:t>Managers</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pic>
        <p:nvPicPr>
          <p:cNvPr id="2" name="Obraz 1">
            <a:extLst>
              <a:ext uri="{FF2B5EF4-FFF2-40B4-BE49-F238E27FC236}">
                <a16:creationId xmlns:a16="http://schemas.microsoft.com/office/drawing/2014/main" id="{490AB932-CCB9-42A7-AF15-72939B1DE6E2}"/>
              </a:ext>
            </a:extLst>
          </p:cNvPr>
          <p:cNvPicPr>
            <a:picLocks noChangeAspect="1"/>
          </p:cNvPicPr>
          <p:nvPr/>
        </p:nvPicPr>
        <p:blipFill>
          <a:blip r:embed="rId2"/>
          <a:stretch>
            <a:fillRect/>
          </a:stretch>
        </p:blipFill>
        <p:spPr>
          <a:xfrm>
            <a:off x="604007" y="2420802"/>
            <a:ext cx="4248150" cy="2762250"/>
          </a:xfrm>
          <a:prstGeom prst="rect">
            <a:avLst/>
          </a:prstGeom>
        </p:spPr>
      </p:pic>
      <p:sp>
        <p:nvSpPr>
          <p:cNvPr id="3" name="Prostokąt 2">
            <a:extLst>
              <a:ext uri="{FF2B5EF4-FFF2-40B4-BE49-F238E27FC236}">
                <a16:creationId xmlns:a16="http://schemas.microsoft.com/office/drawing/2014/main" id="{77D663B3-BC2F-4B7C-8FC2-5C2C380FF9DC}"/>
              </a:ext>
            </a:extLst>
          </p:cNvPr>
          <p:cNvSpPr/>
          <p:nvPr/>
        </p:nvSpPr>
        <p:spPr>
          <a:xfrm>
            <a:off x="5480649" y="2420802"/>
            <a:ext cx="6096000" cy="2585323"/>
          </a:xfrm>
          <a:prstGeom prst="rect">
            <a:avLst/>
          </a:prstGeom>
        </p:spPr>
        <p:txBody>
          <a:bodyPr>
            <a:spAutoFit/>
          </a:bodyPr>
          <a:lstStyle/>
          <a:p>
            <a:r>
              <a:rPr lang="en-US" dirty="0">
                <a:solidFill>
                  <a:srgbClr val="222222"/>
                </a:solidFill>
                <a:latin typeface="segoe-ui_normal"/>
              </a:rPr>
              <a:t>Integration Services uses the connection manager as a logical representation of a connection. At design time, you set the properties of a connection manager to describe the physical connection that Integration Services creates when the package runs. For example, a connection manager includes the </a:t>
            </a:r>
            <a:r>
              <a:rPr lang="en-US" b="1" dirty="0" err="1">
                <a:solidFill>
                  <a:srgbClr val="222222"/>
                </a:solidFill>
                <a:latin typeface="segoe-ui_bold"/>
              </a:rPr>
              <a:t>ConnectionString</a:t>
            </a:r>
            <a:r>
              <a:rPr lang="en-US" dirty="0">
                <a:solidFill>
                  <a:srgbClr val="222222"/>
                </a:solidFill>
                <a:latin typeface="segoe-ui_normal"/>
              </a:rPr>
              <a:t> property that you set at design time; at run time, a physical connection is created using the value in the connection string property.</a:t>
            </a:r>
            <a:endParaRPr lang="pl-PL" dirty="0"/>
          </a:p>
        </p:txBody>
      </p:sp>
    </p:spTree>
    <p:extLst>
      <p:ext uri="{BB962C8B-B14F-4D97-AF65-F5344CB8AC3E}">
        <p14:creationId xmlns:p14="http://schemas.microsoft.com/office/powerpoint/2010/main" val="1057965086"/>
      </p:ext>
    </p:extLst>
  </p:cSld>
  <p:clrMapOvr>
    <a:masterClrMapping/>
  </p:clrMapOvr>
</p:sld>
</file>

<file path=ppt/theme/theme1.xml><?xml version="1.0" encoding="utf-8"?>
<a:theme xmlns:a="http://schemas.openxmlformats.org/drawingml/2006/main" name="Ramka">
  <a:themeElements>
    <a:clrScheme name="Ramka">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Ramka">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amka">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1382</TotalTime>
  <Words>643</Words>
  <Application>Microsoft Office PowerPoint</Application>
  <PresentationFormat>Panoramiczny</PresentationFormat>
  <Paragraphs>64</Paragraphs>
  <Slides>18</Slides>
  <Notes>0</Notes>
  <HiddenSlides>0</HiddenSlides>
  <MMClips>0</MMClips>
  <ScaleCrop>false</ScaleCrop>
  <HeadingPairs>
    <vt:vector size="6" baseType="variant">
      <vt:variant>
        <vt:lpstr>Używane czcionki</vt:lpstr>
      </vt:variant>
      <vt:variant>
        <vt:i4>7</vt:i4>
      </vt:variant>
      <vt:variant>
        <vt:lpstr>Motyw</vt:lpstr>
      </vt:variant>
      <vt:variant>
        <vt:i4>1</vt:i4>
      </vt:variant>
      <vt:variant>
        <vt:lpstr>Tytuły slajdów</vt:lpstr>
      </vt:variant>
      <vt:variant>
        <vt:i4>18</vt:i4>
      </vt:variant>
    </vt:vector>
  </HeadingPairs>
  <TitlesOfParts>
    <vt:vector size="26" baseType="lpstr">
      <vt:lpstr>Arial</vt:lpstr>
      <vt:lpstr>Calibri</vt:lpstr>
      <vt:lpstr>Corbel</vt:lpstr>
      <vt:lpstr>Segoe UI</vt:lpstr>
      <vt:lpstr>segoe-ui_bold</vt:lpstr>
      <vt:lpstr>segoe-ui_normal</vt:lpstr>
      <vt:lpstr>Wingdings 2</vt:lpstr>
      <vt:lpstr>Ramka</vt:lpstr>
      <vt:lpstr>Hurtownie Danych</vt:lpstr>
      <vt:lpstr>Visual Studio</vt:lpstr>
      <vt:lpstr>Prezentacja programu PowerPoint</vt:lpstr>
      <vt:lpstr>Prezentacja programu PowerPoint</vt:lpstr>
      <vt:lpstr>Integration Services Project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Package</vt:lpstr>
      <vt:lpstr>Prezentacja programu PowerPoint</vt:lpstr>
      <vt:lpstr>Prezentacja programu PowerPoint</vt:lpstr>
      <vt:lpstr>Prezentacja programu PowerPoint</vt:lpstr>
      <vt:lpstr>Hello World!</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dc:title>
  <dc:creator>Tomek</dc:creator>
  <cp:lastModifiedBy>Tomasz Kostyrka</cp:lastModifiedBy>
  <cp:revision>593</cp:revision>
  <dcterms:created xsi:type="dcterms:W3CDTF">2016-10-31T15:19:50Z</dcterms:created>
  <dcterms:modified xsi:type="dcterms:W3CDTF">2018-03-19T22:02:05Z</dcterms:modified>
</cp:coreProperties>
</file>