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903" r:id="rId1"/>
  </p:sldMasterIdLst>
  <p:notesMasterIdLst>
    <p:notesMasterId r:id="rId20"/>
  </p:notesMasterIdLst>
  <p:sldIdLst>
    <p:sldId id="256" r:id="rId2"/>
    <p:sldId id="341" r:id="rId3"/>
    <p:sldId id="345" r:id="rId4"/>
    <p:sldId id="346" r:id="rId5"/>
    <p:sldId id="342" r:id="rId6"/>
    <p:sldId id="343" r:id="rId7"/>
    <p:sldId id="347" r:id="rId8"/>
    <p:sldId id="338" r:id="rId9"/>
    <p:sldId id="336" r:id="rId10"/>
    <p:sldId id="348" r:id="rId11"/>
    <p:sldId id="330" r:id="rId12"/>
    <p:sldId id="331" r:id="rId13"/>
    <p:sldId id="344" r:id="rId14"/>
    <p:sldId id="337" r:id="rId15"/>
    <p:sldId id="349" r:id="rId16"/>
    <p:sldId id="340" r:id="rId17"/>
    <p:sldId id="332" r:id="rId18"/>
    <p:sldId id="33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4294" userDrawn="1">
          <p15:clr>
            <a:srgbClr val="A4A3A4"/>
          </p15:clr>
        </p15:guide>
        <p15:guide id="3" orient="horz"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omek" initials="T" lastIdx="1" clrIdx="0">
    <p:extLst>
      <p:ext uri="{19B8F6BF-5375-455C-9EA6-DF929625EA0E}">
        <p15:presenceInfo xmlns:p15="http://schemas.microsoft.com/office/powerpoint/2012/main" userId="Tomek"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 pośredni 2 — Ak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Styl pośredni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Bez stylu, siatka tabeli">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Styl jasny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E9639D4-E3E2-4D34-9284-5A2195B3D0D7}" styleName="Styl jasny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91EBBBCC-DAD2-459C-BE2E-F6DE35CF9A28}" styleName="Styl ciemny 2 - Akcent 3/Ak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0660B408-B3CF-4A94-85FC-2B1E0A45F4A2}" styleName="Styl ciemny 2 - Akcent 1/Ak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202B0CA-FC54-4496-8BCA-5EF66A818D29}" styleName="Styl ciemny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616DA210-FB5B-4158-B5E0-FEB733F419BA}" styleName="Styl jasny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2D5ABB26-0587-4C30-8999-92F81FD0307C}" styleName="Bez stylu, bez siatki">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Styl z motywem 1 — Ak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Styl z motywem 1 — Ak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Styl z motywem 1 — Ak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C083E6E3-FA7D-4D7B-A595-EF9225AFEA82}" styleName="Styl jasny 1 — Ak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D27102A9-8310-4765-A935-A1911B00CA55}" styleName="Styl jasny 1 — Ak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FD0F851-EC5A-4D38-B0AD-8093EC10F338}" styleName="Styl jasny 1 — Ak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8799B23B-EC83-4686-B30A-512413B5E67A}" styleName="Styl jasny 3 — Ak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FECB4D8-DB02-4DC6-A0A2-4F2EBAE1DC90}" styleName="Styl pośredni 1 — Ak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5AB1C69-6EDB-4FF4-983F-18BD219EF322}" styleName="Styl pośredni 2 — Ak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EB344D84-9AFB-497E-A393-DC336BA19D2E}" styleName="Styl pośredni 3 — Ak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778" autoAdjust="0"/>
    <p:restoredTop sz="94660"/>
  </p:normalViewPr>
  <p:slideViewPr>
    <p:cSldViewPr snapToGrid="0">
      <p:cViewPr varScale="1">
        <p:scale>
          <a:sx n="111" d="100"/>
          <a:sy n="111" d="100"/>
        </p:scale>
        <p:origin x="468" y="102"/>
      </p:cViewPr>
      <p:guideLst>
        <p:guide pos="4294"/>
        <p:guide orient="horz"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nagłówka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Symbol zastępczy daty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2FB546-F199-4B4F-99BF-57E72CB8BE0D}" type="datetimeFigureOut">
              <a:rPr lang="en-GB" smtClean="0"/>
              <a:t>19/03/2018</a:t>
            </a:fld>
            <a:endParaRPr lang="en-GB"/>
          </a:p>
        </p:txBody>
      </p:sp>
      <p:sp>
        <p:nvSpPr>
          <p:cNvPr id="4" name="Symbol zastępczy obrazu slajd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Symbol zastępczy notatek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GB"/>
          </a:p>
        </p:txBody>
      </p:sp>
      <p:sp>
        <p:nvSpPr>
          <p:cNvPr id="6" name="Symbol zastępczy stopki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ymbol zastępczy numeru slajd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B43C7B-64C2-4B21-B7E6-9E6D13FCEBDF}" type="slidenum">
              <a:rPr lang="en-GB" smtClean="0"/>
              <a:t>‹#›</a:t>
            </a:fld>
            <a:endParaRPr lang="en-GB"/>
          </a:p>
        </p:txBody>
      </p:sp>
    </p:spTree>
    <p:extLst>
      <p:ext uri="{BB962C8B-B14F-4D97-AF65-F5344CB8AC3E}">
        <p14:creationId xmlns:p14="http://schemas.microsoft.com/office/powerpoint/2010/main" val="27207471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ajd tytułowy">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pl-PL"/>
              <a:t>Kliknij, aby edytować styl</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pl-PL"/>
              <a:t>Kliknij, aby edytować styl wzorca podtytułu</a:t>
            </a:r>
            <a:endParaRPr lang="en-US" dirty="0"/>
          </a:p>
        </p:txBody>
      </p:sp>
      <p:sp>
        <p:nvSpPr>
          <p:cNvPr id="4" name="Date Placeholder 3"/>
          <p:cNvSpPr>
            <a:spLocks noGrp="1"/>
          </p:cNvSpPr>
          <p:nvPr>
            <p:ph type="dt" sz="half" idx="10"/>
          </p:nvPr>
        </p:nvSpPr>
        <p:spPr/>
        <p:txBody>
          <a:bodyPr/>
          <a:lstStyle/>
          <a:p>
            <a:fld id="{D4A7D7AC-C791-4609-9F1F-B4FAF969FA00}" type="datetime1">
              <a:rPr lang="en-US" smtClean="0"/>
              <a:t>3/19/2018</a:t>
            </a:fld>
            <a:endParaRPr lang="en-US" dirty="0"/>
          </a:p>
        </p:txBody>
      </p:sp>
      <p:sp>
        <p:nvSpPr>
          <p:cNvPr id="5" name="Footer Placeholder 4"/>
          <p:cNvSpPr>
            <a:spLocks noGrp="1"/>
          </p:cNvSpPr>
          <p:nvPr>
            <p:ph type="ftr" sz="quarter" idx="11"/>
          </p:nvPr>
        </p:nvSpPr>
        <p:spPr/>
        <p:txBody>
          <a:bodyPr/>
          <a:lstStyle/>
          <a:p>
            <a:r>
              <a:rPr lang="en-US"/>
              <a:t>T.Kostyrka - Hurtownie Danych</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959947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dirty="0"/>
          </a:p>
        </p:txBody>
      </p:sp>
      <p:sp>
        <p:nvSpPr>
          <p:cNvPr id="3" name="Vertical Text Placeholder 2"/>
          <p:cNvSpPr>
            <a:spLocks noGrp="1"/>
          </p:cNvSpPr>
          <p:nvPr>
            <p:ph type="body" orient="vert" idx="1"/>
          </p:nvPr>
        </p:nvSpPr>
        <p:spPr/>
        <p:txBody>
          <a:bodyPr vert="eaVert" anchor="t"/>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7" name="Date Placeholder 6"/>
          <p:cNvSpPr>
            <a:spLocks noGrp="1"/>
          </p:cNvSpPr>
          <p:nvPr>
            <p:ph type="dt" sz="half" idx="10"/>
          </p:nvPr>
        </p:nvSpPr>
        <p:spPr/>
        <p:txBody>
          <a:bodyPr/>
          <a:lstStyle/>
          <a:p>
            <a:fld id="{92CE35A4-DF97-4374-AB8D-35EFC8B18ECB}" type="datetime1">
              <a:rPr lang="en-US" smtClean="0"/>
              <a:t>3/19/2018</a:t>
            </a:fld>
            <a:endParaRPr lang="en-US" dirty="0"/>
          </a:p>
        </p:txBody>
      </p:sp>
      <p:sp>
        <p:nvSpPr>
          <p:cNvPr id="8" name="Footer Placeholder 7"/>
          <p:cNvSpPr>
            <a:spLocks noGrp="1"/>
          </p:cNvSpPr>
          <p:nvPr>
            <p:ph type="ftr" sz="quarter" idx="11"/>
          </p:nvPr>
        </p:nvSpPr>
        <p:spPr/>
        <p:txBody>
          <a:bodyPr/>
          <a:lstStyle/>
          <a:p>
            <a:r>
              <a:rPr lang="en-US"/>
              <a:t>T.Kostyrka - Hurtownie Danych</a:t>
            </a:r>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042662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pl-PL"/>
              <a:t>Kliknij, aby edytować styl</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7" name="Date Placeholder 6"/>
          <p:cNvSpPr>
            <a:spLocks noGrp="1"/>
          </p:cNvSpPr>
          <p:nvPr>
            <p:ph type="dt" sz="half" idx="10"/>
          </p:nvPr>
        </p:nvSpPr>
        <p:spPr/>
        <p:txBody>
          <a:bodyPr/>
          <a:lstStyle/>
          <a:p>
            <a:fld id="{A206DBFB-14F2-458E-A351-BDDE7EAC40C3}" type="datetime1">
              <a:rPr lang="en-US" smtClean="0"/>
              <a:t>3/19/2018</a:t>
            </a:fld>
            <a:endParaRPr lang="en-US" dirty="0"/>
          </a:p>
        </p:txBody>
      </p:sp>
      <p:sp>
        <p:nvSpPr>
          <p:cNvPr id="8" name="Footer Placeholder 7"/>
          <p:cNvSpPr>
            <a:spLocks noGrp="1"/>
          </p:cNvSpPr>
          <p:nvPr>
            <p:ph type="ftr" sz="quarter" idx="11"/>
          </p:nvPr>
        </p:nvSpPr>
        <p:spPr/>
        <p:txBody>
          <a:bodyPr/>
          <a:lstStyle/>
          <a:p>
            <a:r>
              <a:rPr lang="en-US"/>
              <a:t>T.Kostyrka - Hurtownie Danych</a:t>
            </a:r>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5454906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dirty="0"/>
          </a:p>
        </p:txBody>
      </p:sp>
      <p:sp>
        <p:nvSpPr>
          <p:cNvPr id="3" name="Content Placeholder 2"/>
          <p:cNvSpPr>
            <a:spLocks noGrp="1"/>
          </p:cNvSpPr>
          <p:nvPr>
            <p:ph idx="1"/>
          </p:nvPr>
        </p:nvSpPr>
        <p:spPr/>
        <p:txBody>
          <a:body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10"/>
          </p:nvPr>
        </p:nvSpPr>
        <p:spPr/>
        <p:txBody>
          <a:bodyPr/>
          <a:lstStyle/>
          <a:p>
            <a:fld id="{44366936-2CB0-47D4-AE95-C435866B7900}" type="datetime1">
              <a:rPr lang="en-US" smtClean="0"/>
              <a:t>3/19/2018</a:t>
            </a:fld>
            <a:endParaRPr lang="en-US" dirty="0"/>
          </a:p>
        </p:txBody>
      </p:sp>
      <p:sp>
        <p:nvSpPr>
          <p:cNvPr id="5" name="Footer Placeholder 4"/>
          <p:cNvSpPr>
            <a:spLocks noGrp="1"/>
          </p:cNvSpPr>
          <p:nvPr>
            <p:ph type="ftr" sz="quarter" idx="11"/>
          </p:nvPr>
        </p:nvSpPr>
        <p:spPr/>
        <p:txBody>
          <a:bodyPr/>
          <a:lstStyle/>
          <a:p>
            <a:r>
              <a:rPr lang="en-US"/>
              <a:t>T.Kostyrka - Hurtownie Danych</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0765726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Nagłówek sekcji">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pl-PL"/>
              <a:t>Kliknij, aby edytować styl</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l-PL"/>
              <a:t>Edytuj style wzorca tekstu</a:t>
            </a:r>
          </a:p>
        </p:txBody>
      </p:sp>
      <p:sp>
        <p:nvSpPr>
          <p:cNvPr id="4" name="Date Placeholder 3"/>
          <p:cNvSpPr>
            <a:spLocks noGrp="1"/>
          </p:cNvSpPr>
          <p:nvPr>
            <p:ph type="dt" sz="half" idx="10"/>
          </p:nvPr>
        </p:nvSpPr>
        <p:spPr/>
        <p:txBody>
          <a:bodyPr/>
          <a:lstStyle/>
          <a:p>
            <a:fld id="{865AC391-4F8B-4369-85C5-1D49F6757BF5}" type="datetime1">
              <a:rPr lang="en-US" smtClean="0"/>
              <a:t>3/19/2018</a:t>
            </a:fld>
            <a:endParaRPr lang="en-US" dirty="0"/>
          </a:p>
        </p:txBody>
      </p:sp>
      <p:sp>
        <p:nvSpPr>
          <p:cNvPr id="5" name="Footer Placeholder 4"/>
          <p:cNvSpPr>
            <a:spLocks noGrp="1"/>
          </p:cNvSpPr>
          <p:nvPr>
            <p:ph type="ftr" sz="quarter" idx="11"/>
          </p:nvPr>
        </p:nvSpPr>
        <p:spPr/>
        <p:txBody>
          <a:bodyPr/>
          <a:lstStyle/>
          <a:p>
            <a:r>
              <a:rPr lang="en-US"/>
              <a:t>T.Kostyrka - Hurtownie Danych</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243195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8" name="Date Placeholder 7"/>
          <p:cNvSpPr>
            <a:spLocks noGrp="1"/>
          </p:cNvSpPr>
          <p:nvPr>
            <p:ph type="dt" sz="half" idx="10"/>
          </p:nvPr>
        </p:nvSpPr>
        <p:spPr/>
        <p:txBody>
          <a:bodyPr/>
          <a:lstStyle/>
          <a:p>
            <a:fld id="{DF80FE2B-0369-4E51-8E63-DB087EA27A9A}" type="datetime1">
              <a:rPr lang="en-US" smtClean="0"/>
              <a:t>3/19/2018</a:t>
            </a:fld>
            <a:endParaRPr lang="en-US" dirty="0"/>
          </a:p>
        </p:txBody>
      </p:sp>
      <p:sp>
        <p:nvSpPr>
          <p:cNvPr id="9" name="Footer Placeholder 8"/>
          <p:cNvSpPr>
            <a:spLocks noGrp="1"/>
          </p:cNvSpPr>
          <p:nvPr>
            <p:ph type="ftr" sz="quarter" idx="11"/>
          </p:nvPr>
        </p:nvSpPr>
        <p:spPr/>
        <p:txBody>
          <a:bodyPr/>
          <a:lstStyle/>
          <a:p>
            <a:r>
              <a:rPr lang="en-US"/>
              <a:t>T.Kostyrka - Hurtownie Danych</a:t>
            </a:r>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9476858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pl-PL"/>
              <a:t>Kliknij, aby edytować styl</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Edytuj style wzorca tekstu</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Edytuj style wzorca tekstu</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2" name="Date Placeholder 1"/>
          <p:cNvSpPr>
            <a:spLocks noGrp="1"/>
          </p:cNvSpPr>
          <p:nvPr>
            <p:ph type="dt" sz="half" idx="10"/>
          </p:nvPr>
        </p:nvSpPr>
        <p:spPr/>
        <p:txBody>
          <a:bodyPr/>
          <a:lstStyle/>
          <a:p>
            <a:fld id="{0287FBE8-9B0B-4EE1-B524-51065E6C2009}" type="datetime1">
              <a:rPr lang="en-US" smtClean="0"/>
              <a:t>3/19/2018</a:t>
            </a:fld>
            <a:endParaRPr lang="en-US" dirty="0"/>
          </a:p>
        </p:txBody>
      </p:sp>
      <p:sp>
        <p:nvSpPr>
          <p:cNvPr id="11" name="Footer Placeholder 10"/>
          <p:cNvSpPr>
            <a:spLocks noGrp="1"/>
          </p:cNvSpPr>
          <p:nvPr>
            <p:ph type="ftr" sz="quarter" idx="11"/>
          </p:nvPr>
        </p:nvSpPr>
        <p:spPr/>
        <p:txBody>
          <a:bodyPr/>
          <a:lstStyle/>
          <a:p>
            <a:r>
              <a:rPr lang="en-US"/>
              <a:t>T.Kostyrka - Hurtownie Danych</a:t>
            </a:r>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5999993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pl-PL"/>
              <a:t>Kliknij, aby edytować styl</a:t>
            </a:r>
            <a:endParaRPr lang="en-US" dirty="0"/>
          </a:p>
        </p:txBody>
      </p:sp>
      <p:sp>
        <p:nvSpPr>
          <p:cNvPr id="2" name="Date Placeholder 1"/>
          <p:cNvSpPr>
            <a:spLocks noGrp="1"/>
          </p:cNvSpPr>
          <p:nvPr>
            <p:ph type="dt" sz="half" idx="10"/>
          </p:nvPr>
        </p:nvSpPr>
        <p:spPr/>
        <p:txBody>
          <a:bodyPr/>
          <a:lstStyle/>
          <a:p>
            <a:fld id="{F91C462F-3264-4022-A1EA-0C00A57D92C2}" type="datetime1">
              <a:rPr lang="en-US" smtClean="0"/>
              <a:t>3/19/2018</a:t>
            </a:fld>
            <a:endParaRPr lang="en-US" dirty="0"/>
          </a:p>
        </p:txBody>
      </p:sp>
      <p:sp>
        <p:nvSpPr>
          <p:cNvPr id="7" name="Footer Placeholder 6"/>
          <p:cNvSpPr>
            <a:spLocks noGrp="1"/>
          </p:cNvSpPr>
          <p:nvPr>
            <p:ph type="ftr" sz="quarter" idx="11"/>
          </p:nvPr>
        </p:nvSpPr>
        <p:spPr/>
        <p:txBody>
          <a:bodyPr/>
          <a:lstStyle/>
          <a:p>
            <a:r>
              <a:rPr lang="en-US"/>
              <a:t>T.Kostyrka - Hurtownie Danych</a:t>
            </a:r>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7710774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Pusty">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9D776EA2-538C-41F2-922A-CB0176781557}" type="datetime1">
              <a:rPr lang="en-US" smtClean="0"/>
              <a:t>3/19/2018</a:t>
            </a:fld>
            <a:endParaRPr lang="en-US" dirty="0"/>
          </a:p>
        </p:txBody>
      </p:sp>
      <p:sp>
        <p:nvSpPr>
          <p:cNvPr id="6" name="Footer Placeholder 5"/>
          <p:cNvSpPr>
            <a:spLocks noGrp="1"/>
          </p:cNvSpPr>
          <p:nvPr>
            <p:ph type="ftr" sz="quarter" idx="11"/>
          </p:nvPr>
        </p:nvSpPr>
        <p:spPr/>
        <p:txBody>
          <a:bodyPr/>
          <a:lstStyle/>
          <a:p>
            <a:r>
              <a:rPr lang="en-US"/>
              <a:t>T.Kostyrka - Hurtownie Danych</a:t>
            </a:r>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1851354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pl-PL"/>
              <a:t>Kliknij, aby edytować styl</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a:t>Edytuj style wzorca tekstu</a:t>
            </a:r>
          </a:p>
        </p:txBody>
      </p:sp>
      <p:sp>
        <p:nvSpPr>
          <p:cNvPr id="8" name="Date Placeholder 7"/>
          <p:cNvSpPr>
            <a:spLocks noGrp="1"/>
          </p:cNvSpPr>
          <p:nvPr>
            <p:ph type="dt" sz="half" idx="10"/>
          </p:nvPr>
        </p:nvSpPr>
        <p:spPr/>
        <p:txBody>
          <a:bodyPr/>
          <a:lstStyle/>
          <a:p>
            <a:fld id="{CEE6518E-2A02-423B-9985-C106FD268D59}" type="datetime1">
              <a:rPr lang="en-US" smtClean="0"/>
              <a:t>3/19/2018</a:t>
            </a:fld>
            <a:endParaRPr lang="en-US" dirty="0"/>
          </a:p>
        </p:txBody>
      </p:sp>
      <p:sp>
        <p:nvSpPr>
          <p:cNvPr id="9" name="Footer Placeholder 8"/>
          <p:cNvSpPr>
            <a:spLocks noGrp="1"/>
          </p:cNvSpPr>
          <p:nvPr>
            <p:ph type="ftr" sz="quarter" idx="11"/>
          </p:nvPr>
        </p:nvSpPr>
        <p:spPr/>
        <p:txBody>
          <a:bodyPr/>
          <a:lstStyle/>
          <a:p>
            <a:r>
              <a:rPr lang="en-US"/>
              <a:t>T.Kostyrka - Hurtownie Danych</a:t>
            </a:r>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7444799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pl-PL"/>
              <a:t>Kliknij, aby edytować styl</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l-PL"/>
              <a:t>Kliknij ikonę, aby dodać obraz</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a:t>Edytuj style wzorca tekstu</a:t>
            </a:r>
          </a:p>
        </p:txBody>
      </p:sp>
      <p:sp>
        <p:nvSpPr>
          <p:cNvPr id="8" name="Date Placeholder 7"/>
          <p:cNvSpPr>
            <a:spLocks noGrp="1"/>
          </p:cNvSpPr>
          <p:nvPr>
            <p:ph type="dt" sz="half" idx="10"/>
          </p:nvPr>
        </p:nvSpPr>
        <p:spPr/>
        <p:txBody>
          <a:bodyPr/>
          <a:lstStyle/>
          <a:p>
            <a:fld id="{06C26824-C5FB-41B4-836A-C01CCB66FB0C}" type="datetime1">
              <a:rPr lang="en-US" smtClean="0"/>
              <a:t>3/19/2018</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r>
              <a:rPr lang="en-US"/>
              <a:t>T.Kostyrka - Hurtownie Danych</a:t>
            </a:r>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6175857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pl-PL"/>
              <a:t>Kliknij, aby edytować styl</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FF4CAA45-CD6D-4F0C-82F8-49F7A525E8E6}" type="datetime1">
              <a:rPr lang="en-US" smtClean="0"/>
              <a:t>3/19/2018</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r>
              <a:rPr lang="en-US"/>
              <a:t>T.Kostyrka - Hurtownie Danych</a:t>
            </a:r>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751532851"/>
      </p:ext>
    </p:extLst>
  </p:cSld>
  <p:clrMap bg1="lt1" tx1="dk1" bg2="lt2" tx2="dk2" accent1="accent1" accent2="accent2" accent3="accent3" accent4="accent4" accent5="accent5" accent6="accent6" hlink="hlink" folHlink="folHlink"/>
  <p:sldLayoutIdLst>
    <p:sldLayoutId id="2147483904" r:id="rId1"/>
    <p:sldLayoutId id="2147483905" r:id="rId2"/>
    <p:sldLayoutId id="2147483906" r:id="rId3"/>
    <p:sldLayoutId id="2147483907" r:id="rId4"/>
    <p:sldLayoutId id="2147483908" r:id="rId5"/>
    <p:sldLayoutId id="2147483909" r:id="rId6"/>
    <p:sldLayoutId id="2147483910" r:id="rId7"/>
    <p:sldLayoutId id="2147483911" r:id="rId8"/>
    <p:sldLayoutId id="2147483912" r:id="rId9"/>
    <p:sldLayoutId id="2147483913" r:id="rId10"/>
    <p:sldLayoutId id="2147483914" r:id="rId11"/>
  </p:sldLayoutIdLst>
  <p:hf sldNum="0" hd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docs.microsoft.com/en-us/sql/integration-services/control-flow/execute-sql-task" TargetMode="Externa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docs.microsoft.com/en-us/sql/integration-services/control-flow/execute-package-task" TargetMode="Externa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docs.microsoft.com/en-us/sql/integration-services/control-flow/precedence-constraints" TargetMode="Externa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docs.microsoft.com/en-us/sql/integration-services/control-flow/sequence-container" TargetMode="Externa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hyperlink" Target="https://docs.microsoft.com/en-us/sql/integration-services/control-flow/data-flow-task" TargetMode="Externa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technet.microsoft.com/en-us/library/ms141093(v=sql.105).aspx" TargetMode="External"/><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hyperlink" Target="https://technet.microsoft.com/en-us/library/ms141089(v=sql.105).aspx" TargetMode="External"/><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docs.microsoft.com/en-us/sql/integration-services/connection-manager/integration-services-ssis-connections" TargetMode="Externa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en.wikipedia.org/wiki/Connection_string"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docs.microsoft.com/en-us/sql/integration-services/connection-manager/flat-file-connection-manager"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docs.microsoft.com/en-us/sql/integration-services/connection-manager/ole-db-connection-manager" TargetMode="Externa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docs.microsoft.com/en-us/sql/integration-services/connection-manager/excel-connection-manager" TargetMode="Externa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ctrTitle"/>
          </p:nvPr>
        </p:nvSpPr>
        <p:spPr/>
        <p:txBody>
          <a:bodyPr/>
          <a:lstStyle/>
          <a:p>
            <a:r>
              <a:rPr lang="pl-PL" b="1" dirty="0">
                <a:cs typeface="Arial" panose="020B0604020202020204" pitchFamily="34" charset="0"/>
              </a:rPr>
              <a:t>Hurtownie Danych</a:t>
            </a:r>
          </a:p>
        </p:txBody>
      </p:sp>
      <p:sp>
        <p:nvSpPr>
          <p:cNvPr id="3" name="Podtytuł 2"/>
          <p:cNvSpPr>
            <a:spLocks noGrp="1"/>
          </p:cNvSpPr>
          <p:nvPr>
            <p:ph type="subTitle" idx="1"/>
          </p:nvPr>
        </p:nvSpPr>
        <p:spPr/>
        <p:txBody>
          <a:bodyPr/>
          <a:lstStyle/>
          <a:p>
            <a:r>
              <a:rPr lang="pl-PL" dirty="0">
                <a:latin typeface="Arial" panose="020B0604020202020204" pitchFamily="34" charset="0"/>
                <a:cs typeface="Arial" panose="020B0604020202020204" pitchFamily="34" charset="0"/>
              </a:rPr>
              <a:t>SSIS Podstawy cz.1</a:t>
            </a:r>
          </a:p>
        </p:txBody>
      </p:sp>
    </p:spTree>
    <p:extLst>
      <p:ext uri="{BB962C8B-B14F-4D97-AF65-F5344CB8AC3E}">
        <p14:creationId xmlns:p14="http://schemas.microsoft.com/office/powerpoint/2010/main" val="33235714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ole tekstowe 8"/>
          <p:cNvSpPr txBox="1"/>
          <p:nvPr/>
        </p:nvSpPr>
        <p:spPr>
          <a:xfrm>
            <a:off x="604007" y="662730"/>
            <a:ext cx="9991288" cy="584775"/>
          </a:xfrm>
          <a:prstGeom prst="rect">
            <a:avLst/>
          </a:prstGeom>
          <a:noFill/>
        </p:spPr>
        <p:txBody>
          <a:bodyPr wrap="square" rtlCol="0">
            <a:spAutoFit/>
          </a:bodyPr>
          <a:lstStyle/>
          <a:p>
            <a:r>
              <a:rPr lang="pl-PL" sz="3200" b="1" dirty="0" err="1"/>
              <a:t>Execute</a:t>
            </a:r>
            <a:r>
              <a:rPr lang="pl-PL" sz="3200" b="1" dirty="0"/>
              <a:t> SQL </a:t>
            </a:r>
            <a:r>
              <a:rPr lang="pl-PL" sz="3200" b="1" dirty="0" err="1"/>
              <a:t>Task</a:t>
            </a:r>
            <a:endParaRPr lang="en-GB" dirty="0"/>
          </a:p>
        </p:txBody>
      </p:sp>
      <p:sp>
        <p:nvSpPr>
          <p:cNvPr id="12" name="Symbol zastępczy stopki 11"/>
          <p:cNvSpPr>
            <a:spLocks noGrp="1"/>
          </p:cNvSpPr>
          <p:nvPr>
            <p:ph type="ftr" sz="quarter" idx="11"/>
          </p:nvPr>
        </p:nvSpPr>
        <p:spPr/>
        <p:txBody>
          <a:bodyPr/>
          <a:lstStyle/>
          <a:p>
            <a:r>
              <a:rPr lang="en-US"/>
              <a:t>T.Kostyrka - Hurtownie Danych</a:t>
            </a:r>
            <a:endParaRPr lang="pl-PL" dirty="0"/>
          </a:p>
        </p:txBody>
      </p:sp>
      <p:sp>
        <p:nvSpPr>
          <p:cNvPr id="2" name="Rectangle 1"/>
          <p:cNvSpPr/>
          <p:nvPr/>
        </p:nvSpPr>
        <p:spPr>
          <a:xfrm>
            <a:off x="604007" y="1447800"/>
            <a:ext cx="5958718" cy="4524315"/>
          </a:xfrm>
          <a:prstGeom prst="rect">
            <a:avLst/>
          </a:prstGeom>
        </p:spPr>
        <p:txBody>
          <a:bodyPr wrap="square">
            <a:spAutoFit/>
          </a:bodyPr>
          <a:lstStyle/>
          <a:p>
            <a:r>
              <a:rPr lang="en-US" dirty="0">
                <a:solidFill>
                  <a:srgbClr val="000000"/>
                </a:solidFill>
                <a:latin typeface="segoe-ui_normal"/>
              </a:rPr>
              <a:t>The Execute SQL task runs SQL statements or stored procedures from a package. The task can contain either a single SQL statement or multiple SQL statements that run sequentially. You can use the Execute SQL task for the following purposes:</a:t>
            </a:r>
            <a:endParaRPr lang="pl-PL" dirty="0">
              <a:solidFill>
                <a:srgbClr val="000000"/>
              </a:solidFill>
              <a:latin typeface="segoe-ui_normal"/>
            </a:endParaRPr>
          </a:p>
          <a:p>
            <a:endParaRPr lang="pl-PL" dirty="0">
              <a:solidFill>
                <a:srgbClr val="000000"/>
              </a:solidFill>
              <a:latin typeface="segoe-ui_normal"/>
            </a:endParaRPr>
          </a:p>
          <a:p>
            <a:pPr marL="742950" lvl="1" indent="-285750">
              <a:buFont typeface="Arial" panose="020B0604020202020204" pitchFamily="34" charset="0"/>
              <a:buChar char="•"/>
            </a:pPr>
            <a:r>
              <a:rPr lang="en-US" dirty="0">
                <a:solidFill>
                  <a:srgbClr val="000000"/>
                </a:solidFill>
                <a:latin typeface="segoe-ui_normal"/>
              </a:rPr>
              <a:t>Truncate a table or view in preparation for inserting data.</a:t>
            </a:r>
            <a:endParaRPr lang="pl-PL" dirty="0">
              <a:solidFill>
                <a:srgbClr val="000000"/>
              </a:solidFill>
              <a:latin typeface="segoe-ui_normal"/>
            </a:endParaRPr>
          </a:p>
          <a:p>
            <a:pPr marL="742950" lvl="1" indent="-285750">
              <a:buFont typeface="Arial" panose="020B0604020202020204" pitchFamily="34" charset="0"/>
              <a:buChar char="•"/>
            </a:pPr>
            <a:r>
              <a:rPr lang="en-US" dirty="0">
                <a:solidFill>
                  <a:srgbClr val="000000"/>
                </a:solidFill>
                <a:latin typeface="segoe-ui_normal"/>
              </a:rPr>
              <a:t>Create, alter, and drop database objects such as tables and views.</a:t>
            </a:r>
            <a:endParaRPr lang="pl-PL" dirty="0">
              <a:solidFill>
                <a:srgbClr val="000000"/>
              </a:solidFill>
              <a:latin typeface="segoe-ui_normal"/>
            </a:endParaRPr>
          </a:p>
          <a:p>
            <a:pPr marL="742950" lvl="1" indent="-285750">
              <a:buFont typeface="Arial" panose="020B0604020202020204" pitchFamily="34" charset="0"/>
              <a:buChar char="•"/>
            </a:pPr>
            <a:r>
              <a:rPr lang="en-US" dirty="0">
                <a:solidFill>
                  <a:srgbClr val="000000"/>
                </a:solidFill>
                <a:latin typeface="segoe-ui_normal"/>
              </a:rPr>
              <a:t>Re-create fact and dimension tables before loading data into them.</a:t>
            </a:r>
            <a:endParaRPr lang="pl-PL" dirty="0">
              <a:solidFill>
                <a:srgbClr val="000000"/>
              </a:solidFill>
              <a:latin typeface="segoe-ui_normal"/>
            </a:endParaRPr>
          </a:p>
          <a:p>
            <a:pPr marL="742950" lvl="1" indent="-285750">
              <a:buFont typeface="Arial" panose="020B0604020202020204" pitchFamily="34" charset="0"/>
              <a:buChar char="•"/>
            </a:pPr>
            <a:r>
              <a:rPr lang="pl-PL" dirty="0">
                <a:solidFill>
                  <a:srgbClr val="000000"/>
                </a:solidFill>
                <a:latin typeface="segoe-ui_normal"/>
              </a:rPr>
              <a:t>…</a:t>
            </a:r>
          </a:p>
          <a:p>
            <a:pPr lvl="1"/>
            <a:endParaRPr lang="pl-PL" dirty="0">
              <a:solidFill>
                <a:srgbClr val="000000"/>
              </a:solidFill>
              <a:latin typeface="segoe-ui_normal"/>
            </a:endParaRPr>
          </a:p>
          <a:p>
            <a:r>
              <a:rPr lang="pl-PL" dirty="0">
                <a:solidFill>
                  <a:srgbClr val="000000"/>
                </a:solidFill>
                <a:latin typeface="segoe-ui_normal"/>
                <a:hlinkClick r:id="rId2"/>
              </a:rPr>
              <a:t>https://docs.microsoft.com/en-us/sql/integration-services/control-flow/execute-sql-task</a:t>
            </a:r>
            <a:endParaRPr lang="pl-PL" dirty="0">
              <a:solidFill>
                <a:srgbClr val="000000"/>
              </a:solidFill>
              <a:latin typeface="segoe-ui_normal"/>
            </a:endParaRPr>
          </a:p>
        </p:txBody>
      </p:sp>
      <p:pic>
        <p:nvPicPr>
          <p:cNvPr id="4" name="Obraz 3">
            <a:extLst>
              <a:ext uri="{FF2B5EF4-FFF2-40B4-BE49-F238E27FC236}">
                <a16:creationId xmlns:a16="http://schemas.microsoft.com/office/drawing/2014/main" id="{2BD067BF-7275-4D33-AE15-D5877C7D0B3D}"/>
              </a:ext>
            </a:extLst>
          </p:cNvPr>
          <p:cNvPicPr>
            <a:picLocks noChangeAspect="1"/>
          </p:cNvPicPr>
          <p:nvPr/>
        </p:nvPicPr>
        <p:blipFill>
          <a:blip r:embed="rId3"/>
          <a:stretch>
            <a:fillRect/>
          </a:stretch>
        </p:blipFill>
        <p:spPr>
          <a:xfrm>
            <a:off x="6562725" y="1247505"/>
            <a:ext cx="5181749" cy="3500437"/>
          </a:xfrm>
          <a:prstGeom prst="rect">
            <a:avLst/>
          </a:prstGeom>
        </p:spPr>
      </p:pic>
    </p:spTree>
    <p:extLst>
      <p:ext uri="{BB962C8B-B14F-4D97-AF65-F5344CB8AC3E}">
        <p14:creationId xmlns:p14="http://schemas.microsoft.com/office/powerpoint/2010/main" val="23496966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ole tekstowe 8"/>
          <p:cNvSpPr txBox="1"/>
          <p:nvPr/>
        </p:nvSpPr>
        <p:spPr>
          <a:xfrm>
            <a:off x="604007" y="662730"/>
            <a:ext cx="9991288" cy="584775"/>
          </a:xfrm>
          <a:prstGeom prst="rect">
            <a:avLst/>
          </a:prstGeom>
          <a:noFill/>
        </p:spPr>
        <p:txBody>
          <a:bodyPr wrap="square" rtlCol="0">
            <a:spAutoFit/>
          </a:bodyPr>
          <a:lstStyle/>
          <a:p>
            <a:r>
              <a:rPr lang="pl-PL" sz="3200" b="1" dirty="0" err="1"/>
              <a:t>Execute</a:t>
            </a:r>
            <a:r>
              <a:rPr lang="pl-PL" sz="3200" b="1" dirty="0"/>
              <a:t> </a:t>
            </a:r>
            <a:r>
              <a:rPr lang="pl-PL" sz="3200" b="1" dirty="0" err="1"/>
              <a:t>Package</a:t>
            </a:r>
            <a:r>
              <a:rPr lang="pl-PL" sz="3200" b="1" dirty="0"/>
              <a:t> </a:t>
            </a:r>
            <a:r>
              <a:rPr lang="pl-PL" sz="3200" b="1" dirty="0" err="1"/>
              <a:t>Task</a:t>
            </a:r>
            <a:endParaRPr lang="en-GB" dirty="0"/>
          </a:p>
        </p:txBody>
      </p:sp>
      <p:sp>
        <p:nvSpPr>
          <p:cNvPr id="12" name="Symbol zastępczy stopki 11"/>
          <p:cNvSpPr>
            <a:spLocks noGrp="1"/>
          </p:cNvSpPr>
          <p:nvPr>
            <p:ph type="ftr" sz="quarter" idx="11"/>
          </p:nvPr>
        </p:nvSpPr>
        <p:spPr/>
        <p:txBody>
          <a:bodyPr/>
          <a:lstStyle/>
          <a:p>
            <a:r>
              <a:rPr lang="en-US" dirty="0" err="1"/>
              <a:t>T.Kostyrka</a:t>
            </a:r>
            <a:r>
              <a:rPr lang="en-US" dirty="0"/>
              <a:t> - </a:t>
            </a:r>
            <a:r>
              <a:rPr lang="en-US" dirty="0" err="1"/>
              <a:t>Hurtownie</a:t>
            </a:r>
            <a:r>
              <a:rPr lang="en-US" dirty="0"/>
              <a:t> </a:t>
            </a:r>
            <a:r>
              <a:rPr lang="en-US" dirty="0" err="1"/>
              <a:t>Danych</a:t>
            </a:r>
            <a:endParaRPr lang="pl-PL" dirty="0"/>
          </a:p>
        </p:txBody>
      </p:sp>
      <p:sp>
        <p:nvSpPr>
          <p:cNvPr id="2" name="Rectangle 1"/>
          <p:cNvSpPr/>
          <p:nvPr/>
        </p:nvSpPr>
        <p:spPr>
          <a:xfrm>
            <a:off x="604007" y="1247505"/>
            <a:ext cx="6244468" cy="3693319"/>
          </a:xfrm>
          <a:prstGeom prst="rect">
            <a:avLst/>
          </a:prstGeom>
        </p:spPr>
        <p:txBody>
          <a:bodyPr wrap="square">
            <a:spAutoFit/>
          </a:bodyPr>
          <a:lstStyle/>
          <a:p>
            <a:r>
              <a:rPr lang="en-US" dirty="0">
                <a:solidFill>
                  <a:srgbClr val="000000"/>
                </a:solidFill>
                <a:latin typeface="segoe-ui_normal"/>
              </a:rPr>
              <a:t>The Execute Package task extends the enterprise capabilities of Integration Services by letting packages run other packages as part of a workflow.</a:t>
            </a:r>
            <a:endParaRPr lang="pl-PL" dirty="0">
              <a:solidFill>
                <a:srgbClr val="000000"/>
              </a:solidFill>
              <a:latin typeface="segoe-ui_normal"/>
            </a:endParaRPr>
          </a:p>
          <a:p>
            <a:endParaRPr lang="en-US" dirty="0">
              <a:solidFill>
                <a:srgbClr val="000000"/>
              </a:solidFill>
              <a:latin typeface="segoe-ui_normal"/>
            </a:endParaRPr>
          </a:p>
          <a:p>
            <a:r>
              <a:rPr lang="en-US" dirty="0">
                <a:solidFill>
                  <a:srgbClr val="000000"/>
                </a:solidFill>
                <a:latin typeface="segoe-ui_normal"/>
              </a:rPr>
              <a:t>You can use the Execute Package task for the following purposes:</a:t>
            </a:r>
            <a:endParaRPr lang="pl-PL" dirty="0">
              <a:solidFill>
                <a:srgbClr val="000000"/>
              </a:solidFill>
              <a:latin typeface="segoe-ui_normal"/>
            </a:endParaRPr>
          </a:p>
          <a:p>
            <a:endParaRPr lang="en-US" dirty="0">
              <a:solidFill>
                <a:srgbClr val="000000"/>
              </a:solidFill>
              <a:latin typeface="segoe-ui_normal"/>
            </a:endParaRPr>
          </a:p>
          <a:p>
            <a:pPr marL="742950" lvl="1" indent="-285750">
              <a:buFont typeface="Arial" panose="020B0604020202020204" pitchFamily="34" charset="0"/>
              <a:buChar char="•"/>
            </a:pPr>
            <a:r>
              <a:rPr lang="pl-PL" dirty="0">
                <a:solidFill>
                  <a:srgbClr val="000000"/>
                </a:solidFill>
                <a:latin typeface="segoe-ui_normal"/>
              </a:rPr>
              <a:t>B</a:t>
            </a:r>
            <a:r>
              <a:rPr lang="en-US" dirty="0" err="1">
                <a:solidFill>
                  <a:srgbClr val="000000"/>
                </a:solidFill>
                <a:latin typeface="segoe-ui_normal"/>
              </a:rPr>
              <a:t>reaking</a:t>
            </a:r>
            <a:r>
              <a:rPr lang="en-US" dirty="0">
                <a:solidFill>
                  <a:srgbClr val="000000"/>
                </a:solidFill>
                <a:latin typeface="segoe-ui_normal"/>
              </a:rPr>
              <a:t> down complex package workflow.</a:t>
            </a:r>
            <a:endParaRPr lang="pl-PL" dirty="0">
              <a:solidFill>
                <a:srgbClr val="000000"/>
              </a:solidFill>
              <a:latin typeface="segoe-ui_normal"/>
            </a:endParaRPr>
          </a:p>
          <a:p>
            <a:pPr marL="742950" lvl="1" indent="-285750">
              <a:buFont typeface="Arial" panose="020B0604020202020204" pitchFamily="34" charset="0"/>
              <a:buChar char="•"/>
            </a:pPr>
            <a:r>
              <a:rPr lang="en-US" dirty="0">
                <a:solidFill>
                  <a:srgbClr val="000000"/>
                </a:solidFill>
                <a:latin typeface="segoe-ui_normal"/>
              </a:rPr>
              <a:t>Reusing parts of packages</a:t>
            </a:r>
            <a:r>
              <a:rPr lang="pl-PL" dirty="0">
                <a:solidFill>
                  <a:srgbClr val="000000"/>
                </a:solidFill>
                <a:latin typeface="segoe-ui_normal"/>
              </a:rPr>
              <a:t>.</a:t>
            </a:r>
            <a:endParaRPr lang="en-US" dirty="0">
              <a:solidFill>
                <a:srgbClr val="000000"/>
              </a:solidFill>
              <a:latin typeface="segoe-ui_normal"/>
            </a:endParaRPr>
          </a:p>
          <a:p>
            <a:pPr marL="742950" lvl="1" indent="-285750">
              <a:buFont typeface="Arial" panose="020B0604020202020204" pitchFamily="34" charset="0"/>
              <a:buChar char="•"/>
            </a:pPr>
            <a:r>
              <a:rPr lang="en-US" dirty="0">
                <a:solidFill>
                  <a:srgbClr val="000000"/>
                </a:solidFill>
                <a:latin typeface="segoe-ui_normal"/>
              </a:rPr>
              <a:t>Grouping work units</a:t>
            </a:r>
            <a:r>
              <a:rPr lang="pl-PL" dirty="0">
                <a:solidFill>
                  <a:srgbClr val="000000"/>
                </a:solidFill>
                <a:latin typeface="segoe-ui_normal"/>
              </a:rPr>
              <a:t>.</a:t>
            </a:r>
          </a:p>
          <a:p>
            <a:pPr marL="742950" lvl="1" indent="-285750">
              <a:buFont typeface="Arial" panose="020B0604020202020204" pitchFamily="34" charset="0"/>
              <a:buChar char="•"/>
            </a:pPr>
            <a:endParaRPr lang="pl-PL" dirty="0">
              <a:solidFill>
                <a:srgbClr val="000000"/>
              </a:solidFill>
              <a:latin typeface="segoe-ui_normal"/>
            </a:endParaRPr>
          </a:p>
          <a:p>
            <a:r>
              <a:rPr lang="pl-PL" dirty="0">
                <a:solidFill>
                  <a:srgbClr val="000000"/>
                </a:solidFill>
                <a:latin typeface="segoe-ui_normal"/>
                <a:hlinkClick r:id="rId2"/>
              </a:rPr>
              <a:t>https://docs.microsoft.com/en-us/sql/integration-services/control-flow/execute-package-task</a:t>
            </a:r>
            <a:endParaRPr lang="pl-PL" dirty="0">
              <a:solidFill>
                <a:srgbClr val="000000"/>
              </a:solidFill>
              <a:latin typeface="segoe-ui_normal"/>
            </a:endParaRPr>
          </a:p>
        </p:txBody>
      </p:sp>
      <p:pic>
        <p:nvPicPr>
          <p:cNvPr id="5" name="Obraz 4">
            <a:extLst>
              <a:ext uri="{FF2B5EF4-FFF2-40B4-BE49-F238E27FC236}">
                <a16:creationId xmlns:a16="http://schemas.microsoft.com/office/drawing/2014/main" id="{6A0111BD-07E7-40F8-838D-CEF938889E6A}"/>
              </a:ext>
            </a:extLst>
          </p:cNvPr>
          <p:cNvPicPr>
            <a:picLocks noChangeAspect="1"/>
          </p:cNvPicPr>
          <p:nvPr/>
        </p:nvPicPr>
        <p:blipFill>
          <a:blip r:embed="rId3"/>
          <a:stretch>
            <a:fillRect/>
          </a:stretch>
        </p:blipFill>
        <p:spPr>
          <a:xfrm>
            <a:off x="7116908" y="1247505"/>
            <a:ext cx="4694092" cy="3524520"/>
          </a:xfrm>
          <a:prstGeom prst="rect">
            <a:avLst/>
          </a:prstGeom>
        </p:spPr>
      </p:pic>
    </p:spTree>
    <p:extLst>
      <p:ext uri="{BB962C8B-B14F-4D97-AF65-F5344CB8AC3E}">
        <p14:creationId xmlns:p14="http://schemas.microsoft.com/office/powerpoint/2010/main" val="38737112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ole tekstowe 8"/>
          <p:cNvSpPr txBox="1"/>
          <p:nvPr/>
        </p:nvSpPr>
        <p:spPr>
          <a:xfrm>
            <a:off x="604007" y="662730"/>
            <a:ext cx="9991288" cy="584775"/>
          </a:xfrm>
          <a:prstGeom prst="rect">
            <a:avLst/>
          </a:prstGeom>
          <a:noFill/>
        </p:spPr>
        <p:txBody>
          <a:bodyPr wrap="square" rtlCol="0">
            <a:spAutoFit/>
          </a:bodyPr>
          <a:lstStyle/>
          <a:p>
            <a:r>
              <a:rPr lang="pl-PL" sz="3200" b="1" dirty="0" err="1"/>
              <a:t>Sequence</a:t>
            </a:r>
            <a:r>
              <a:rPr lang="pl-PL" sz="3200" b="1" dirty="0"/>
              <a:t> </a:t>
            </a:r>
            <a:r>
              <a:rPr lang="pl-PL" sz="3200" b="1" dirty="0" err="1"/>
              <a:t>Container</a:t>
            </a:r>
            <a:endParaRPr lang="en-GB" dirty="0"/>
          </a:p>
        </p:txBody>
      </p:sp>
      <p:sp>
        <p:nvSpPr>
          <p:cNvPr id="12" name="Symbol zastępczy stopki 11"/>
          <p:cNvSpPr>
            <a:spLocks noGrp="1"/>
          </p:cNvSpPr>
          <p:nvPr>
            <p:ph type="ftr" sz="quarter" idx="11"/>
          </p:nvPr>
        </p:nvSpPr>
        <p:spPr/>
        <p:txBody>
          <a:bodyPr/>
          <a:lstStyle/>
          <a:p>
            <a:r>
              <a:rPr lang="en-US"/>
              <a:t>T.Kostyrka - Hurtownie Danych</a:t>
            </a:r>
            <a:endParaRPr lang="pl-PL" dirty="0"/>
          </a:p>
        </p:txBody>
      </p:sp>
      <p:sp>
        <p:nvSpPr>
          <p:cNvPr id="2" name="Rectangle 1"/>
          <p:cNvSpPr/>
          <p:nvPr/>
        </p:nvSpPr>
        <p:spPr>
          <a:xfrm>
            <a:off x="604006" y="1247505"/>
            <a:ext cx="6758819" cy="3416320"/>
          </a:xfrm>
          <a:prstGeom prst="rect">
            <a:avLst/>
          </a:prstGeom>
        </p:spPr>
        <p:txBody>
          <a:bodyPr wrap="square">
            <a:spAutoFit/>
          </a:bodyPr>
          <a:lstStyle/>
          <a:p>
            <a:r>
              <a:rPr lang="en-US" dirty="0">
                <a:solidFill>
                  <a:srgbClr val="000000"/>
                </a:solidFill>
                <a:latin typeface="segoe-ui_normal"/>
              </a:rPr>
              <a:t>Precedence constraints link executables, containers, and tasks in packages in a control flow, and specify conditions that determine whether executables run.</a:t>
            </a:r>
            <a:endParaRPr lang="pl-PL" dirty="0">
              <a:solidFill>
                <a:srgbClr val="000000"/>
              </a:solidFill>
              <a:latin typeface="segoe-ui_normal"/>
            </a:endParaRPr>
          </a:p>
          <a:p>
            <a:endParaRPr lang="en-US" dirty="0">
              <a:solidFill>
                <a:srgbClr val="000000"/>
              </a:solidFill>
              <a:latin typeface="segoe-ui_normal"/>
            </a:endParaRPr>
          </a:p>
          <a:p>
            <a:r>
              <a:rPr lang="en-US" dirty="0">
                <a:solidFill>
                  <a:srgbClr val="000000"/>
                </a:solidFill>
                <a:latin typeface="segoe-ui_normal"/>
              </a:rPr>
              <a:t>A precedence constraint links two executables: the precedence executable and the constrained executable. The precedence executable runs before the constrained executable, and the execution result of the precedence executable may determine whether the constrained executable runs.</a:t>
            </a:r>
            <a:endParaRPr lang="pl-PL" dirty="0">
              <a:solidFill>
                <a:srgbClr val="000000"/>
              </a:solidFill>
              <a:latin typeface="segoe-ui_normal"/>
            </a:endParaRPr>
          </a:p>
          <a:p>
            <a:endParaRPr lang="pl-PL" dirty="0">
              <a:solidFill>
                <a:srgbClr val="000000"/>
              </a:solidFill>
              <a:latin typeface="segoe-ui_normal"/>
            </a:endParaRPr>
          </a:p>
          <a:p>
            <a:r>
              <a:rPr lang="en-US" dirty="0">
                <a:solidFill>
                  <a:srgbClr val="000000"/>
                </a:solidFill>
                <a:latin typeface="segoe-ui_normal"/>
                <a:hlinkClick r:id="rId2"/>
              </a:rPr>
              <a:t>https://docs.microsoft.com/en-us/sql/integration-services/control-flow/precedence-constraints</a:t>
            </a:r>
            <a:endParaRPr lang="pl-PL" dirty="0">
              <a:solidFill>
                <a:srgbClr val="000000"/>
              </a:solidFill>
              <a:latin typeface="segoe-ui_normal"/>
            </a:endParaRPr>
          </a:p>
        </p:txBody>
      </p:sp>
      <p:pic>
        <p:nvPicPr>
          <p:cNvPr id="5" name="Obraz 4">
            <a:extLst>
              <a:ext uri="{FF2B5EF4-FFF2-40B4-BE49-F238E27FC236}">
                <a16:creationId xmlns:a16="http://schemas.microsoft.com/office/drawing/2014/main" id="{720816B0-42D8-41FB-8414-08F754890C6F}"/>
              </a:ext>
            </a:extLst>
          </p:cNvPr>
          <p:cNvPicPr>
            <a:picLocks noChangeAspect="1"/>
          </p:cNvPicPr>
          <p:nvPr/>
        </p:nvPicPr>
        <p:blipFill>
          <a:blip r:embed="rId3"/>
          <a:stretch>
            <a:fillRect/>
          </a:stretch>
        </p:blipFill>
        <p:spPr>
          <a:xfrm>
            <a:off x="7481025" y="662730"/>
            <a:ext cx="3853725" cy="4278094"/>
          </a:xfrm>
          <a:prstGeom prst="rect">
            <a:avLst/>
          </a:prstGeom>
        </p:spPr>
      </p:pic>
    </p:spTree>
    <p:extLst>
      <p:ext uri="{BB962C8B-B14F-4D97-AF65-F5344CB8AC3E}">
        <p14:creationId xmlns:p14="http://schemas.microsoft.com/office/powerpoint/2010/main" val="22578745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ole tekstowe 8"/>
          <p:cNvSpPr txBox="1"/>
          <p:nvPr/>
        </p:nvSpPr>
        <p:spPr>
          <a:xfrm>
            <a:off x="604007" y="662730"/>
            <a:ext cx="9991288" cy="584775"/>
          </a:xfrm>
          <a:prstGeom prst="rect">
            <a:avLst/>
          </a:prstGeom>
          <a:noFill/>
        </p:spPr>
        <p:txBody>
          <a:bodyPr wrap="square" rtlCol="0">
            <a:spAutoFit/>
          </a:bodyPr>
          <a:lstStyle/>
          <a:p>
            <a:r>
              <a:rPr lang="pl-PL" sz="3200" b="1" dirty="0" err="1"/>
              <a:t>Precedence</a:t>
            </a:r>
            <a:r>
              <a:rPr lang="pl-PL" sz="3200" b="1" dirty="0"/>
              <a:t> </a:t>
            </a:r>
            <a:r>
              <a:rPr lang="pl-PL" sz="3200" b="1" dirty="0" err="1"/>
              <a:t>Constraints</a:t>
            </a:r>
            <a:endParaRPr lang="en-GB" dirty="0"/>
          </a:p>
        </p:txBody>
      </p:sp>
      <p:sp>
        <p:nvSpPr>
          <p:cNvPr id="12" name="Symbol zastępczy stopki 11"/>
          <p:cNvSpPr>
            <a:spLocks noGrp="1"/>
          </p:cNvSpPr>
          <p:nvPr>
            <p:ph type="ftr" sz="quarter" idx="11"/>
          </p:nvPr>
        </p:nvSpPr>
        <p:spPr/>
        <p:txBody>
          <a:bodyPr/>
          <a:lstStyle/>
          <a:p>
            <a:r>
              <a:rPr lang="en-US"/>
              <a:t>T.Kostyrka - Hurtownie Danych</a:t>
            </a:r>
            <a:endParaRPr lang="pl-PL" dirty="0"/>
          </a:p>
        </p:txBody>
      </p:sp>
      <p:sp>
        <p:nvSpPr>
          <p:cNvPr id="2" name="Rectangle 1"/>
          <p:cNvSpPr/>
          <p:nvPr/>
        </p:nvSpPr>
        <p:spPr>
          <a:xfrm>
            <a:off x="604006" y="1247505"/>
            <a:ext cx="11178419" cy="2585323"/>
          </a:xfrm>
          <a:prstGeom prst="rect">
            <a:avLst/>
          </a:prstGeom>
        </p:spPr>
        <p:txBody>
          <a:bodyPr wrap="square">
            <a:spAutoFit/>
          </a:bodyPr>
          <a:lstStyle/>
          <a:p>
            <a:r>
              <a:rPr lang="en-US" dirty="0">
                <a:solidFill>
                  <a:srgbClr val="000000"/>
                </a:solidFill>
                <a:latin typeface="segoe-ui_normal"/>
              </a:rPr>
              <a:t>The Sequence container defines a control flow that is a subset of the package control flow. Sequence containers group the package into multiple separate control flows, each containing one or more tasks and containers that run within the overall package control flow.</a:t>
            </a:r>
            <a:endParaRPr lang="pl-PL" dirty="0">
              <a:solidFill>
                <a:srgbClr val="000000"/>
              </a:solidFill>
              <a:latin typeface="segoe-ui_normal"/>
            </a:endParaRPr>
          </a:p>
          <a:p>
            <a:endParaRPr lang="en-US" dirty="0">
              <a:solidFill>
                <a:srgbClr val="000000"/>
              </a:solidFill>
              <a:latin typeface="segoe-ui_normal"/>
            </a:endParaRPr>
          </a:p>
          <a:p>
            <a:r>
              <a:rPr lang="en-US" dirty="0">
                <a:solidFill>
                  <a:srgbClr val="000000"/>
                </a:solidFill>
                <a:latin typeface="segoe-ui_normal"/>
              </a:rPr>
              <a:t>The Sequence container can include multiple tasks in addition to other containers. Adding tasks and containers to a Sequence container is similar to adding them to a package, except you drag the tasks and containers to the Sequence container instead of to the package container.</a:t>
            </a:r>
            <a:endParaRPr lang="pl-PL" dirty="0">
              <a:solidFill>
                <a:srgbClr val="000000"/>
              </a:solidFill>
              <a:latin typeface="segoe-ui_normal"/>
            </a:endParaRPr>
          </a:p>
          <a:p>
            <a:endParaRPr lang="pl-PL" dirty="0">
              <a:solidFill>
                <a:srgbClr val="000000"/>
              </a:solidFill>
              <a:latin typeface="segoe-ui_normal"/>
            </a:endParaRPr>
          </a:p>
          <a:p>
            <a:r>
              <a:rPr lang="en-US" dirty="0">
                <a:solidFill>
                  <a:srgbClr val="000000"/>
                </a:solidFill>
                <a:latin typeface="segoe-ui_normal"/>
                <a:hlinkClick r:id="rId2"/>
              </a:rPr>
              <a:t>https://docs.microsoft.com/en-us/sql/integration-services/control-flow/sequence-container</a:t>
            </a:r>
            <a:endParaRPr lang="pl-PL" dirty="0">
              <a:solidFill>
                <a:srgbClr val="000000"/>
              </a:solidFill>
              <a:latin typeface="segoe-ui_normal"/>
            </a:endParaRPr>
          </a:p>
        </p:txBody>
      </p:sp>
      <p:pic>
        <p:nvPicPr>
          <p:cNvPr id="3" name="Obraz 2">
            <a:extLst>
              <a:ext uri="{FF2B5EF4-FFF2-40B4-BE49-F238E27FC236}">
                <a16:creationId xmlns:a16="http://schemas.microsoft.com/office/drawing/2014/main" id="{4A20FAEA-BD0C-48A2-B7A1-C34228CDA8B9}"/>
              </a:ext>
            </a:extLst>
          </p:cNvPr>
          <p:cNvPicPr>
            <a:picLocks noChangeAspect="1"/>
          </p:cNvPicPr>
          <p:nvPr/>
        </p:nvPicPr>
        <p:blipFill>
          <a:blip r:embed="rId3"/>
          <a:stretch>
            <a:fillRect/>
          </a:stretch>
        </p:blipFill>
        <p:spPr>
          <a:xfrm>
            <a:off x="604006" y="4218731"/>
            <a:ext cx="6305550" cy="1730094"/>
          </a:xfrm>
          <a:prstGeom prst="rect">
            <a:avLst/>
          </a:prstGeom>
        </p:spPr>
      </p:pic>
    </p:spTree>
    <p:extLst>
      <p:ext uri="{BB962C8B-B14F-4D97-AF65-F5344CB8AC3E}">
        <p14:creationId xmlns:p14="http://schemas.microsoft.com/office/powerpoint/2010/main" val="41808447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ole tekstowe 8"/>
          <p:cNvSpPr txBox="1"/>
          <p:nvPr/>
        </p:nvSpPr>
        <p:spPr>
          <a:xfrm>
            <a:off x="604007" y="662730"/>
            <a:ext cx="9991288" cy="584775"/>
          </a:xfrm>
          <a:prstGeom prst="rect">
            <a:avLst/>
          </a:prstGeom>
          <a:noFill/>
        </p:spPr>
        <p:txBody>
          <a:bodyPr wrap="square" rtlCol="0">
            <a:spAutoFit/>
          </a:bodyPr>
          <a:lstStyle/>
          <a:p>
            <a:r>
              <a:rPr lang="pl-PL" sz="3200" b="1" dirty="0"/>
              <a:t>Data </a:t>
            </a:r>
            <a:r>
              <a:rPr lang="pl-PL" sz="3200" b="1" dirty="0" err="1"/>
              <a:t>Flow</a:t>
            </a:r>
            <a:r>
              <a:rPr lang="pl-PL" sz="3200" b="1" dirty="0"/>
              <a:t> </a:t>
            </a:r>
            <a:r>
              <a:rPr lang="pl-PL" sz="3200" b="1" dirty="0" err="1"/>
              <a:t>Task</a:t>
            </a:r>
            <a:endParaRPr lang="en-GB" dirty="0"/>
          </a:p>
        </p:txBody>
      </p:sp>
      <p:sp>
        <p:nvSpPr>
          <p:cNvPr id="12" name="Symbol zastępczy stopki 11"/>
          <p:cNvSpPr>
            <a:spLocks noGrp="1"/>
          </p:cNvSpPr>
          <p:nvPr>
            <p:ph type="ftr" sz="quarter" idx="11"/>
          </p:nvPr>
        </p:nvSpPr>
        <p:spPr/>
        <p:txBody>
          <a:bodyPr/>
          <a:lstStyle/>
          <a:p>
            <a:r>
              <a:rPr lang="en-US"/>
              <a:t>T.Kostyrka - Hurtownie Danych</a:t>
            </a:r>
            <a:endParaRPr lang="pl-PL" dirty="0"/>
          </a:p>
        </p:txBody>
      </p:sp>
      <p:sp>
        <p:nvSpPr>
          <p:cNvPr id="2" name="Rectangle 1"/>
          <p:cNvSpPr/>
          <p:nvPr/>
        </p:nvSpPr>
        <p:spPr>
          <a:xfrm>
            <a:off x="604006" y="1247505"/>
            <a:ext cx="9863969" cy="4524315"/>
          </a:xfrm>
          <a:prstGeom prst="rect">
            <a:avLst/>
          </a:prstGeom>
        </p:spPr>
        <p:txBody>
          <a:bodyPr wrap="square">
            <a:spAutoFit/>
          </a:bodyPr>
          <a:lstStyle/>
          <a:p>
            <a:r>
              <a:rPr lang="en-US" dirty="0">
                <a:solidFill>
                  <a:srgbClr val="000000"/>
                </a:solidFill>
                <a:latin typeface="segoe-ui_normal"/>
              </a:rPr>
              <a:t>The Data Flow task encapsulates the data flow engine that moves data between sources and destinations, and lets the user transform, clean, and modify data as it is moved. Addition of a Data Flow task to a package control flow makes it possible for the package to extract, transform, and load data.</a:t>
            </a:r>
            <a:endParaRPr lang="pl-PL" dirty="0">
              <a:solidFill>
                <a:srgbClr val="000000"/>
              </a:solidFill>
              <a:latin typeface="segoe-ui_normal"/>
            </a:endParaRPr>
          </a:p>
          <a:p>
            <a:endParaRPr lang="en-US" dirty="0">
              <a:solidFill>
                <a:srgbClr val="000000"/>
              </a:solidFill>
              <a:latin typeface="segoe-ui_normal"/>
            </a:endParaRPr>
          </a:p>
          <a:p>
            <a:r>
              <a:rPr lang="en-US" dirty="0">
                <a:solidFill>
                  <a:srgbClr val="000000"/>
                </a:solidFill>
                <a:latin typeface="segoe-ui_normal"/>
              </a:rPr>
              <a:t>A data flow consists of at least one data flow component, but it is typically a set of connected data flow components: </a:t>
            </a:r>
            <a:endParaRPr lang="pl-PL" dirty="0">
              <a:solidFill>
                <a:srgbClr val="000000"/>
              </a:solidFill>
              <a:latin typeface="segoe-ui_normal"/>
            </a:endParaRPr>
          </a:p>
          <a:p>
            <a:pPr marL="742950" lvl="1" indent="-285750">
              <a:buFont typeface="Arial" panose="020B0604020202020204" pitchFamily="34" charset="0"/>
              <a:buChar char="•"/>
            </a:pPr>
            <a:r>
              <a:rPr lang="en-US" dirty="0">
                <a:solidFill>
                  <a:srgbClr val="000000"/>
                </a:solidFill>
                <a:latin typeface="segoe-ui_normal"/>
              </a:rPr>
              <a:t>sources that extract data; </a:t>
            </a:r>
            <a:endParaRPr lang="pl-PL" dirty="0">
              <a:solidFill>
                <a:srgbClr val="000000"/>
              </a:solidFill>
              <a:latin typeface="segoe-ui_normal"/>
            </a:endParaRPr>
          </a:p>
          <a:p>
            <a:pPr marL="742950" lvl="1" indent="-285750">
              <a:buFont typeface="Arial" panose="020B0604020202020204" pitchFamily="34" charset="0"/>
              <a:buChar char="•"/>
            </a:pPr>
            <a:r>
              <a:rPr lang="en-US" dirty="0">
                <a:solidFill>
                  <a:srgbClr val="000000"/>
                </a:solidFill>
                <a:latin typeface="segoe-ui_normal"/>
              </a:rPr>
              <a:t>transformations that modify, route, or summarize data;</a:t>
            </a:r>
            <a:endParaRPr lang="pl-PL" dirty="0">
              <a:solidFill>
                <a:srgbClr val="000000"/>
              </a:solidFill>
              <a:latin typeface="segoe-ui_normal"/>
            </a:endParaRPr>
          </a:p>
          <a:p>
            <a:pPr marL="742950" lvl="1" indent="-285750">
              <a:buFont typeface="Arial" panose="020B0604020202020204" pitchFamily="34" charset="0"/>
              <a:buChar char="•"/>
            </a:pPr>
            <a:r>
              <a:rPr lang="en-US" dirty="0">
                <a:solidFill>
                  <a:srgbClr val="000000"/>
                </a:solidFill>
                <a:latin typeface="segoe-ui_normal"/>
              </a:rPr>
              <a:t>destinations that load data.</a:t>
            </a:r>
            <a:endParaRPr lang="pl-PL" dirty="0">
              <a:solidFill>
                <a:srgbClr val="000000"/>
              </a:solidFill>
              <a:latin typeface="segoe-ui_normal"/>
            </a:endParaRPr>
          </a:p>
          <a:p>
            <a:pPr marL="285750" indent="-285750">
              <a:buFont typeface="Arial" panose="020B0604020202020204" pitchFamily="34" charset="0"/>
              <a:buChar char="•"/>
            </a:pPr>
            <a:endParaRPr lang="en-US" dirty="0">
              <a:solidFill>
                <a:srgbClr val="000000"/>
              </a:solidFill>
              <a:latin typeface="segoe-ui_normal"/>
            </a:endParaRPr>
          </a:p>
          <a:p>
            <a:r>
              <a:rPr lang="en-US" dirty="0">
                <a:solidFill>
                  <a:srgbClr val="000000"/>
                </a:solidFill>
                <a:latin typeface="segoe-ui_normal"/>
              </a:rPr>
              <a:t>At run time, the Data Flow task builds an execution plan from the data flow, and the data flow engine executes the plan. You can create a Data Flow task that has no data flow, but the task executes only if it includes at least one data flow.</a:t>
            </a:r>
            <a:endParaRPr lang="pl-PL" dirty="0">
              <a:solidFill>
                <a:srgbClr val="000000"/>
              </a:solidFill>
              <a:latin typeface="segoe-ui_normal"/>
            </a:endParaRPr>
          </a:p>
          <a:p>
            <a:endParaRPr lang="pl-PL" dirty="0">
              <a:solidFill>
                <a:srgbClr val="000000"/>
              </a:solidFill>
              <a:latin typeface="segoe-ui_normal"/>
            </a:endParaRPr>
          </a:p>
          <a:p>
            <a:r>
              <a:rPr lang="en-US" dirty="0">
                <a:solidFill>
                  <a:srgbClr val="000000"/>
                </a:solidFill>
                <a:latin typeface="segoe-ui_normal"/>
                <a:hlinkClick r:id="rId2"/>
              </a:rPr>
              <a:t>https://docs.microsoft.com/en-us/sql/integration-services/control-flow/data-flow-task</a:t>
            </a:r>
            <a:endParaRPr lang="pl-PL" dirty="0">
              <a:solidFill>
                <a:srgbClr val="000000"/>
              </a:solidFill>
              <a:latin typeface="segoe-ui_normal"/>
            </a:endParaRPr>
          </a:p>
        </p:txBody>
      </p:sp>
    </p:spTree>
    <p:extLst>
      <p:ext uri="{BB962C8B-B14F-4D97-AF65-F5344CB8AC3E}">
        <p14:creationId xmlns:p14="http://schemas.microsoft.com/office/powerpoint/2010/main" val="33886506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ole tekstowe 8"/>
          <p:cNvSpPr txBox="1"/>
          <p:nvPr/>
        </p:nvSpPr>
        <p:spPr>
          <a:xfrm>
            <a:off x="604007" y="662730"/>
            <a:ext cx="9991288" cy="584775"/>
          </a:xfrm>
          <a:prstGeom prst="rect">
            <a:avLst/>
          </a:prstGeom>
          <a:noFill/>
        </p:spPr>
        <p:txBody>
          <a:bodyPr wrap="square" rtlCol="0">
            <a:spAutoFit/>
          </a:bodyPr>
          <a:lstStyle/>
          <a:p>
            <a:r>
              <a:rPr lang="pl-PL" sz="3200" b="1" dirty="0"/>
              <a:t>Data </a:t>
            </a:r>
            <a:r>
              <a:rPr lang="pl-PL" sz="3200" b="1" dirty="0" err="1"/>
              <a:t>Flow</a:t>
            </a:r>
            <a:r>
              <a:rPr lang="pl-PL" sz="3200" b="1" dirty="0"/>
              <a:t> </a:t>
            </a:r>
            <a:r>
              <a:rPr lang="pl-PL" sz="3200" b="1" dirty="0" err="1"/>
              <a:t>Task</a:t>
            </a:r>
            <a:endParaRPr lang="en-GB" dirty="0"/>
          </a:p>
        </p:txBody>
      </p:sp>
      <p:sp>
        <p:nvSpPr>
          <p:cNvPr id="12" name="Symbol zastępczy stopki 11"/>
          <p:cNvSpPr>
            <a:spLocks noGrp="1"/>
          </p:cNvSpPr>
          <p:nvPr>
            <p:ph type="ftr" sz="quarter" idx="11"/>
          </p:nvPr>
        </p:nvSpPr>
        <p:spPr/>
        <p:txBody>
          <a:bodyPr/>
          <a:lstStyle/>
          <a:p>
            <a:r>
              <a:rPr lang="en-US"/>
              <a:t>T.Kostyrka - Hurtownie Danych</a:t>
            </a:r>
            <a:endParaRPr lang="pl-PL" dirty="0"/>
          </a:p>
        </p:txBody>
      </p:sp>
      <p:pic>
        <p:nvPicPr>
          <p:cNvPr id="3" name="Obraz 2">
            <a:extLst>
              <a:ext uri="{FF2B5EF4-FFF2-40B4-BE49-F238E27FC236}">
                <a16:creationId xmlns:a16="http://schemas.microsoft.com/office/drawing/2014/main" id="{C4A54091-E12B-464B-A135-245EF562F63E}"/>
              </a:ext>
            </a:extLst>
          </p:cNvPr>
          <p:cNvPicPr>
            <a:picLocks noChangeAspect="1"/>
          </p:cNvPicPr>
          <p:nvPr/>
        </p:nvPicPr>
        <p:blipFill>
          <a:blip r:embed="rId2"/>
          <a:stretch>
            <a:fillRect/>
          </a:stretch>
        </p:blipFill>
        <p:spPr>
          <a:xfrm>
            <a:off x="5599651" y="1247505"/>
            <a:ext cx="3315034" cy="4681537"/>
          </a:xfrm>
          <a:prstGeom prst="rect">
            <a:avLst/>
          </a:prstGeom>
        </p:spPr>
      </p:pic>
    </p:spTree>
    <p:extLst>
      <p:ext uri="{BB962C8B-B14F-4D97-AF65-F5344CB8AC3E}">
        <p14:creationId xmlns:p14="http://schemas.microsoft.com/office/powerpoint/2010/main" val="24767256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a:t>Source &amp; </a:t>
            </a:r>
            <a:r>
              <a:rPr lang="pl-PL" dirty="0" err="1"/>
              <a:t>Destination</a:t>
            </a:r>
            <a:endParaRPr lang="en-GB" dirty="0"/>
          </a:p>
        </p:txBody>
      </p:sp>
      <p:sp>
        <p:nvSpPr>
          <p:cNvPr id="3" name="Symbol zastępczy zawartości 2"/>
          <p:cNvSpPr>
            <a:spLocks noGrp="1"/>
          </p:cNvSpPr>
          <p:nvPr>
            <p:ph idx="1"/>
          </p:nvPr>
        </p:nvSpPr>
        <p:spPr>
          <a:xfrm>
            <a:off x="3869268" y="864108"/>
            <a:ext cx="7315200" cy="5120640"/>
          </a:xfrm>
        </p:spPr>
        <p:txBody>
          <a:bodyPr>
            <a:normAutofit/>
          </a:bodyPr>
          <a:lstStyle/>
          <a:p>
            <a:pPr marL="342900" indent="-342900">
              <a:lnSpc>
                <a:spcPct val="100000"/>
              </a:lnSpc>
              <a:buFont typeface="+mj-lt"/>
              <a:buAutoNum type="arabicPeriod"/>
            </a:pPr>
            <a:endParaRPr lang="pl-PL" sz="1400" dirty="0"/>
          </a:p>
        </p:txBody>
      </p:sp>
      <p:sp>
        <p:nvSpPr>
          <p:cNvPr id="5" name="Symbol zastępczy stopki 4"/>
          <p:cNvSpPr>
            <a:spLocks noGrp="1"/>
          </p:cNvSpPr>
          <p:nvPr>
            <p:ph type="ftr" sz="quarter" idx="11"/>
          </p:nvPr>
        </p:nvSpPr>
        <p:spPr/>
        <p:txBody>
          <a:bodyPr/>
          <a:lstStyle/>
          <a:p>
            <a:r>
              <a:rPr lang="en-US"/>
              <a:t>T.Kostyrka - Hurtownie Danych</a:t>
            </a:r>
            <a:endParaRPr lang="pl-PL" dirty="0"/>
          </a:p>
        </p:txBody>
      </p:sp>
    </p:spTree>
    <p:extLst>
      <p:ext uri="{BB962C8B-B14F-4D97-AF65-F5344CB8AC3E}">
        <p14:creationId xmlns:p14="http://schemas.microsoft.com/office/powerpoint/2010/main" val="19825465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ole tekstowe 8"/>
          <p:cNvSpPr txBox="1"/>
          <p:nvPr/>
        </p:nvSpPr>
        <p:spPr>
          <a:xfrm>
            <a:off x="604007" y="662730"/>
            <a:ext cx="9991288" cy="584775"/>
          </a:xfrm>
          <a:prstGeom prst="rect">
            <a:avLst/>
          </a:prstGeom>
          <a:noFill/>
        </p:spPr>
        <p:txBody>
          <a:bodyPr wrap="square" rtlCol="0">
            <a:spAutoFit/>
          </a:bodyPr>
          <a:lstStyle/>
          <a:p>
            <a:r>
              <a:rPr lang="pl-PL" sz="3200" b="1" dirty="0"/>
              <a:t>Source</a:t>
            </a:r>
            <a:endParaRPr lang="en-GB" dirty="0"/>
          </a:p>
        </p:txBody>
      </p:sp>
      <p:sp>
        <p:nvSpPr>
          <p:cNvPr id="12" name="Symbol zastępczy stopki 11"/>
          <p:cNvSpPr>
            <a:spLocks noGrp="1"/>
          </p:cNvSpPr>
          <p:nvPr>
            <p:ph type="ftr" sz="quarter" idx="11"/>
          </p:nvPr>
        </p:nvSpPr>
        <p:spPr/>
        <p:txBody>
          <a:bodyPr/>
          <a:lstStyle/>
          <a:p>
            <a:r>
              <a:rPr lang="en-US"/>
              <a:t>T.Kostyrka - Hurtownie Danych</a:t>
            </a:r>
            <a:endParaRPr lang="pl-PL" dirty="0"/>
          </a:p>
        </p:txBody>
      </p:sp>
      <p:pic>
        <p:nvPicPr>
          <p:cNvPr id="2" name="Obraz 1">
            <a:extLst>
              <a:ext uri="{FF2B5EF4-FFF2-40B4-BE49-F238E27FC236}">
                <a16:creationId xmlns:a16="http://schemas.microsoft.com/office/drawing/2014/main" id="{F6D4592B-4C97-493C-80DA-BC5E90AF6541}"/>
              </a:ext>
            </a:extLst>
          </p:cNvPr>
          <p:cNvPicPr>
            <a:picLocks noChangeAspect="1"/>
          </p:cNvPicPr>
          <p:nvPr/>
        </p:nvPicPr>
        <p:blipFill>
          <a:blip r:embed="rId2"/>
          <a:stretch>
            <a:fillRect/>
          </a:stretch>
        </p:blipFill>
        <p:spPr>
          <a:xfrm>
            <a:off x="8582025" y="1250418"/>
            <a:ext cx="2655639" cy="5104552"/>
          </a:xfrm>
          <a:prstGeom prst="rect">
            <a:avLst/>
          </a:prstGeom>
        </p:spPr>
      </p:pic>
      <p:sp>
        <p:nvSpPr>
          <p:cNvPr id="4" name="Prostokąt 3">
            <a:extLst>
              <a:ext uri="{FF2B5EF4-FFF2-40B4-BE49-F238E27FC236}">
                <a16:creationId xmlns:a16="http://schemas.microsoft.com/office/drawing/2014/main" id="{6EDE0B44-7B8F-414E-B397-3E3991D82070}"/>
              </a:ext>
            </a:extLst>
          </p:cNvPr>
          <p:cNvSpPr/>
          <p:nvPr/>
        </p:nvSpPr>
        <p:spPr>
          <a:xfrm>
            <a:off x="604006" y="1367635"/>
            <a:ext cx="7504823" cy="2554545"/>
          </a:xfrm>
          <a:prstGeom prst="rect">
            <a:avLst/>
          </a:prstGeom>
        </p:spPr>
        <p:txBody>
          <a:bodyPr wrap="square">
            <a:spAutoFit/>
          </a:bodyPr>
          <a:lstStyle/>
          <a:p>
            <a:r>
              <a:rPr lang="en-US" sz="1600" dirty="0">
                <a:solidFill>
                  <a:srgbClr val="2A2A2A"/>
                </a:solidFill>
              </a:rPr>
              <a:t>Sources are the data flow components that make data from different types of data sources available to a data flow. Sources have one regular output, and many sources also have one error output.</a:t>
            </a:r>
          </a:p>
          <a:p>
            <a:r>
              <a:rPr lang="en-US" sz="1600" dirty="0">
                <a:solidFill>
                  <a:srgbClr val="2A2A2A"/>
                </a:solidFill>
              </a:rPr>
              <a:t>There are three types of sources:</a:t>
            </a:r>
            <a:endParaRPr lang="pl-PL" sz="1600" dirty="0">
              <a:solidFill>
                <a:srgbClr val="2A2A2A"/>
              </a:solidFill>
            </a:endParaRPr>
          </a:p>
          <a:p>
            <a:endParaRPr lang="en-US" sz="1600" dirty="0">
              <a:solidFill>
                <a:srgbClr val="2A2A2A"/>
              </a:solidFill>
            </a:endParaRPr>
          </a:p>
          <a:p>
            <a:pPr marL="342900" indent="-342900">
              <a:buFont typeface="+mj-lt"/>
              <a:buAutoNum type="arabicPeriod"/>
            </a:pPr>
            <a:r>
              <a:rPr lang="en-US" sz="1600" b="1" dirty="0">
                <a:solidFill>
                  <a:srgbClr val="2A2A2A"/>
                </a:solidFill>
              </a:rPr>
              <a:t>Sources that Setup installs when you install Integration Services.</a:t>
            </a:r>
          </a:p>
          <a:p>
            <a:pPr marL="342900" indent="-342900">
              <a:buFont typeface="+mj-lt"/>
              <a:buAutoNum type="arabicPeriod"/>
            </a:pPr>
            <a:r>
              <a:rPr lang="en-US" sz="1600" dirty="0">
                <a:solidFill>
                  <a:srgbClr val="2A2A2A"/>
                </a:solidFill>
              </a:rPr>
              <a:t>Sources that are available to download from the Microsoft Web site.</a:t>
            </a:r>
          </a:p>
          <a:p>
            <a:pPr marL="342900" indent="-342900">
              <a:buFont typeface="+mj-lt"/>
              <a:buAutoNum type="arabicPeriod"/>
            </a:pPr>
            <a:r>
              <a:rPr lang="en-US" sz="1600" dirty="0">
                <a:solidFill>
                  <a:srgbClr val="2A2A2A"/>
                </a:solidFill>
              </a:rPr>
              <a:t>Custom sources that you create if the existing sources do not meet your needs.</a:t>
            </a:r>
            <a:endParaRPr lang="pl-PL" sz="1600" dirty="0">
              <a:solidFill>
                <a:srgbClr val="2A2A2A"/>
              </a:solidFill>
            </a:endParaRPr>
          </a:p>
          <a:p>
            <a:pPr marL="342900" indent="-342900">
              <a:buFont typeface="+mj-lt"/>
              <a:buAutoNum type="arabicPeriod"/>
            </a:pPr>
            <a:endParaRPr lang="pl-PL" sz="1600" b="0" i="0" dirty="0">
              <a:solidFill>
                <a:srgbClr val="2A2A2A"/>
              </a:solidFill>
              <a:effectLst/>
            </a:endParaRPr>
          </a:p>
          <a:p>
            <a:r>
              <a:rPr lang="en-US" sz="1600" dirty="0">
                <a:solidFill>
                  <a:srgbClr val="2A2A2A"/>
                </a:solidFill>
                <a:hlinkClick r:id="rId3"/>
              </a:rPr>
              <a:t>https://technet.microsoft.com/en-us/library/ms141093(v=sql.105).aspx</a:t>
            </a:r>
            <a:endParaRPr lang="pl-PL" sz="1600" dirty="0">
              <a:solidFill>
                <a:srgbClr val="2A2A2A"/>
              </a:solidFill>
            </a:endParaRPr>
          </a:p>
        </p:txBody>
      </p:sp>
    </p:spTree>
    <p:extLst>
      <p:ext uri="{BB962C8B-B14F-4D97-AF65-F5344CB8AC3E}">
        <p14:creationId xmlns:p14="http://schemas.microsoft.com/office/powerpoint/2010/main" val="3305759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ole tekstowe 8"/>
          <p:cNvSpPr txBox="1"/>
          <p:nvPr/>
        </p:nvSpPr>
        <p:spPr>
          <a:xfrm>
            <a:off x="604007" y="662730"/>
            <a:ext cx="9991288" cy="584775"/>
          </a:xfrm>
          <a:prstGeom prst="rect">
            <a:avLst/>
          </a:prstGeom>
          <a:noFill/>
        </p:spPr>
        <p:txBody>
          <a:bodyPr wrap="square" rtlCol="0">
            <a:spAutoFit/>
          </a:bodyPr>
          <a:lstStyle/>
          <a:p>
            <a:r>
              <a:rPr lang="pl-PL" sz="3200" b="1" dirty="0" err="1"/>
              <a:t>Destination</a:t>
            </a:r>
            <a:endParaRPr lang="en-GB" dirty="0"/>
          </a:p>
        </p:txBody>
      </p:sp>
      <p:sp>
        <p:nvSpPr>
          <p:cNvPr id="12" name="Symbol zastępczy stopki 11"/>
          <p:cNvSpPr>
            <a:spLocks noGrp="1"/>
          </p:cNvSpPr>
          <p:nvPr>
            <p:ph type="ftr" sz="quarter" idx="11"/>
          </p:nvPr>
        </p:nvSpPr>
        <p:spPr/>
        <p:txBody>
          <a:bodyPr/>
          <a:lstStyle/>
          <a:p>
            <a:r>
              <a:rPr lang="en-US"/>
              <a:t>T.Kostyrka - Hurtownie Danych</a:t>
            </a:r>
            <a:endParaRPr lang="pl-PL" dirty="0"/>
          </a:p>
        </p:txBody>
      </p:sp>
      <p:pic>
        <p:nvPicPr>
          <p:cNvPr id="2" name="Obraz 1">
            <a:extLst>
              <a:ext uri="{FF2B5EF4-FFF2-40B4-BE49-F238E27FC236}">
                <a16:creationId xmlns:a16="http://schemas.microsoft.com/office/drawing/2014/main" id="{7786D987-C71A-4339-A488-5926DA8D0FB8}"/>
              </a:ext>
            </a:extLst>
          </p:cNvPr>
          <p:cNvPicPr>
            <a:picLocks noChangeAspect="1"/>
          </p:cNvPicPr>
          <p:nvPr/>
        </p:nvPicPr>
        <p:blipFill>
          <a:blip r:embed="rId2"/>
          <a:stretch>
            <a:fillRect/>
          </a:stretch>
        </p:blipFill>
        <p:spPr>
          <a:xfrm>
            <a:off x="8772128" y="1247505"/>
            <a:ext cx="2657872" cy="5108845"/>
          </a:xfrm>
          <a:prstGeom prst="rect">
            <a:avLst/>
          </a:prstGeom>
        </p:spPr>
      </p:pic>
      <p:sp>
        <p:nvSpPr>
          <p:cNvPr id="5" name="Prostokąt 4">
            <a:extLst>
              <a:ext uri="{FF2B5EF4-FFF2-40B4-BE49-F238E27FC236}">
                <a16:creationId xmlns:a16="http://schemas.microsoft.com/office/drawing/2014/main" id="{E73E3D70-98A2-44AD-918F-7EE6F476FEE4}"/>
              </a:ext>
            </a:extLst>
          </p:cNvPr>
          <p:cNvSpPr/>
          <p:nvPr/>
        </p:nvSpPr>
        <p:spPr>
          <a:xfrm>
            <a:off x="604006" y="1247505"/>
            <a:ext cx="7335649" cy="2800767"/>
          </a:xfrm>
          <a:prstGeom prst="rect">
            <a:avLst/>
          </a:prstGeom>
        </p:spPr>
        <p:txBody>
          <a:bodyPr wrap="square">
            <a:spAutoFit/>
          </a:bodyPr>
          <a:lstStyle/>
          <a:p>
            <a:r>
              <a:rPr lang="en-US" sz="1600" dirty="0">
                <a:solidFill>
                  <a:srgbClr val="2A2A2A"/>
                </a:solidFill>
              </a:rPr>
              <a:t>Destinations are the data flow components that load the data in a data flow into different types of data sources or create an in-memory dataset. Destinations have one input and one error output.</a:t>
            </a:r>
            <a:endParaRPr lang="pl-PL" sz="1600" dirty="0">
              <a:solidFill>
                <a:srgbClr val="2A2A2A"/>
              </a:solidFill>
            </a:endParaRPr>
          </a:p>
          <a:p>
            <a:endParaRPr lang="en-US" sz="1600" dirty="0">
              <a:solidFill>
                <a:srgbClr val="2A2A2A"/>
              </a:solidFill>
            </a:endParaRPr>
          </a:p>
          <a:p>
            <a:r>
              <a:rPr lang="en-US" sz="1600" dirty="0">
                <a:solidFill>
                  <a:srgbClr val="2A2A2A"/>
                </a:solidFill>
              </a:rPr>
              <a:t>There are three types of destinations:</a:t>
            </a:r>
          </a:p>
          <a:p>
            <a:pPr marL="342900" indent="-342900">
              <a:buFont typeface="+mj-lt"/>
              <a:buAutoNum type="arabicPeriod"/>
            </a:pPr>
            <a:r>
              <a:rPr lang="en-US" sz="1600" b="1" dirty="0">
                <a:solidFill>
                  <a:srgbClr val="2A2A2A"/>
                </a:solidFill>
              </a:rPr>
              <a:t>Destinations that Setup installs when you install Integration Services.</a:t>
            </a:r>
          </a:p>
          <a:p>
            <a:pPr marL="342900" indent="-342900">
              <a:buFont typeface="+mj-lt"/>
              <a:buAutoNum type="arabicPeriod"/>
            </a:pPr>
            <a:r>
              <a:rPr lang="en-US" sz="1600" dirty="0">
                <a:solidFill>
                  <a:srgbClr val="2A2A2A"/>
                </a:solidFill>
              </a:rPr>
              <a:t>Destinations that are available to download from the Microsoft Web site.</a:t>
            </a:r>
          </a:p>
          <a:p>
            <a:pPr marL="342900" indent="-342900">
              <a:buFont typeface="+mj-lt"/>
              <a:buAutoNum type="arabicPeriod"/>
            </a:pPr>
            <a:r>
              <a:rPr lang="en-US" sz="1600" dirty="0">
                <a:solidFill>
                  <a:srgbClr val="2A2A2A"/>
                </a:solidFill>
              </a:rPr>
              <a:t>Custom destinations that you create if the existing destinations do not meet your needs.</a:t>
            </a:r>
            <a:endParaRPr lang="pl-PL" sz="1600" dirty="0">
              <a:solidFill>
                <a:srgbClr val="2A2A2A"/>
              </a:solidFill>
            </a:endParaRPr>
          </a:p>
          <a:p>
            <a:pPr marL="342900" indent="-342900">
              <a:buFont typeface="+mj-lt"/>
              <a:buAutoNum type="arabicPeriod"/>
            </a:pPr>
            <a:endParaRPr lang="pl-PL" sz="1600" b="0" i="0" dirty="0">
              <a:solidFill>
                <a:srgbClr val="2A2A2A"/>
              </a:solidFill>
              <a:effectLst/>
            </a:endParaRPr>
          </a:p>
          <a:p>
            <a:r>
              <a:rPr lang="en-US" sz="1600" dirty="0">
                <a:solidFill>
                  <a:srgbClr val="2A2A2A"/>
                </a:solidFill>
                <a:hlinkClick r:id="rId3"/>
              </a:rPr>
              <a:t>https://technet.microsoft.com/en-us/library/ms141089(v=sql.105).aspx</a:t>
            </a:r>
            <a:endParaRPr lang="pl-PL" sz="1600" dirty="0">
              <a:solidFill>
                <a:srgbClr val="2A2A2A"/>
              </a:solidFill>
            </a:endParaRPr>
          </a:p>
        </p:txBody>
      </p:sp>
    </p:spTree>
    <p:extLst>
      <p:ext uri="{BB962C8B-B14F-4D97-AF65-F5344CB8AC3E}">
        <p14:creationId xmlns:p14="http://schemas.microsoft.com/office/powerpoint/2010/main" val="32209961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a:t>Connection </a:t>
            </a:r>
            <a:r>
              <a:rPr lang="pl-PL" dirty="0" err="1"/>
              <a:t>Managers</a:t>
            </a:r>
            <a:endParaRPr lang="en-GB" dirty="0"/>
          </a:p>
        </p:txBody>
      </p:sp>
      <p:sp>
        <p:nvSpPr>
          <p:cNvPr id="3" name="Symbol zastępczy zawartości 2"/>
          <p:cNvSpPr>
            <a:spLocks noGrp="1"/>
          </p:cNvSpPr>
          <p:nvPr>
            <p:ph idx="1"/>
          </p:nvPr>
        </p:nvSpPr>
        <p:spPr>
          <a:xfrm>
            <a:off x="3869268" y="864108"/>
            <a:ext cx="7315200" cy="5120640"/>
          </a:xfrm>
        </p:spPr>
        <p:txBody>
          <a:bodyPr>
            <a:normAutofit/>
          </a:bodyPr>
          <a:lstStyle/>
          <a:p>
            <a:pPr marL="342900" indent="-342900">
              <a:lnSpc>
                <a:spcPct val="100000"/>
              </a:lnSpc>
              <a:buFont typeface="+mj-lt"/>
              <a:buAutoNum type="arabicPeriod"/>
            </a:pPr>
            <a:endParaRPr lang="pl-PL" sz="1400" dirty="0"/>
          </a:p>
        </p:txBody>
      </p:sp>
      <p:sp>
        <p:nvSpPr>
          <p:cNvPr id="5" name="Symbol zastępczy stopki 4"/>
          <p:cNvSpPr>
            <a:spLocks noGrp="1"/>
          </p:cNvSpPr>
          <p:nvPr>
            <p:ph type="ftr" sz="quarter" idx="11"/>
          </p:nvPr>
        </p:nvSpPr>
        <p:spPr/>
        <p:txBody>
          <a:bodyPr/>
          <a:lstStyle/>
          <a:p>
            <a:r>
              <a:rPr lang="en-US"/>
              <a:t>T.Kostyrka - Hurtownie Danych</a:t>
            </a:r>
            <a:endParaRPr lang="pl-PL" dirty="0"/>
          </a:p>
        </p:txBody>
      </p:sp>
    </p:spTree>
    <p:extLst>
      <p:ext uri="{BB962C8B-B14F-4D97-AF65-F5344CB8AC3E}">
        <p14:creationId xmlns:p14="http://schemas.microsoft.com/office/powerpoint/2010/main" val="38188421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ole tekstowe 8"/>
          <p:cNvSpPr txBox="1"/>
          <p:nvPr/>
        </p:nvSpPr>
        <p:spPr>
          <a:xfrm>
            <a:off x="604007" y="662730"/>
            <a:ext cx="9991288" cy="584775"/>
          </a:xfrm>
          <a:prstGeom prst="rect">
            <a:avLst/>
          </a:prstGeom>
          <a:noFill/>
        </p:spPr>
        <p:txBody>
          <a:bodyPr wrap="square" rtlCol="0">
            <a:spAutoFit/>
          </a:bodyPr>
          <a:lstStyle/>
          <a:p>
            <a:r>
              <a:rPr lang="pl-PL" sz="3200" b="1" dirty="0"/>
              <a:t>Connection Manager</a:t>
            </a:r>
            <a:endParaRPr lang="en-GB" dirty="0"/>
          </a:p>
        </p:txBody>
      </p:sp>
      <p:sp>
        <p:nvSpPr>
          <p:cNvPr id="12" name="Symbol zastępczy stopki 11"/>
          <p:cNvSpPr>
            <a:spLocks noGrp="1"/>
          </p:cNvSpPr>
          <p:nvPr>
            <p:ph type="ftr" sz="quarter" idx="11"/>
          </p:nvPr>
        </p:nvSpPr>
        <p:spPr/>
        <p:txBody>
          <a:bodyPr/>
          <a:lstStyle/>
          <a:p>
            <a:r>
              <a:rPr lang="en-US"/>
              <a:t>T.Kostyrka - Hurtownie Danych</a:t>
            </a:r>
            <a:endParaRPr lang="pl-PL" dirty="0"/>
          </a:p>
        </p:txBody>
      </p:sp>
      <p:sp>
        <p:nvSpPr>
          <p:cNvPr id="2" name="Rectangle 1"/>
          <p:cNvSpPr/>
          <p:nvPr/>
        </p:nvSpPr>
        <p:spPr>
          <a:xfrm>
            <a:off x="604006" y="1247505"/>
            <a:ext cx="6935481" cy="3693319"/>
          </a:xfrm>
          <a:prstGeom prst="rect">
            <a:avLst/>
          </a:prstGeom>
        </p:spPr>
        <p:txBody>
          <a:bodyPr wrap="square">
            <a:spAutoFit/>
          </a:bodyPr>
          <a:lstStyle/>
          <a:p>
            <a:r>
              <a:rPr lang="en-US" dirty="0">
                <a:solidFill>
                  <a:srgbClr val="000000"/>
                </a:solidFill>
                <a:latin typeface="segoe-ui_normal"/>
              </a:rPr>
              <a:t>Integration Services uses the connection manager as a logical representation of a connection. At design time, you set the properties of a connection manager to describe the physical connection that Integration Services creates when the package runs</a:t>
            </a:r>
            <a:r>
              <a:rPr lang="pl-PL" dirty="0">
                <a:solidFill>
                  <a:srgbClr val="000000"/>
                </a:solidFill>
                <a:latin typeface="segoe-ui_normal"/>
              </a:rPr>
              <a:t>.</a:t>
            </a:r>
          </a:p>
          <a:p>
            <a:endParaRPr lang="pl-PL" dirty="0">
              <a:solidFill>
                <a:srgbClr val="000000"/>
              </a:solidFill>
              <a:latin typeface="segoe-ui_normal"/>
            </a:endParaRPr>
          </a:p>
          <a:p>
            <a:r>
              <a:rPr lang="en-US" dirty="0"/>
              <a:t>A connection manager can be created at the package level or at the project level. The connection manager created at the project level is available all the packages in the project. Whereas, connection manager created at the package level is available to that specific package.</a:t>
            </a:r>
            <a:endParaRPr lang="pl-PL" dirty="0"/>
          </a:p>
          <a:p>
            <a:endParaRPr lang="pl-PL" dirty="0"/>
          </a:p>
          <a:p>
            <a:r>
              <a:rPr lang="pl-PL" dirty="0">
                <a:hlinkClick r:id="rId2"/>
              </a:rPr>
              <a:t>https://docs.microsoft.com/en-us/sql/integration-services/connection-manager/integration-services-ssis-connections</a:t>
            </a:r>
            <a:endParaRPr lang="pl-PL" dirty="0"/>
          </a:p>
        </p:txBody>
      </p:sp>
      <p:pic>
        <p:nvPicPr>
          <p:cNvPr id="3" name="Obraz 2">
            <a:extLst>
              <a:ext uri="{FF2B5EF4-FFF2-40B4-BE49-F238E27FC236}">
                <a16:creationId xmlns:a16="http://schemas.microsoft.com/office/drawing/2014/main" id="{B13B55B1-E202-4DF5-A329-6BC0D86057EB}"/>
              </a:ext>
            </a:extLst>
          </p:cNvPr>
          <p:cNvPicPr>
            <a:picLocks noChangeAspect="1"/>
          </p:cNvPicPr>
          <p:nvPr/>
        </p:nvPicPr>
        <p:blipFill>
          <a:blip r:embed="rId3"/>
          <a:stretch>
            <a:fillRect/>
          </a:stretch>
        </p:blipFill>
        <p:spPr>
          <a:xfrm>
            <a:off x="7539487" y="662730"/>
            <a:ext cx="4038600" cy="2952750"/>
          </a:xfrm>
          <a:prstGeom prst="rect">
            <a:avLst/>
          </a:prstGeom>
        </p:spPr>
      </p:pic>
      <p:pic>
        <p:nvPicPr>
          <p:cNvPr id="4" name="Obraz 3">
            <a:extLst>
              <a:ext uri="{FF2B5EF4-FFF2-40B4-BE49-F238E27FC236}">
                <a16:creationId xmlns:a16="http://schemas.microsoft.com/office/drawing/2014/main" id="{5E83D379-9A09-4C21-B571-BDC3E2363EB3}"/>
              </a:ext>
            </a:extLst>
          </p:cNvPr>
          <p:cNvPicPr>
            <a:picLocks noChangeAspect="1"/>
          </p:cNvPicPr>
          <p:nvPr/>
        </p:nvPicPr>
        <p:blipFill>
          <a:blip r:embed="rId4"/>
          <a:stretch>
            <a:fillRect/>
          </a:stretch>
        </p:blipFill>
        <p:spPr>
          <a:xfrm>
            <a:off x="8879598" y="3728556"/>
            <a:ext cx="2698489" cy="2604900"/>
          </a:xfrm>
          <a:prstGeom prst="rect">
            <a:avLst/>
          </a:prstGeom>
        </p:spPr>
      </p:pic>
    </p:spTree>
    <p:extLst>
      <p:ext uri="{BB962C8B-B14F-4D97-AF65-F5344CB8AC3E}">
        <p14:creationId xmlns:p14="http://schemas.microsoft.com/office/powerpoint/2010/main" val="7243393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ole tekstowe 8"/>
          <p:cNvSpPr txBox="1"/>
          <p:nvPr/>
        </p:nvSpPr>
        <p:spPr>
          <a:xfrm>
            <a:off x="604007" y="662730"/>
            <a:ext cx="9991288" cy="584775"/>
          </a:xfrm>
          <a:prstGeom prst="rect">
            <a:avLst/>
          </a:prstGeom>
          <a:noFill/>
        </p:spPr>
        <p:txBody>
          <a:bodyPr wrap="square" rtlCol="0">
            <a:spAutoFit/>
          </a:bodyPr>
          <a:lstStyle/>
          <a:p>
            <a:r>
              <a:rPr lang="pl-PL" sz="3200" b="1" dirty="0"/>
              <a:t>Connection String</a:t>
            </a:r>
            <a:endParaRPr lang="en-GB" dirty="0"/>
          </a:p>
        </p:txBody>
      </p:sp>
      <p:sp>
        <p:nvSpPr>
          <p:cNvPr id="12" name="Symbol zastępczy stopki 11"/>
          <p:cNvSpPr>
            <a:spLocks noGrp="1"/>
          </p:cNvSpPr>
          <p:nvPr>
            <p:ph type="ftr" sz="quarter" idx="11"/>
          </p:nvPr>
        </p:nvSpPr>
        <p:spPr/>
        <p:txBody>
          <a:bodyPr/>
          <a:lstStyle/>
          <a:p>
            <a:r>
              <a:rPr lang="en-US"/>
              <a:t>T.Kostyrka - Hurtownie Danych</a:t>
            </a:r>
            <a:endParaRPr lang="pl-PL" dirty="0"/>
          </a:p>
        </p:txBody>
      </p:sp>
      <p:sp>
        <p:nvSpPr>
          <p:cNvPr id="2" name="Rectangle 1"/>
          <p:cNvSpPr/>
          <p:nvPr/>
        </p:nvSpPr>
        <p:spPr>
          <a:xfrm>
            <a:off x="604006" y="1247505"/>
            <a:ext cx="10254493" cy="2585323"/>
          </a:xfrm>
          <a:prstGeom prst="rect">
            <a:avLst/>
          </a:prstGeom>
        </p:spPr>
        <p:txBody>
          <a:bodyPr wrap="square">
            <a:spAutoFit/>
          </a:bodyPr>
          <a:lstStyle/>
          <a:p>
            <a:r>
              <a:rPr lang="en-US" dirty="0">
                <a:solidFill>
                  <a:srgbClr val="000000"/>
                </a:solidFill>
                <a:latin typeface="segoe-ui_normal"/>
              </a:rPr>
              <a:t>In computing, a connection string is a string that specifies information about a data source and the means of connecting to it. It is passed in code to an underlying driver or provider in order to initiate the connection. Whilst commonly used for a database connection, the data source could also be a spreadsheet or text file.</a:t>
            </a:r>
          </a:p>
          <a:p>
            <a:endParaRPr lang="en-US" dirty="0">
              <a:solidFill>
                <a:srgbClr val="000000"/>
              </a:solidFill>
              <a:latin typeface="segoe-ui_normal"/>
            </a:endParaRPr>
          </a:p>
          <a:p>
            <a:r>
              <a:rPr lang="en-US" dirty="0">
                <a:solidFill>
                  <a:srgbClr val="000000"/>
                </a:solidFill>
                <a:latin typeface="segoe-ui_normal"/>
              </a:rPr>
              <a:t>The connection string may include attributes such as the name of the driver, server and database, as well as security information such as user name and password.</a:t>
            </a:r>
            <a:endParaRPr lang="pl-PL" dirty="0">
              <a:solidFill>
                <a:srgbClr val="000000"/>
              </a:solidFill>
              <a:latin typeface="segoe-ui_normal"/>
            </a:endParaRPr>
          </a:p>
          <a:p>
            <a:endParaRPr lang="pl-PL" dirty="0">
              <a:solidFill>
                <a:srgbClr val="000000"/>
              </a:solidFill>
              <a:latin typeface="segoe-ui_normal"/>
            </a:endParaRPr>
          </a:p>
          <a:p>
            <a:r>
              <a:rPr lang="pl-PL" dirty="0">
                <a:hlinkClick r:id="rId2"/>
              </a:rPr>
              <a:t>https://en.wikipedia.org/wiki/Connection_string</a:t>
            </a:r>
            <a:endParaRPr lang="pl-PL" dirty="0"/>
          </a:p>
        </p:txBody>
      </p:sp>
      <p:pic>
        <p:nvPicPr>
          <p:cNvPr id="3" name="Obraz 2">
            <a:extLst>
              <a:ext uri="{FF2B5EF4-FFF2-40B4-BE49-F238E27FC236}">
                <a16:creationId xmlns:a16="http://schemas.microsoft.com/office/drawing/2014/main" id="{169742E0-8859-490F-8589-C75DEBDD36D4}"/>
              </a:ext>
            </a:extLst>
          </p:cNvPr>
          <p:cNvPicPr>
            <a:picLocks noChangeAspect="1"/>
          </p:cNvPicPr>
          <p:nvPr/>
        </p:nvPicPr>
        <p:blipFill>
          <a:blip r:embed="rId3"/>
          <a:stretch>
            <a:fillRect/>
          </a:stretch>
        </p:blipFill>
        <p:spPr>
          <a:xfrm>
            <a:off x="604006" y="4417603"/>
            <a:ext cx="9314060" cy="1662105"/>
          </a:xfrm>
          <a:prstGeom prst="rect">
            <a:avLst/>
          </a:prstGeom>
        </p:spPr>
      </p:pic>
    </p:spTree>
    <p:extLst>
      <p:ext uri="{BB962C8B-B14F-4D97-AF65-F5344CB8AC3E}">
        <p14:creationId xmlns:p14="http://schemas.microsoft.com/office/powerpoint/2010/main" val="29897378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ole tekstowe 8"/>
          <p:cNvSpPr txBox="1"/>
          <p:nvPr/>
        </p:nvSpPr>
        <p:spPr>
          <a:xfrm>
            <a:off x="604007" y="662730"/>
            <a:ext cx="9991288" cy="584775"/>
          </a:xfrm>
          <a:prstGeom prst="rect">
            <a:avLst/>
          </a:prstGeom>
          <a:noFill/>
        </p:spPr>
        <p:txBody>
          <a:bodyPr wrap="square" rtlCol="0">
            <a:spAutoFit/>
          </a:bodyPr>
          <a:lstStyle/>
          <a:p>
            <a:r>
              <a:rPr lang="pl-PL" sz="3200" b="1" dirty="0"/>
              <a:t>Flat File Connection Manager</a:t>
            </a:r>
            <a:endParaRPr lang="en-GB" dirty="0"/>
          </a:p>
        </p:txBody>
      </p:sp>
      <p:sp>
        <p:nvSpPr>
          <p:cNvPr id="12" name="Symbol zastępczy stopki 11"/>
          <p:cNvSpPr>
            <a:spLocks noGrp="1"/>
          </p:cNvSpPr>
          <p:nvPr>
            <p:ph type="ftr" sz="quarter" idx="11"/>
          </p:nvPr>
        </p:nvSpPr>
        <p:spPr/>
        <p:txBody>
          <a:bodyPr/>
          <a:lstStyle/>
          <a:p>
            <a:r>
              <a:rPr lang="en-US"/>
              <a:t>T.Kostyrka - Hurtownie Danych</a:t>
            </a:r>
            <a:endParaRPr lang="pl-PL" dirty="0"/>
          </a:p>
        </p:txBody>
      </p:sp>
      <p:sp>
        <p:nvSpPr>
          <p:cNvPr id="2" name="Rectangle 1"/>
          <p:cNvSpPr/>
          <p:nvPr/>
        </p:nvSpPr>
        <p:spPr>
          <a:xfrm>
            <a:off x="604007" y="1358516"/>
            <a:ext cx="6096000" cy="1754326"/>
          </a:xfrm>
          <a:prstGeom prst="rect">
            <a:avLst/>
          </a:prstGeom>
        </p:spPr>
        <p:txBody>
          <a:bodyPr>
            <a:spAutoFit/>
          </a:bodyPr>
          <a:lstStyle/>
          <a:p>
            <a:r>
              <a:rPr lang="en-US" dirty="0">
                <a:solidFill>
                  <a:srgbClr val="000000"/>
                </a:solidFill>
                <a:latin typeface="segoe-ui_normal"/>
              </a:rPr>
              <a:t>A Flat File connection manager enables a package to access data in a flat file. </a:t>
            </a:r>
            <a:r>
              <a:rPr lang="en-US" dirty="0"/>
              <a:t>The Flat File connection manager can access only one file.</a:t>
            </a:r>
            <a:endParaRPr lang="pl-PL" dirty="0"/>
          </a:p>
          <a:p>
            <a:endParaRPr lang="pl-PL" dirty="0"/>
          </a:p>
          <a:p>
            <a:r>
              <a:rPr lang="pl-PL" dirty="0">
                <a:hlinkClick r:id="rId2"/>
              </a:rPr>
              <a:t>https://docs.microsoft.com/en-us/sql/integration-services/connection-manager/flat-file-connection-manager</a:t>
            </a:r>
            <a:endParaRPr lang="pl-PL" dirty="0"/>
          </a:p>
        </p:txBody>
      </p:sp>
      <p:pic>
        <p:nvPicPr>
          <p:cNvPr id="3" name="Obraz 2">
            <a:extLst>
              <a:ext uri="{FF2B5EF4-FFF2-40B4-BE49-F238E27FC236}">
                <a16:creationId xmlns:a16="http://schemas.microsoft.com/office/drawing/2014/main" id="{91CDCB0E-080C-46E5-A597-925481AF7089}"/>
              </a:ext>
            </a:extLst>
          </p:cNvPr>
          <p:cNvPicPr>
            <a:picLocks noChangeAspect="1"/>
          </p:cNvPicPr>
          <p:nvPr/>
        </p:nvPicPr>
        <p:blipFill>
          <a:blip r:embed="rId3"/>
          <a:stretch>
            <a:fillRect/>
          </a:stretch>
        </p:blipFill>
        <p:spPr>
          <a:xfrm>
            <a:off x="6700007" y="1247505"/>
            <a:ext cx="5043487" cy="4702038"/>
          </a:xfrm>
          <a:prstGeom prst="rect">
            <a:avLst/>
          </a:prstGeom>
        </p:spPr>
      </p:pic>
    </p:spTree>
    <p:extLst>
      <p:ext uri="{BB962C8B-B14F-4D97-AF65-F5344CB8AC3E}">
        <p14:creationId xmlns:p14="http://schemas.microsoft.com/office/powerpoint/2010/main" val="28081506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ole tekstowe 8"/>
          <p:cNvSpPr txBox="1"/>
          <p:nvPr/>
        </p:nvSpPr>
        <p:spPr>
          <a:xfrm>
            <a:off x="604007" y="662730"/>
            <a:ext cx="9991288" cy="584775"/>
          </a:xfrm>
          <a:prstGeom prst="rect">
            <a:avLst/>
          </a:prstGeom>
          <a:noFill/>
        </p:spPr>
        <p:txBody>
          <a:bodyPr wrap="square" rtlCol="0">
            <a:spAutoFit/>
          </a:bodyPr>
          <a:lstStyle/>
          <a:p>
            <a:r>
              <a:rPr lang="pl-PL" sz="3200" b="1" dirty="0"/>
              <a:t>OLE DB Connection Manager</a:t>
            </a:r>
            <a:endParaRPr lang="en-GB" dirty="0"/>
          </a:p>
        </p:txBody>
      </p:sp>
      <p:sp>
        <p:nvSpPr>
          <p:cNvPr id="12" name="Symbol zastępczy stopki 11"/>
          <p:cNvSpPr>
            <a:spLocks noGrp="1"/>
          </p:cNvSpPr>
          <p:nvPr>
            <p:ph type="ftr" sz="quarter" idx="11"/>
          </p:nvPr>
        </p:nvSpPr>
        <p:spPr/>
        <p:txBody>
          <a:bodyPr/>
          <a:lstStyle/>
          <a:p>
            <a:r>
              <a:rPr lang="en-US"/>
              <a:t>T.Kostyrka - Hurtownie Danych</a:t>
            </a:r>
            <a:endParaRPr lang="pl-PL" dirty="0"/>
          </a:p>
        </p:txBody>
      </p:sp>
      <p:sp>
        <p:nvSpPr>
          <p:cNvPr id="2" name="Rectangle 1"/>
          <p:cNvSpPr/>
          <p:nvPr/>
        </p:nvSpPr>
        <p:spPr>
          <a:xfrm>
            <a:off x="604007" y="1247505"/>
            <a:ext cx="5996818" cy="4247317"/>
          </a:xfrm>
          <a:prstGeom prst="rect">
            <a:avLst/>
          </a:prstGeom>
        </p:spPr>
        <p:txBody>
          <a:bodyPr wrap="square">
            <a:spAutoFit/>
          </a:bodyPr>
          <a:lstStyle/>
          <a:p>
            <a:r>
              <a:rPr lang="en-US" dirty="0">
                <a:solidFill>
                  <a:srgbClr val="000000"/>
                </a:solidFill>
                <a:latin typeface="segoe-ui_normal"/>
              </a:rPr>
              <a:t>An OLE DB connection manager enables a package to connect to a data source by using an OLE DB provider. For example, an OLE DB connection manager that connects to SQL Server can use the Microsoft OLE DB Provider for SQL Server.</a:t>
            </a:r>
            <a:endParaRPr lang="pl-PL" dirty="0">
              <a:solidFill>
                <a:srgbClr val="000000"/>
              </a:solidFill>
              <a:latin typeface="segoe-ui_normal"/>
            </a:endParaRPr>
          </a:p>
          <a:p>
            <a:endParaRPr lang="pl-PL" dirty="0">
              <a:solidFill>
                <a:srgbClr val="000000"/>
              </a:solidFill>
              <a:latin typeface="segoe-ui_normal"/>
            </a:endParaRPr>
          </a:p>
          <a:p>
            <a:r>
              <a:rPr lang="en-US" dirty="0"/>
              <a:t>Several SQL Server Integration Services tasks and data flow components use an OLE DB connection manager. For example, the OLE DB source and OLE DB destination use this connection manager to extract and load data, and the Execute SQL task can use this connection manager to connect to a SQL Server database to run queries.</a:t>
            </a:r>
            <a:endParaRPr lang="pl-PL" dirty="0"/>
          </a:p>
          <a:p>
            <a:endParaRPr lang="pl-PL" dirty="0"/>
          </a:p>
          <a:p>
            <a:r>
              <a:rPr lang="pl-PL" dirty="0">
                <a:hlinkClick r:id="rId2"/>
              </a:rPr>
              <a:t>https://docs.microsoft.com/en-us/sql/integration-services/connection-manager/ole-db-connection-manager</a:t>
            </a:r>
            <a:endParaRPr lang="pl-PL" dirty="0"/>
          </a:p>
        </p:txBody>
      </p:sp>
      <p:pic>
        <p:nvPicPr>
          <p:cNvPr id="3" name="Obraz 2">
            <a:extLst>
              <a:ext uri="{FF2B5EF4-FFF2-40B4-BE49-F238E27FC236}">
                <a16:creationId xmlns:a16="http://schemas.microsoft.com/office/drawing/2014/main" id="{C8B57D67-4B73-467C-8652-B6C256078DBF}"/>
              </a:ext>
            </a:extLst>
          </p:cNvPr>
          <p:cNvPicPr>
            <a:picLocks noChangeAspect="1"/>
          </p:cNvPicPr>
          <p:nvPr/>
        </p:nvPicPr>
        <p:blipFill>
          <a:blip r:embed="rId3"/>
          <a:stretch>
            <a:fillRect/>
          </a:stretch>
        </p:blipFill>
        <p:spPr>
          <a:xfrm>
            <a:off x="6600825" y="1247505"/>
            <a:ext cx="5179470" cy="3429754"/>
          </a:xfrm>
          <a:prstGeom prst="rect">
            <a:avLst/>
          </a:prstGeom>
        </p:spPr>
      </p:pic>
    </p:spTree>
    <p:extLst>
      <p:ext uri="{BB962C8B-B14F-4D97-AF65-F5344CB8AC3E}">
        <p14:creationId xmlns:p14="http://schemas.microsoft.com/office/powerpoint/2010/main" val="6538358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ole tekstowe 8"/>
          <p:cNvSpPr txBox="1"/>
          <p:nvPr/>
        </p:nvSpPr>
        <p:spPr>
          <a:xfrm>
            <a:off x="604007" y="662730"/>
            <a:ext cx="9991288" cy="584775"/>
          </a:xfrm>
          <a:prstGeom prst="rect">
            <a:avLst/>
          </a:prstGeom>
          <a:noFill/>
        </p:spPr>
        <p:txBody>
          <a:bodyPr wrap="square" rtlCol="0">
            <a:spAutoFit/>
          </a:bodyPr>
          <a:lstStyle/>
          <a:p>
            <a:r>
              <a:rPr lang="pl-PL" sz="3200" b="1" dirty="0"/>
              <a:t>Excel Connection Manager</a:t>
            </a:r>
            <a:endParaRPr lang="en-GB" dirty="0"/>
          </a:p>
        </p:txBody>
      </p:sp>
      <p:sp>
        <p:nvSpPr>
          <p:cNvPr id="12" name="Symbol zastępczy stopki 11"/>
          <p:cNvSpPr>
            <a:spLocks noGrp="1"/>
          </p:cNvSpPr>
          <p:nvPr>
            <p:ph type="ftr" sz="quarter" idx="11"/>
          </p:nvPr>
        </p:nvSpPr>
        <p:spPr/>
        <p:txBody>
          <a:bodyPr/>
          <a:lstStyle/>
          <a:p>
            <a:r>
              <a:rPr lang="en-US"/>
              <a:t>T.Kostyrka - Hurtownie Danych</a:t>
            </a:r>
            <a:endParaRPr lang="pl-PL" dirty="0"/>
          </a:p>
        </p:txBody>
      </p:sp>
      <p:sp>
        <p:nvSpPr>
          <p:cNvPr id="2" name="Rectangle 1"/>
          <p:cNvSpPr/>
          <p:nvPr/>
        </p:nvSpPr>
        <p:spPr>
          <a:xfrm>
            <a:off x="604007" y="1247505"/>
            <a:ext cx="7172920" cy="2031325"/>
          </a:xfrm>
          <a:prstGeom prst="rect">
            <a:avLst/>
          </a:prstGeom>
        </p:spPr>
        <p:txBody>
          <a:bodyPr wrap="square">
            <a:spAutoFit/>
          </a:bodyPr>
          <a:lstStyle/>
          <a:p>
            <a:r>
              <a:rPr lang="en-US" dirty="0"/>
              <a:t>An Excel connection manager enables a package to connect to an existing Microsoft Excel workbook file. The Excel source and the Excel destination that Microsoft SQL Server Integration Services includes use the Excel connection manager.</a:t>
            </a:r>
            <a:endParaRPr lang="pl-PL" dirty="0"/>
          </a:p>
          <a:p>
            <a:endParaRPr lang="pl-PL" dirty="0"/>
          </a:p>
          <a:p>
            <a:r>
              <a:rPr lang="pl-PL" dirty="0">
                <a:hlinkClick r:id="rId2"/>
              </a:rPr>
              <a:t>https://docs.microsoft.com/en-us/sql/integration-services/connection-manager/excel-connection-manager</a:t>
            </a:r>
            <a:endParaRPr lang="pl-PL" dirty="0"/>
          </a:p>
        </p:txBody>
      </p:sp>
      <p:pic>
        <p:nvPicPr>
          <p:cNvPr id="3" name="Obraz 2">
            <a:extLst>
              <a:ext uri="{FF2B5EF4-FFF2-40B4-BE49-F238E27FC236}">
                <a16:creationId xmlns:a16="http://schemas.microsoft.com/office/drawing/2014/main" id="{B225BF29-AEEF-4F17-AB07-9C4C12A90E54}"/>
              </a:ext>
            </a:extLst>
          </p:cNvPr>
          <p:cNvPicPr>
            <a:picLocks noChangeAspect="1"/>
          </p:cNvPicPr>
          <p:nvPr/>
        </p:nvPicPr>
        <p:blipFill>
          <a:blip r:embed="rId3"/>
          <a:stretch>
            <a:fillRect/>
          </a:stretch>
        </p:blipFill>
        <p:spPr>
          <a:xfrm>
            <a:off x="604007" y="3547842"/>
            <a:ext cx="4405312" cy="2464646"/>
          </a:xfrm>
          <a:prstGeom prst="rect">
            <a:avLst/>
          </a:prstGeom>
        </p:spPr>
      </p:pic>
    </p:spTree>
    <p:extLst>
      <p:ext uri="{BB962C8B-B14F-4D97-AF65-F5344CB8AC3E}">
        <p14:creationId xmlns:p14="http://schemas.microsoft.com/office/powerpoint/2010/main" val="27675345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a:t>Control </a:t>
            </a:r>
            <a:r>
              <a:rPr lang="pl-PL" dirty="0" err="1"/>
              <a:t>Flow</a:t>
            </a:r>
            <a:endParaRPr lang="en-GB" dirty="0"/>
          </a:p>
        </p:txBody>
      </p:sp>
      <p:sp>
        <p:nvSpPr>
          <p:cNvPr id="3" name="Symbol zastępczy zawartości 2"/>
          <p:cNvSpPr>
            <a:spLocks noGrp="1"/>
          </p:cNvSpPr>
          <p:nvPr>
            <p:ph idx="1"/>
          </p:nvPr>
        </p:nvSpPr>
        <p:spPr>
          <a:xfrm>
            <a:off x="3869268" y="864108"/>
            <a:ext cx="7315200" cy="5120640"/>
          </a:xfrm>
        </p:spPr>
        <p:txBody>
          <a:bodyPr>
            <a:normAutofit/>
          </a:bodyPr>
          <a:lstStyle/>
          <a:p>
            <a:pPr marL="342900" indent="-342900">
              <a:lnSpc>
                <a:spcPct val="100000"/>
              </a:lnSpc>
              <a:buFont typeface="+mj-lt"/>
              <a:buAutoNum type="arabicPeriod"/>
            </a:pPr>
            <a:endParaRPr lang="pl-PL" sz="1400" dirty="0"/>
          </a:p>
        </p:txBody>
      </p:sp>
      <p:sp>
        <p:nvSpPr>
          <p:cNvPr id="5" name="Symbol zastępczy stopki 4"/>
          <p:cNvSpPr>
            <a:spLocks noGrp="1"/>
          </p:cNvSpPr>
          <p:nvPr>
            <p:ph type="ftr" sz="quarter" idx="11"/>
          </p:nvPr>
        </p:nvSpPr>
        <p:spPr/>
        <p:txBody>
          <a:bodyPr/>
          <a:lstStyle/>
          <a:p>
            <a:r>
              <a:rPr lang="en-US"/>
              <a:t>T.Kostyrka - Hurtownie Danych</a:t>
            </a:r>
            <a:endParaRPr lang="pl-PL" dirty="0"/>
          </a:p>
        </p:txBody>
      </p:sp>
    </p:spTree>
    <p:extLst>
      <p:ext uri="{BB962C8B-B14F-4D97-AF65-F5344CB8AC3E}">
        <p14:creationId xmlns:p14="http://schemas.microsoft.com/office/powerpoint/2010/main" val="11127092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ole tekstowe 8"/>
          <p:cNvSpPr txBox="1"/>
          <p:nvPr/>
        </p:nvSpPr>
        <p:spPr>
          <a:xfrm>
            <a:off x="604007" y="662730"/>
            <a:ext cx="9991288" cy="584775"/>
          </a:xfrm>
          <a:prstGeom prst="rect">
            <a:avLst/>
          </a:prstGeom>
          <a:noFill/>
        </p:spPr>
        <p:txBody>
          <a:bodyPr wrap="square" rtlCol="0">
            <a:spAutoFit/>
          </a:bodyPr>
          <a:lstStyle/>
          <a:p>
            <a:r>
              <a:rPr lang="pl-PL" sz="3200" b="1" dirty="0"/>
              <a:t>Control Flow</a:t>
            </a:r>
          </a:p>
        </p:txBody>
      </p:sp>
      <p:sp>
        <p:nvSpPr>
          <p:cNvPr id="12" name="Symbol zastępczy stopki 11"/>
          <p:cNvSpPr>
            <a:spLocks noGrp="1"/>
          </p:cNvSpPr>
          <p:nvPr>
            <p:ph type="ftr" sz="quarter" idx="11"/>
          </p:nvPr>
        </p:nvSpPr>
        <p:spPr/>
        <p:txBody>
          <a:bodyPr/>
          <a:lstStyle/>
          <a:p>
            <a:r>
              <a:rPr lang="en-US"/>
              <a:t>T.Kostyrka - Hurtownie Danych</a:t>
            </a:r>
            <a:endParaRPr lang="pl-PL" dirty="0"/>
          </a:p>
        </p:txBody>
      </p:sp>
      <p:sp>
        <p:nvSpPr>
          <p:cNvPr id="2" name="Rectangle 1"/>
          <p:cNvSpPr/>
          <p:nvPr/>
        </p:nvSpPr>
        <p:spPr>
          <a:xfrm>
            <a:off x="604007" y="1247505"/>
            <a:ext cx="6473068" cy="2031325"/>
          </a:xfrm>
          <a:prstGeom prst="rect">
            <a:avLst/>
          </a:prstGeom>
        </p:spPr>
        <p:txBody>
          <a:bodyPr wrap="square">
            <a:spAutoFit/>
          </a:bodyPr>
          <a:lstStyle/>
          <a:p>
            <a:r>
              <a:rPr lang="en-US" dirty="0">
                <a:solidFill>
                  <a:srgbClr val="000000"/>
                </a:solidFill>
                <a:latin typeface="segoe-ui_normal"/>
              </a:rPr>
              <a:t>A package consists of a control flow and, optionally, one or more data flows. SQL Server Integration Services provides three different types of control flow elements: </a:t>
            </a:r>
            <a:endParaRPr lang="pl-PL" dirty="0">
              <a:solidFill>
                <a:srgbClr val="000000"/>
              </a:solidFill>
              <a:latin typeface="segoe-ui_normal"/>
            </a:endParaRPr>
          </a:p>
          <a:p>
            <a:pPr marL="285750" indent="-285750">
              <a:buFont typeface="Arial" panose="020B0604020202020204" pitchFamily="34" charset="0"/>
              <a:buChar char="•"/>
            </a:pPr>
            <a:r>
              <a:rPr lang="en-US" b="1" dirty="0">
                <a:solidFill>
                  <a:srgbClr val="000000"/>
                </a:solidFill>
                <a:latin typeface="segoe-ui_normal"/>
              </a:rPr>
              <a:t>containers</a:t>
            </a:r>
            <a:r>
              <a:rPr lang="en-US" dirty="0">
                <a:solidFill>
                  <a:srgbClr val="000000"/>
                </a:solidFill>
                <a:latin typeface="segoe-ui_normal"/>
              </a:rPr>
              <a:t> that provide structures in packages, </a:t>
            </a:r>
            <a:endParaRPr lang="pl-PL" dirty="0">
              <a:solidFill>
                <a:srgbClr val="000000"/>
              </a:solidFill>
              <a:latin typeface="segoe-ui_normal"/>
            </a:endParaRPr>
          </a:p>
          <a:p>
            <a:pPr marL="285750" indent="-285750">
              <a:buFont typeface="Arial" panose="020B0604020202020204" pitchFamily="34" charset="0"/>
              <a:buChar char="•"/>
            </a:pPr>
            <a:r>
              <a:rPr lang="en-US" b="1" dirty="0">
                <a:solidFill>
                  <a:srgbClr val="000000"/>
                </a:solidFill>
                <a:latin typeface="segoe-ui_normal"/>
              </a:rPr>
              <a:t>tasks</a:t>
            </a:r>
            <a:r>
              <a:rPr lang="en-US" dirty="0">
                <a:solidFill>
                  <a:srgbClr val="000000"/>
                </a:solidFill>
                <a:latin typeface="segoe-ui_normal"/>
              </a:rPr>
              <a:t> that provide functionality</a:t>
            </a:r>
            <a:endParaRPr lang="pl-PL" dirty="0">
              <a:solidFill>
                <a:srgbClr val="000000"/>
              </a:solidFill>
              <a:latin typeface="segoe-ui_normal"/>
            </a:endParaRPr>
          </a:p>
          <a:p>
            <a:pPr marL="285750" indent="-285750">
              <a:buFont typeface="Arial" panose="020B0604020202020204" pitchFamily="34" charset="0"/>
              <a:buChar char="•"/>
            </a:pPr>
            <a:r>
              <a:rPr lang="en-US" b="1" dirty="0">
                <a:solidFill>
                  <a:srgbClr val="000000"/>
                </a:solidFill>
                <a:latin typeface="segoe-ui_normal"/>
              </a:rPr>
              <a:t>precedence constraints</a:t>
            </a:r>
            <a:r>
              <a:rPr lang="en-US" dirty="0">
                <a:solidFill>
                  <a:srgbClr val="000000"/>
                </a:solidFill>
                <a:latin typeface="segoe-ui_normal"/>
              </a:rPr>
              <a:t> that connect the executables, containers, and tasks into an ordered control flow.</a:t>
            </a:r>
            <a:endParaRPr lang="pl-PL" dirty="0"/>
          </a:p>
        </p:txBody>
      </p:sp>
      <p:pic>
        <p:nvPicPr>
          <p:cNvPr id="3" name="Obraz 2">
            <a:extLst>
              <a:ext uri="{FF2B5EF4-FFF2-40B4-BE49-F238E27FC236}">
                <a16:creationId xmlns:a16="http://schemas.microsoft.com/office/drawing/2014/main" id="{A0EF4D82-0F39-45A7-968C-4BD8336B5D98}"/>
              </a:ext>
            </a:extLst>
          </p:cNvPr>
          <p:cNvPicPr>
            <a:picLocks noChangeAspect="1"/>
          </p:cNvPicPr>
          <p:nvPr/>
        </p:nvPicPr>
        <p:blipFill>
          <a:blip r:embed="rId2"/>
          <a:stretch>
            <a:fillRect/>
          </a:stretch>
        </p:blipFill>
        <p:spPr>
          <a:xfrm>
            <a:off x="6825026" y="2085975"/>
            <a:ext cx="4800600" cy="4000500"/>
          </a:xfrm>
          <a:prstGeom prst="rect">
            <a:avLst/>
          </a:prstGeom>
        </p:spPr>
      </p:pic>
    </p:spTree>
    <p:extLst>
      <p:ext uri="{BB962C8B-B14F-4D97-AF65-F5344CB8AC3E}">
        <p14:creationId xmlns:p14="http://schemas.microsoft.com/office/powerpoint/2010/main" val="3008152776"/>
      </p:ext>
    </p:extLst>
  </p:cSld>
  <p:clrMapOvr>
    <a:masterClrMapping/>
  </p:clrMapOvr>
</p:sld>
</file>

<file path=ppt/theme/theme1.xml><?xml version="1.0" encoding="utf-8"?>
<a:theme xmlns:a="http://schemas.openxmlformats.org/drawingml/2006/main" name="Ramka">
  <a:themeElements>
    <a:clrScheme name="Ramka">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Ramka">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Ramka">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2.xml><?xml version="1.0" encoding="utf-8"?>
<a:theme xmlns:a="http://schemas.openxmlformats.org/drawingml/2006/main" name="Motyw pakietu Office">
  <a:themeElements>
    <a:clrScheme name="Pakiet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Pakiet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1433</TotalTime>
  <Words>1342</Words>
  <Application>Microsoft Office PowerPoint</Application>
  <PresentationFormat>Panoramiczny</PresentationFormat>
  <Paragraphs>114</Paragraphs>
  <Slides>18</Slides>
  <Notes>0</Notes>
  <HiddenSlides>0</HiddenSlides>
  <MMClips>0</MMClips>
  <ScaleCrop>false</ScaleCrop>
  <HeadingPairs>
    <vt:vector size="6" baseType="variant">
      <vt:variant>
        <vt:lpstr>Używane czcionki</vt:lpstr>
      </vt:variant>
      <vt:variant>
        <vt:i4>5</vt:i4>
      </vt:variant>
      <vt:variant>
        <vt:lpstr>Motyw</vt:lpstr>
      </vt:variant>
      <vt:variant>
        <vt:i4>1</vt:i4>
      </vt:variant>
      <vt:variant>
        <vt:lpstr>Tytuły slajdów</vt:lpstr>
      </vt:variant>
      <vt:variant>
        <vt:i4>18</vt:i4>
      </vt:variant>
    </vt:vector>
  </HeadingPairs>
  <TitlesOfParts>
    <vt:vector size="24" baseType="lpstr">
      <vt:lpstr>Arial</vt:lpstr>
      <vt:lpstr>Calibri</vt:lpstr>
      <vt:lpstr>Corbel</vt:lpstr>
      <vt:lpstr>segoe-ui_normal</vt:lpstr>
      <vt:lpstr>Wingdings 2</vt:lpstr>
      <vt:lpstr>Ramka</vt:lpstr>
      <vt:lpstr>Hurtownie Danych</vt:lpstr>
      <vt:lpstr>Connection Managers</vt:lpstr>
      <vt:lpstr>Prezentacja programu PowerPoint</vt:lpstr>
      <vt:lpstr>Prezentacja programu PowerPoint</vt:lpstr>
      <vt:lpstr>Prezentacja programu PowerPoint</vt:lpstr>
      <vt:lpstr>Prezentacja programu PowerPoint</vt:lpstr>
      <vt:lpstr>Prezentacja programu PowerPoint</vt:lpstr>
      <vt:lpstr>Control Flow</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Source &amp; Destination</vt:lpstr>
      <vt:lpstr>Prezentacja programu PowerPoint</vt:lpstr>
      <vt:lpstr>Prezentacja programu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Fundamentals</dc:title>
  <dc:creator>Tomek</dc:creator>
  <cp:lastModifiedBy>Tomasz Kostyrka</cp:lastModifiedBy>
  <cp:revision>663</cp:revision>
  <dcterms:created xsi:type="dcterms:W3CDTF">2016-10-31T15:19:50Z</dcterms:created>
  <dcterms:modified xsi:type="dcterms:W3CDTF">2018-03-19T22:03:13Z</dcterms:modified>
</cp:coreProperties>
</file>