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14"/>
  </p:notesMasterIdLst>
  <p:sldIdLst>
    <p:sldId id="256" r:id="rId2"/>
    <p:sldId id="338" r:id="rId3"/>
    <p:sldId id="336" r:id="rId4"/>
    <p:sldId id="330" r:id="rId5"/>
    <p:sldId id="332" r:id="rId6"/>
    <p:sldId id="337" r:id="rId7"/>
    <p:sldId id="331" r:id="rId8"/>
    <p:sldId id="344" r:id="rId9"/>
    <p:sldId id="346" r:id="rId10"/>
    <p:sldId id="333" r:id="rId11"/>
    <p:sldId id="345" r:id="rId12"/>
    <p:sldId id="34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01" d="100"/>
          <a:sy n="101" d="100"/>
        </p:scale>
        <p:origin x="138" y="324"/>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21/02/2018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D4A7D7AC-C791-4609-9F1F-B4FAF969FA0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92CE35A4-DF97-4374-AB8D-35EFC8B18ECB}"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A206DBFB-14F2-458E-A351-BDDE7EAC40C3}" type="datetime1">
              <a:rPr lang="en-US" smtClean="0"/>
              <a:t>2/21/2018</a:t>
            </a:fld>
            <a:endParaRPr lang="en-US" dirty="0"/>
          </a:p>
        </p:txBody>
      </p:sp>
      <p:sp>
        <p:nvSpPr>
          <p:cNvPr id="8" name="Footer Placeholder 7"/>
          <p:cNvSpPr>
            <a:spLocks noGrp="1"/>
          </p:cNvSpPr>
          <p:nvPr>
            <p:ph type="ftr" sz="quarter" idx="11"/>
          </p:nvPr>
        </p:nvSpPr>
        <p:spPr/>
        <p:txBody>
          <a:bodyPr/>
          <a:lstStyle/>
          <a:p>
            <a:r>
              <a:rPr lang="en-US"/>
              <a:t>T.Kostyrka - Hurtownie Danych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4366936-2CB0-47D4-AE95-C435866B7900}"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865AC391-4F8B-4369-85C5-1D49F6757BF5}" type="datetime1">
              <a:rPr lang="en-US" smtClean="0"/>
              <a:t>2/21/2018</a:t>
            </a:fld>
            <a:endParaRPr lang="en-US" dirty="0"/>
          </a:p>
        </p:txBody>
      </p:sp>
      <p:sp>
        <p:nvSpPr>
          <p:cNvPr id="5" name="Footer Placeholder 4"/>
          <p:cNvSpPr>
            <a:spLocks noGrp="1"/>
          </p:cNvSpPr>
          <p:nvPr>
            <p:ph type="ftr" sz="quarter" idx="11"/>
          </p:nvPr>
        </p:nvSpPr>
        <p:spPr/>
        <p:txBody>
          <a:bodyPr/>
          <a:lstStyle/>
          <a:p>
            <a:r>
              <a:rPr lang="en-US"/>
              <a:t>T.Kostyrka - Hurtownie Danych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DF80FE2B-0369-4E51-8E63-DB087EA27A9A}" type="datetime1">
              <a:rPr lang="en-US" smtClean="0"/>
              <a:t>2/21/2018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0287FBE8-9B0B-4EE1-B524-51065E6C2009}" type="datetime1">
              <a:rPr lang="en-US" smtClean="0"/>
              <a:t>2/21/2018</a:t>
            </a:fld>
            <a:endParaRPr lang="en-US" dirty="0"/>
          </a:p>
        </p:txBody>
      </p:sp>
      <p:sp>
        <p:nvSpPr>
          <p:cNvPr id="11" name="Footer Placeholder 10"/>
          <p:cNvSpPr>
            <a:spLocks noGrp="1"/>
          </p:cNvSpPr>
          <p:nvPr>
            <p:ph type="ftr" sz="quarter" idx="11"/>
          </p:nvPr>
        </p:nvSpPr>
        <p:spPr/>
        <p:txBody>
          <a:bodyPr/>
          <a:lstStyle/>
          <a:p>
            <a:r>
              <a:rPr lang="en-US"/>
              <a:t>T.Kostyrka - Hurtownie Danych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F91C462F-3264-4022-A1EA-0C00A57D92C2}" type="datetime1">
              <a:rPr lang="en-US" smtClean="0"/>
              <a:t>2/21/2018</a:t>
            </a:fld>
            <a:endParaRPr lang="en-US" dirty="0"/>
          </a:p>
        </p:txBody>
      </p:sp>
      <p:sp>
        <p:nvSpPr>
          <p:cNvPr id="7" name="Footer Placeholder 6"/>
          <p:cNvSpPr>
            <a:spLocks noGrp="1"/>
          </p:cNvSpPr>
          <p:nvPr>
            <p:ph type="ftr" sz="quarter" idx="11"/>
          </p:nvPr>
        </p:nvSpPr>
        <p:spPr/>
        <p:txBody>
          <a:bodyPr/>
          <a:lstStyle/>
          <a:p>
            <a:r>
              <a:rPr lang="en-US"/>
              <a:t>T.Kostyrka - Hurtownie Danych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776EA2-538C-41F2-922A-CB0176781557}" type="datetime1">
              <a:rPr lang="en-US" smtClean="0"/>
              <a:t>2/21/2018</a:t>
            </a:fld>
            <a:endParaRPr lang="en-US" dirty="0"/>
          </a:p>
        </p:txBody>
      </p:sp>
      <p:sp>
        <p:nvSpPr>
          <p:cNvPr id="6" name="Footer Placeholder 5"/>
          <p:cNvSpPr>
            <a:spLocks noGrp="1"/>
          </p:cNvSpPr>
          <p:nvPr>
            <p:ph type="ftr" sz="quarter" idx="11"/>
          </p:nvPr>
        </p:nvSpPr>
        <p:spPr/>
        <p:txBody>
          <a:bodyPr/>
          <a:lstStyle/>
          <a:p>
            <a:r>
              <a:rPr lang="en-US"/>
              <a:t>T.Kostyrka - Hurtownie Danych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CEE6518E-2A02-423B-9985-C106FD268D59}" type="datetime1">
              <a:rPr lang="en-US" smtClean="0"/>
              <a:t>2/21/2018</a:t>
            </a:fld>
            <a:endParaRPr lang="en-US" dirty="0"/>
          </a:p>
        </p:txBody>
      </p:sp>
      <p:sp>
        <p:nvSpPr>
          <p:cNvPr id="9" name="Footer Placeholder 8"/>
          <p:cNvSpPr>
            <a:spLocks noGrp="1"/>
          </p:cNvSpPr>
          <p:nvPr>
            <p:ph type="ftr" sz="quarter" idx="11"/>
          </p:nvPr>
        </p:nvSpPr>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06C26824-C5FB-41B4-836A-C01CCB66FB0C}" type="datetime1">
              <a:rPr lang="en-US" smtClean="0"/>
              <a:t>2/21/2018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T.Kostyrka - Hurtownie Danych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4CAA45-CD6D-4F0C-82F8-49F7A525E8E6}" type="datetime1">
              <a:rPr lang="en-US" smtClean="0"/>
              <a:t>2/21/2018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T.Kostyrka - Hurtownie Danych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sql/integration-services/data-flow/transformations/sort-transformation"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sql/integration-services/data-flow/transformations/merge-join-transform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sql/integration-services/data-flow/transformations/conditional-split-transform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sql/integration-services/data-flow/transformations/multicast-transform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sql/integration-services/data-flow/transformations/aggregate-transformatio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de_page" TargetMode="External"/><Relationship Id="rId2" Type="http://schemas.openxmlformats.org/officeDocument/2006/relationships/hyperlink" Target="https://docs.microsoft.com/en-us/sql/integration-services/data-flow/transformations/data-conversion-transforma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sdn.microsoft.com/pl-pl/library/ms141020(v=sql.110).aspx"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cs typeface="Arial" panose="020B0604020202020204" pitchFamily="34" charset="0"/>
              </a:rPr>
              <a:t>Hurtownie Danych</a:t>
            </a:r>
          </a:p>
        </p:txBody>
      </p:sp>
      <p:sp>
        <p:nvSpPr>
          <p:cNvPr id="3" name="Podtytuł 2"/>
          <p:cNvSpPr>
            <a:spLocks noGrp="1"/>
          </p:cNvSpPr>
          <p:nvPr>
            <p:ph type="subTitle" idx="1"/>
          </p:nvPr>
        </p:nvSpPr>
        <p:spPr/>
        <p:txBody>
          <a:bodyPr/>
          <a:lstStyle/>
          <a:p>
            <a:r>
              <a:rPr lang="pl-PL" dirty="0">
                <a:latin typeface="Arial" panose="020B0604020202020204" pitchFamily="34" charset="0"/>
                <a:cs typeface="Arial" panose="020B0604020202020204" pitchFamily="34" charset="0"/>
              </a:rPr>
              <a:t>SSIS Podstawy cz.2</a:t>
            </a:r>
          </a:p>
        </p:txBody>
      </p:sp>
    </p:spTree>
    <p:extLst>
      <p:ext uri="{BB962C8B-B14F-4D97-AF65-F5344CB8AC3E}">
        <p14:creationId xmlns:p14="http://schemas.microsoft.com/office/powerpoint/2010/main" val="33235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Sort</a:t>
            </a:r>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E16881D5-0813-436E-AC32-0836B7771229}"/>
              </a:ext>
            </a:extLst>
          </p:cNvPr>
          <p:cNvSpPr/>
          <p:nvPr/>
        </p:nvSpPr>
        <p:spPr>
          <a:xfrm>
            <a:off x="604007" y="1247505"/>
            <a:ext cx="5968244" cy="2862322"/>
          </a:xfrm>
          <a:prstGeom prst="rect">
            <a:avLst/>
          </a:prstGeom>
        </p:spPr>
        <p:txBody>
          <a:bodyPr wrap="square">
            <a:spAutoFit/>
          </a:bodyPr>
          <a:lstStyle/>
          <a:p>
            <a:r>
              <a:rPr lang="en-US" dirty="0">
                <a:solidFill>
                  <a:srgbClr val="2A2A2A"/>
                </a:solidFill>
              </a:rPr>
              <a:t>The Sort transformation sorts input data in ascending or descending order and copies the sorted data to the transformation output. You can apply multiple sorts to an input; each sort is identified by a numeral that determines the sort order. The column with the lowest number is sorted first, the sort column with the second lowest number is sorted next, and so on. </a:t>
            </a:r>
            <a:endParaRPr lang="pl-PL" dirty="0">
              <a:solidFill>
                <a:srgbClr val="2A2A2A"/>
              </a:solidFill>
            </a:endParaRPr>
          </a:p>
          <a:p>
            <a:endParaRPr lang="pl-PL" dirty="0">
              <a:solidFill>
                <a:srgbClr val="2A2A2A"/>
              </a:solidFill>
            </a:endParaRPr>
          </a:p>
          <a:p>
            <a:r>
              <a:rPr lang="pl-PL" dirty="0">
                <a:hlinkClick r:id="rId2"/>
              </a:rPr>
              <a:t>https://docs.microsoft.com/en-us/sql/integration-services/data-flow/transformations/sort-transformation</a:t>
            </a:r>
            <a:endParaRPr lang="pl-PL" dirty="0"/>
          </a:p>
        </p:txBody>
      </p:sp>
      <p:pic>
        <p:nvPicPr>
          <p:cNvPr id="3" name="Obraz 2">
            <a:extLst>
              <a:ext uri="{FF2B5EF4-FFF2-40B4-BE49-F238E27FC236}">
                <a16:creationId xmlns:a16="http://schemas.microsoft.com/office/drawing/2014/main" id="{46AEA968-1E85-43D4-B283-6775D7D8F08D}"/>
              </a:ext>
            </a:extLst>
          </p:cNvPr>
          <p:cNvPicPr>
            <a:picLocks noChangeAspect="1"/>
          </p:cNvPicPr>
          <p:nvPr/>
        </p:nvPicPr>
        <p:blipFill>
          <a:blip r:embed="rId3"/>
          <a:stretch>
            <a:fillRect/>
          </a:stretch>
        </p:blipFill>
        <p:spPr>
          <a:xfrm>
            <a:off x="6825026" y="1247505"/>
            <a:ext cx="4658195" cy="3076575"/>
          </a:xfrm>
          <a:prstGeom prst="rect">
            <a:avLst/>
          </a:prstGeom>
        </p:spPr>
      </p:pic>
    </p:spTree>
    <p:extLst>
      <p:ext uri="{BB962C8B-B14F-4D97-AF65-F5344CB8AC3E}">
        <p14:creationId xmlns:p14="http://schemas.microsoft.com/office/powerpoint/2010/main" val="322099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Merge</a:t>
            </a:r>
            <a:r>
              <a:rPr lang="pl-PL" sz="3200" b="1" dirty="0"/>
              <a:t> </a:t>
            </a:r>
            <a:r>
              <a:rPr lang="pl-PL" sz="3200" b="1" dirty="0" err="1"/>
              <a:t>Join</a:t>
            </a:r>
            <a:endParaRPr lang="pl-PL" sz="3200" b="1"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81D6AB4E-773A-4469-8855-4093CEC12677}"/>
              </a:ext>
            </a:extLst>
          </p:cNvPr>
          <p:cNvSpPr/>
          <p:nvPr/>
        </p:nvSpPr>
        <p:spPr>
          <a:xfrm>
            <a:off x="604006" y="1247505"/>
            <a:ext cx="9325439" cy="3416320"/>
          </a:xfrm>
          <a:prstGeom prst="rect">
            <a:avLst/>
          </a:prstGeom>
        </p:spPr>
        <p:txBody>
          <a:bodyPr wrap="square">
            <a:spAutoFit/>
          </a:bodyPr>
          <a:lstStyle/>
          <a:p>
            <a:r>
              <a:rPr lang="en-US" dirty="0">
                <a:solidFill>
                  <a:srgbClr val="000000"/>
                </a:solidFill>
                <a:cs typeface="Segoe UI" panose="020B0502040204020203" pitchFamily="34" charset="0"/>
              </a:rPr>
              <a:t>The Merge Join transformation provides an output that is generated by joining two sorted datasets using a FULL, LEFT, or INNER join. For example, you can use a LEFT join to join a table that includes product information with a table that lists the country/region in which a product was manufactured. The result is a table that lists all products and their country/region of origin.</a:t>
            </a:r>
            <a:endParaRPr lang="pl-PL" dirty="0">
              <a:solidFill>
                <a:srgbClr val="000000"/>
              </a:solidFill>
              <a:cs typeface="Segoe UI" panose="020B0502040204020203" pitchFamily="34" charset="0"/>
            </a:endParaRPr>
          </a:p>
          <a:p>
            <a:endParaRPr lang="pl-PL" dirty="0">
              <a:solidFill>
                <a:srgbClr val="000000"/>
              </a:solidFill>
              <a:cs typeface="Segoe UI" panose="020B0502040204020203" pitchFamily="34" charset="0"/>
            </a:endParaRPr>
          </a:p>
          <a:p>
            <a:r>
              <a:rPr lang="en-US" dirty="0">
                <a:cs typeface="Segoe UI" panose="020B0502040204020203" pitchFamily="34" charset="0"/>
              </a:rPr>
              <a:t>You can configure the Merge Join transformation in the following ways:</a:t>
            </a:r>
          </a:p>
          <a:p>
            <a:pPr marL="800100" lvl="1" indent="-342900">
              <a:buFont typeface="+mj-lt"/>
              <a:buAutoNum type="arabicPeriod"/>
            </a:pPr>
            <a:r>
              <a:rPr lang="en-US" dirty="0">
                <a:cs typeface="Segoe UI" panose="020B0502040204020203" pitchFamily="34" charset="0"/>
              </a:rPr>
              <a:t>Specify the join is a FULL, LEFT, or INNER join.</a:t>
            </a:r>
          </a:p>
          <a:p>
            <a:pPr marL="800100" lvl="1" indent="-342900">
              <a:buFont typeface="+mj-lt"/>
              <a:buAutoNum type="arabicPeriod"/>
            </a:pPr>
            <a:r>
              <a:rPr lang="en-US" dirty="0">
                <a:cs typeface="Segoe UI" panose="020B0502040204020203" pitchFamily="34" charset="0"/>
              </a:rPr>
              <a:t>Specify the columns the join uses.</a:t>
            </a:r>
          </a:p>
          <a:p>
            <a:pPr marL="800100" lvl="1" indent="-342900">
              <a:buFont typeface="+mj-lt"/>
              <a:buAutoNum type="arabicPeriod"/>
            </a:pPr>
            <a:r>
              <a:rPr lang="en-US" dirty="0">
                <a:cs typeface="Segoe UI" panose="020B0502040204020203" pitchFamily="34" charset="0"/>
              </a:rPr>
              <a:t>Specify whether the transformation handles null values as equal to other nulls.</a:t>
            </a:r>
            <a:endParaRPr lang="pl-PL" dirty="0">
              <a:cs typeface="Segoe UI" panose="020B0502040204020203" pitchFamily="34" charset="0"/>
            </a:endParaRPr>
          </a:p>
          <a:p>
            <a:endParaRPr lang="pl-PL" dirty="0">
              <a:cs typeface="Segoe UI" panose="020B0502040204020203" pitchFamily="34" charset="0"/>
            </a:endParaRPr>
          </a:p>
          <a:p>
            <a:r>
              <a:rPr lang="en-US" dirty="0">
                <a:cs typeface="Segoe UI" panose="020B0502040204020203" pitchFamily="34" charset="0"/>
                <a:hlinkClick r:id="rId2"/>
              </a:rPr>
              <a:t>https://docs.microsoft.com/en-us/sql/integration-services/data-flow/transformations/merge-join-transformation</a:t>
            </a:r>
            <a:endParaRPr lang="pl-PL" dirty="0">
              <a:cs typeface="Segoe UI" panose="020B0502040204020203" pitchFamily="34" charset="0"/>
            </a:endParaRPr>
          </a:p>
        </p:txBody>
      </p:sp>
    </p:spTree>
    <p:extLst>
      <p:ext uri="{BB962C8B-B14F-4D97-AF65-F5344CB8AC3E}">
        <p14:creationId xmlns:p14="http://schemas.microsoft.com/office/powerpoint/2010/main" val="75554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Merge</a:t>
            </a:r>
            <a:r>
              <a:rPr lang="pl-PL" sz="3200" b="1" dirty="0"/>
              <a:t> </a:t>
            </a:r>
            <a:r>
              <a:rPr lang="pl-PL" sz="3200" b="1" dirty="0" err="1"/>
              <a:t>Join</a:t>
            </a:r>
            <a:endParaRPr lang="pl-PL" sz="3200" b="1"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pic>
        <p:nvPicPr>
          <p:cNvPr id="4" name="Obraz 3">
            <a:extLst>
              <a:ext uri="{FF2B5EF4-FFF2-40B4-BE49-F238E27FC236}">
                <a16:creationId xmlns:a16="http://schemas.microsoft.com/office/drawing/2014/main" id="{E8C90D2B-E8D8-4496-B3E2-549D6A504890}"/>
              </a:ext>
            </a:extLst>
          </p:cNvPr>
          <p:cNvPicPr>
            <a:picLocks noChangeAspect="1"/>
          </p:cNvPicPr>
          <p:nvPr/>
        </p:nvPicPr>
        <p:blipFill>
          <a:blip r:embed="rId2"/>
          <a:stretch>
            <a:fillRect/>
          </a:stretch>
        </p:blipFill>
        <p:spPr>
          <a:xfrm>
            <a:off x="3305175" y="804862"/>
            <a:ext cx="5581650" cy="5248275"/>
          </a:xfrm>
          <a:prstGeom prst="rect">
            <a:avLst/>
          </a:prstGeom>
        </p:spPr>
      </p:pic>
    </p:spTree>
    <p:extLst>
      <p:ext uri="{BB962C8B-B14F-4D97-AF65-F5344CB8AC3E}">
        <p14:creationId xmlns:p14="http://schemas.microsoft.com/office/powerpoint/2010/main" val="57818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Data </a:t>
            </a:r>
            <a:r>
              <a:rPr lang="pl-PL" dirty="0" err="1"/>
              <a:t>Flow</a:t>
            </a:r>
            <a:endParaRPr lang="en-GB" dirty="0"/>
          </a:p>
        </p:txBody>
      </p:sp>
      <p:sp>
        <p:nvSpPr>
          <p:cNvPr id="3" name="Symbol zastępczy zawartości 2"/>
          <p:cNvSpPr>
            <a:spLocks noGrp="1"/>
          </p:cNvSpPr>
          <p:nvPr>
            <p:ph idx="1"/>
          </p:nvPr>
        </p:nvSpPr>
        <p:spPr>
          <a:xfrm>
            <a:off x="3869268" y="864108"/>
            <a:ext cx="7315200" cy="5120640"/>
          </a:xfrm>
        </p:spPr>
        <p:txBody>
          <a:bodyPr>
            <a:normAutofit/>
          </a:bodyPr>
          <a:lstStyle/>
          <a:p>
            <a:pPr marL="342900" indent="-342900">
              <a:lnSpc>
                <a:spcPct val="100000"/>
              </a:lnSpc>
              <a:buFont typeface="+mj-lt"/>
              <a:buAutoNum type="arabicPeriod"/>
            </a:pPr>
            <a:endParaRPr lang="pl-PL" sz="1400" dirty="0"/>
          </a:p>
        </p:txBody>
      </p:sp>
      <p:sp>
        <p:nvSpPr>
          <p:cNvPr id="5" name="Symbol zastępczy stopki 4"/>
          <p:cNvSpPr>
            <a:spLocks noGrp="1"/>
          </p:cNvSpPr>
          <p:nvPr>
            <p:ph type="ftr" sz="quarter" idx="11"/>
          </p:nvPr>
        </p:nvSpPr>
        <p:spPr/>
        <p:txBody>
          <a:bodyPr/>
          <a:lstStyle/>
          <a:p>
            <a:r>
              <a:rPr lang="en-US"/>
              <a:t>T.Kostyrka - Hurtownie Danych</a:t>
            </a:r>
            <a:endParaRPr lang="pl-PL" dirty="0"/>
          </a:p>
        </p:txBody>
      </p:sp>
    </p:spTree>
    <p:extLst>
      <p:ext uri="{BB962C8B-B14F-4D97-AF65-F5344CB8AC3E}">
        <p14:creationId xmlns:p14="http://schemas.microsoft.com/office/powerpoint/2010/main" val="111270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Derived</a:t>
            </a:r>
            <a:r>
              <a:rPr lang="pl-PL" sz="3200" b="1" dirty="0"/>
              <a:t> </a:t>
            </a:r>
            <a:r>
              <a:rPr lang="pl-PL" sz="3200" b="1" dirty="0" err="1"/>
              <a:t>Columns</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D402FE95-D7A0-4F45-BC34-D4097428D76D}"/>
              </a:ext>
            </a:extLst>
          </p:cNvPr>
          <p:cNvSpPr/>
          <p:nvPr/>
        </p:nvSpPr>
        <p:spPr>
          <a:xfrm>
            <a:off x="604007" y="1247505"/>
            <a:ext cx="6668062" cy="5078313"/>
          </a:xfrm>
          <a:prstGeom prst="rect">
            <a:avLst/>
          </a:prstGeom>
        </p:spPr>
        <p:txBody>
          <a:bodyPr wrap="square">
            <a:spAutoFit/>
          </a:bodyPr>
          <a:lstStyle/>
          <a:p>
            <a:r>
              <a:rPr lang="en-US" dirty="0">
                <a:solidFill>
                  <a:srgbClr val="2A2A2A"/>
                </a:solidFill>
              </a:rPr>
              <a:t>The Derived Column transformation creates new column values by applying expressions to transformation input columns. An expression can contain any combination of variables, functions, operators, and columns from the transformation input. The result can be added as a new column or inserted into an existing column as a replacement value. The Derived Column transformation can define multiple derived columns, and any variable or input columns can appear in multiple expressions.</a:t>
            </a:r>
            <a:endParaRPr lang="pl-PL" dirty="0">
              <a:solidFill>
                <a:srgbClr val="2A2A2A"/>
              </a:solidFill>
            </a:endParaRPr>
          </a:p>
          <a:p>
            <a:endParaRPr lang="pl-PL" dirty="0">
              <a:solidFill>
                <a:srgbClr val="2A2A2A"/>
              </a:solidFill>
            </a:endParaRPr>
          </a:p>
          <a:p>
            <a:pPr marL="285750" indent="-285750">
              <a:buFont typeface="Arial" panose="020B0604020202020204" pitchFamily="34" charset="0"/>
              <a:buChar char="•"/>
            </a:pPr>
            <a:r>
              <a:rPr lang="en-US" dirty="0"/>
              <a:t>Concatenate data from different columns into a derived column.</a:t>
            </a:r>
            <a:endParaRPr lang="pl-PL" dirty="0"/>
          </a:p>
          <a:p>
            <a:pPr marL="285750" indent="-285750">
              <a:buFont typeface="Arial" panose="020B0604020202020204" pitchFamily="34" charset="0"/>
              <a:buChar char="•"/>
            </a:pPr>
            <a:r>
              <a:rPr lang="en-US" dirty="0"/>
              <a:t>Extract characters from string data by using functions such as SUBSTRING, and then store the result in a derived column.</a:t>
            </a:r>
            <a:endParaRPr lang="pl-PL" dirty="0"/>
          </a:p>
          <a:p>
            <a:pPr marL="285750" indent="-285750">
              <a:buFont typeface="Arial" panose="020B0604020202020204" pitchFamily="34" charset="0"/>
              <a:buChar char="•"/>
            </a:pPr>
            <a:r>
              <a:rPr lang="en-US" dirty="0"/>
              <a:t>Apply mathematical functions to numeric data and store the result in a derived column.</a:t>
            </a:r>
            <a:endParaRPr lang="pl-PL" dirty="0"/>
          </a:p>
          <a:p>
            <a:pPr marL="285750" indent="-285750">
              <a:buFont typeface="Arial" panose="020B0604020202020204" pitchFamily="34" charset="0"/>
              <a:buChar char="•"/>
            </a:pPr>
            <a:r>
              <a:rPr lang="en-US" dirty="0"/>
              <a:t>Create expressions that compare input columns and variables.</a:t>
            </a:r>
          </a:p>
          <a:p>
            <a:pPr marL="285750" indent="-285750">
              <a:buFont typeface="Arial" panose="020B0604020202020204" pitchFamily="34" charset="0"/>
              <a:buChar char="•"/>
            </a:pPr>
            <a:r>
              <a:rPr lang="en-US" dirty="0"/>
              <a:t>Extract parts of a datetime value.</a:t>
            </a:r>
            <a:endParaRPr lang="pl-PL" dirty="0"/>
          </a:p>
          <a:p>
            <a:pPr marL="285750" indent="-285750">
              <a:buFont typeface="Arial" panose="020B0604020202020204" pitchFamily="34" charset="0"/>
              <a:buChar char="•"/>
            </a:pPr>
            <a:r>
              <a:rPr lang="en-US" dirty="0"/>
              <a:t>Convert date strings to a specific format using an expression.</a:t>
            </a:r>
          </a:p>
          <a:p>
            <a:endParaRPr lang="pl-PL" dirty="0"/>
          </a:p>
        </p:txBody>
      </p:sp>
      <p:pic>
        <p:nvPicPr>
          <p:cNvPr id="3" name="Obraz 2">
            <a:extLst>
              <a:ext uri="{FF2B5EF4-FFF2-40B4-BE49-F238E27FC236}">
                <a16:creationId xmlns:a16="http://schemas.microsoft.com/office/drawing/2014/main" id="{C175CC68-B6D5-49FA-A584-F5336EAE5D91}"/>
              </a:ext>
            </a:extLst>
          </p:cNvPr>
          <p:cNvPicPr>
            <a:picLocks noChangeAspect="1"/>
          </p:cNvPicPr>
          <p:nvPr/>
        </p:nvPicPr>
        <p:blipFill>
          <a:blip r:embed="rId2"/>
          <a:stretch>
            <a:fillRect/>
          </a:stretch>
        </p:blipFill>
        <p:spPr>
          <a:xfrm>
            <a:off x="7272069" y="1247505"/>
            <a:ext cx="4553366" cy="3328987"/>
          </a:xfrm>
          <a:prstGeom prst="rect">
            <a:avLst/>
          </a:prstGeom>
        </p:spPr>
      </p:pic>
    </p:spTree>
    <p:extLst>
      <p:ext uri="{BB962C8B-B14F-4D97-AF65-F5344CB8AC3E}">
        <p14:creationId xmlns:p14="http://schemas.microsoft.com/office/powerpoint/2010/main" val="300815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Conditional</a:t>
            </a:r>
            <a:r>
              <a:rPr lang="pl-PL" sz="3200" b="1" dirty="0"/>
              <a:t> Split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351EE8E9-DDFE-4F1A-B122-03243FF3CF09}"/>
              </a:ext>
            </a:extLst>
          </p:cNvPr>
          <p:cNvSpPr/>
          <p:nvPr/>
        </p:nvSpPr>
        <p:spPr>
          <a:xfrm>
            <a:off x="604007" y="1247505"/>
            <a:ext cx="6701668" cy="3139321"/>
          </a:xfrm>
          <a:prstGeom prst="rect">
            <a:avLst/>
          </a:prstGeom>
        </p:spPr>
        <p:txBody>
          <a:bodyPr wrap="square">
            <a:spAutoFit/>
          </a:bodyPr>
          <a:lstStyle/>
          <a:p>
            <a:r>
              <a:rPr lang="en-US" dirty="0">
                <a:solidFill>
                  <a:srgbClr val="000000"/>
                </a:solidFill>
              </a:rPr>
              <a:t>The Conditional Split transformation can route data rows to different outputs depending on the content of the data. The implementation of the Conditional Split transformation is similar to a CASE decision structure in a programming language. The transformation evaluates expressions, and based on the results, directs the data row to the specified output. This transformation also provides a default output, so that if a row matches no expression it is directed to the default output.</a:t>
            </a:r>
            <a:endParaRPr lang="pl-PL" dirty="0">
              <a:solidFill>
                <a:srgbClr val="000000"/>
              </a:solidFill>
            </a:endParaRPr>
          </a:p>
          <a:p>
            <a:endParaRPr lang="pl-PL" dirty="0">
              <a:solidFill>
                <a:srgbClr val="000000"/>
              </a:solidFill>
            </a:endParaRPr>
          </a:p>
          <a:p>
            <a:r>
              <a:rPr lang="pl-PL" dirty="0">
                <a:hlinkClick r:id="rId2"/>
              </a:rPr>
              <a:t>https://docs.microsoft.com/en-us/sql/integration-services/data-flow/transformations/conditional-split-transformation</a:t>
            </a:r>
            <a:endParaRPr lang="pl-PL" dirty="0"/>
          </a:p>
        </p:txBody>
      </p:sp>
      <p:pic>
        <p:nvPicPr>
          <p:cNvPr id="3" name="Obraz 2">
            <a:extLst>
              <a:ext uri="{FF2B5EF4-FFF2-40B4-BE49-F238E27FC236}">
                <a16:creationId xmlns:a16="http://schemas.microsoft.com/office/drawing/2014/main" id="{7D8C2515-02B4-4CD5-894A-F6AE2A5814FE}"/>
              </a:ext>
            </a:extLst>
          </p:cNvPr>
          <p:cNvPicPr>
            <a:picLocks noChangeAspect="1"/>
          </p:cNvPicPr>
          <p:nvPr/>
        </p:nvPicPr>
        <p:blipFill>
          <a:blip r:embed="rId3"/>
          <a:stretch>
            <a:fillRect/>
          </a:stretch>
        </p:blipFill>
        <p:spPr>
          <a:xfrm>
            <a:off x="7696200" y="1247505"/>
            <a:ext cx="4119562" cy="4787189"/>
          </a:xfrm>
          <a:prstGeom prst="rect">
            <a:avLst/>
          </a:prstGeom>
        </p:spPr>
      </p:pic>
    </p:spTree>
    <p:extLst>
      <p:ext uri="{BB962C8B-B14F-4D97-AF65-F5344CB8AC3E}">
        <p14:creationId xmlns:p14="http://schemas.microsoft.com/office/powerpoint/2010/main" val="387371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Multicast</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95398150-404B-4F02-8052-DE731F3E332B}"/>
              </a:ext>
            </a:extLst>
          </p:cNvPr>
          <p:cNvSpPr/>
          <p:nvPr/>
        </p:nvSpPr>
        <p:spPr>
          <a:xfrm>
            <a:off x="604007" y="1247505"/>
            <a:ext cx="7944770" cy="5078313"/>
          </a:xfrm>
          <a:prstGeom prst="rect">
            <a:avLst/>
          </a:prstGeom>
        </p:spPr>
        <p:txBody>
          <a:bodyPr wrap="square">
            <a:spAutoFit/>
          </a:bodyPr>
          <a:lstStyle/>
          <a:p>
            <a:r>
              <a:rPr lang="pl-PL" dirty="0"/>
              <a:t>The Multicast </a:t>
            </a:r>
            <a:r>
              <a:rPr lang="pl-PL" dirty="0" err="1"/>
              <a:t>transformation</a:t>
            </a:r>
            <a:r>
              <a:rPr lang="pl-PL" dirty="0"/>
              <a:t> </a:t>
            </a:r>
            <a:r>
              <a:rPr lang="pl-PL" dirty="0" err="1"/>
              <a:t>distributes</a:t>
            </a:r>
            <a:r>
              <a:rPr lang="pl-PL" dirty="0"/>
              <a:t> </a:t>
            </a:r>
            <a:r>
              <a:rPr lang="pl-PL" dirty="0" err="1"/>
              <a:t>its</a:t>
            </a:r>
            <a:r>
              <a:rPr lang="pl-PL" dirty="0"/>
              <a:t> </a:t>
            </a:r>
            <a:r>
              <a:rPr lang="pl-PL" dirty="0" err="1"/>
              <a:t>input</a:t>
            </a:r>
            <a:r>
              <a:rPr lang="pl-PL" dirty="0"/>
              <a:t> to one </a:t>
            </a:r>
            <a:r>
              <a:rPr lang="pl-PL" dirty="0" err="1"/>
              <a:t>or</a:t>
            </a:r>
            <a:r>
              <a:rPr lang="pl-PL" dirty="0"/>
              <a:t> </a:t>
            </a:r>
            <a:r>
              <a:rPr lang="pl-PL" dirty="0" err="1"/>
              <a:t>more</a:t>
            </a:r>
            <a:r>
              <a:rPr lang="pl-PL" dirty="0"/>
              <a:t> </a:t>
            </a:r>
            <a:r>
              <a:rPr lang="pl-PL" dirty="0" err="1"/>
              <a:t>outputs</a:t>
            </a:r>
            <a:r>
              <a:rPr lang="pl-PL" dirty="0"/>
              <a:t>. </a:t>
            </a:r>
            <a:r>
              <a:rPr lang="pl-PL" dirty="0" err="1"/>
              <a:t>This</a:t>
            </a:r>
            <a:r>
              <a:rPr lang="pl-PL" dirty="0"/>
              <a:t> </a:t>
            </a:r>
            <a:r>
              <a:rPr lang="pl-PL" dirty="0" err="1"/>
              <a:t>transformation</a:t>
            </a:r>
            <a:r>
              <a:rPr lang="pl-PL" dirty="0"/>
              <a:t> </a:t>
            </a:r>
            <a:r>
              <a:rPr lang="pl-PL" dirty="0" err="1"/>
              <a:t>is</a:t>
            </a:r>
            <a:r>
              <a:rPr lang="pl-PL" dirty="0"/>
              <a:t> </a:t>
            </a:r>
            <a:r>
              <a:rPr lang="pl-PL" dirty="0" err="1"/>
              <a:t>similar</a:t>
            </a:r>
            <a:r>
              <a:rPr lang="pl-PL" dirty="0"/>
              <a:t> to the </a:t>
            </a:r>
            <a:r>
              <a:rPr lang="pl-PL" dirty="0" err="1"/>
              <a:t>Conditional</a:t>
            </a:r>
            <a:r>
              <a:rPr lang="pl-PL" dirty="0"/>
              <a:t> Split </a:t>
            </a:r>
            <a:r>
              <a:rPr lang="pl-PL" dirty="0" err="1"/>
              <a:t>transformation</a:t>
            </a:r>
            <a:r>
              <a:rPr lang="pl-PL" dirty="0"/>
              <a:t>. Both </a:t>
            </a:r>
            <a:r>
              <a:rPr lang="pl-PL" dirty="0" err="1"/>
              <a:t>transformations</a:t>
            </a:r>
            <a:r>
              <a:rPr lang="pl-PL" dirty="0"/>
              <a:t> </a:t>
            </a:r>
            <a:r>
              <a:rPr lang="pl-PL" dirty="0" err="1"/>
              <a:t>direct</a:t>
            </a:r>
            <a:r>
              <a:rPr lang="pl-PL" dirty="0"/>
              <a:t> </a:t>
            </a:r>
            <a:r>
              <a:rPr lang="pl-PL" dirty="0" err="1"/>
              <a:t>an</a:t>
            </a:r>
            <a:r>
              <a:rPr lang="pl-PL" dirty="0"/>
              <a:t> </a:t>
            </a:r>
            <a:r>
              <a:rPr lang="pl-PL" dirty="0" err="1"/>
              <a:t>input</a:t>
            </a:r>
            <a:r>
              <a:rPr lang="pl-PL" dirty="0"/>
              <a:t> to </a:t>
            </a:r>
            <a:r>
              <a:rPr lang="pl-PL" dirty="0" err="1"/>
              <a:t>multiple</a:t>
            </a:r>
            <a:r>
              <a:rPr lang="pl-PL" dirty="0"/>
              <a:t> </a:t>
            </a:r>
            <a:r>
              <a:rPr lang="pl-PL" dirty="0" err="1"/>
              <a:t>outputs</a:t>
            </a:r>
            <a:r>
              <a:rPr lang="pl-PL" dirty="0"/>
              <a:t>. The </a:t>
            </a:r>
            <a:r>
              <a:rPr lang="pl-PL" dirty="0" err="1"/>
              <a:t>difference</a:t>
            </a:r>
            <a:r>
              <a:rPr lang="pl-PL" dirty="0"/>
              <a:t> </a:t>
            </a:r>
            <a:r>
              <a:rPr lang="pl-PL" dirty="0" err="1"/>
              <a:t>between</a:t>
            </a:r>
            <a:r>
              <a:rPr lang="pl-PL" dirty="0"/>
              <a:t> the </a:t>
            </a:r>
            <a:r>
              <a:rPr lang="pl-PL" dirty="0" err="1"/>
              <a:t>two</a:t>
            </a:r>
            <a:r>
              <a:rPr lang="pl-PL" dirty="0"/>
              <a:t> </a:t>
            </a:r>
            <a:r>
              <a:rPr lang="pl-PL" dirty="0" err="1"/>
              <a:t>is</a:t>
            </a:r>
            <a:r>
              <a:rPr lang="pl-PL" dirty="0"/>
              <a:t> </a:t>
            </a:r>
            <a:r>
              <a:rPr lang="pl-PL" dirty="0" err="1"/>
              <a:t>that</a:t>
            </a:r>
            <a:r>
              <a:rPr lang="pl-PL" dirty="0"/>
              <a:t> the Multicast </a:t>
            </a:r>
            <a:r>
              <a:rPr lang="pl-PL" dirty="0" err="1"/>
              <a:t>transformation</a:t>
            </a:r>
            <a:r>
              <a:rPr lang="pl-PL" dirty="0"/>
              <a:t> </a:t>
            </a:r>
            <a:r>
              <a:rPr lang="pl-PL" dirty="0" err="1"/>
              <a:t>directs</a:t>
            </a:r>
            <a:r>
              <a:rPr lang="pl-PL" dirty="0"/>
              <a:t> </a:t>
            </a:r>
            <a:r>
              <a:rPr lang="pl-PL" dirty="0" err="1"/>
              <a:t>every</a:t>
            </a:r>
            <a:r>
              <a:rPr lang="pl-PL" dirty="0"/>
              <a:t> </a:t>
            </a:r>
            <a:r>
              <a:rPr lang="pl-PL" dirty="0" err="1"/>
              <a:t>row</a:t>
            </a:r>
            <a:r>
              <a:rPr lang="pl-PL" dirty="0"/>
              <a:t> to </a:t>
            </a:r>
            <a:r>
              <a:rPr lang="pl-PL" dirty="0" err="1"/>
              <a:t>every</a:t>
            </a:r>
            <a:r>
              <a:rPr lang="pl-PL" dirty="0"/>
              <a:t> </a:t>
            </a:r>
            <a:r>
              <a:rPr lang="pl-PL" dirty="0" err="1"/>
              <a:t>output</a:t>
            </a:r>
            <a:r>
              <a:rPr lang="pl-PL" dirty="0"/>
              <a:t>, and the </a:t>
            </a:r>
            <a:r>
              <a:rPr lang="pl-PL" dirty="0" err="1"/>
              <a:t>Conditional</a:t>
            </a:r>
            <a:r>
              <a:rPr lang="pl-PL" dirty="0"/>
              <a:t> Split </a:t>
            </a:r>
            <a:r>
              <a:rPr lang="pl-PL" dirty="0" err="1"/>
              <a:t>directs</a:t>
            </a:r>
            <a:r>
              <a:rPr lang="pl-PL" dirty="0"/>
              <a:t> a </a:t>
            </a:r>
            <a:r>
              <a:rPr lang="pl-PL" dirty="0" err="1"/>
              <a:t>row</a:t>
            </a:r>
            <a:r>
              <a:rPr lang="pl-PL" dirty="0"/>
              <a:t> to a single </a:t>
            </a:r>
            <a:r>
              <a:rPr lang="pl-PL" dirty="0" err="1"/>
              <a:t>output</a:t>
            </a:r>
            <a:r>
              <a:rPr lang="pl-PL" dirty="0"/>
              <a:t>. For </a:t>
            </a:r>
            <a:r>
              <a:rPr lang="pl-PL" dirty="0" err="1"/>
              <a:t>more</a:t>
            </a:r>
            <a:r>
              <a:rPr lang="pl-PL" dirty="0"/>
              <a:t> </a:t>
            </a:r>
            <a:r>
              <a:rPr lang="pl-PL" dirty="0" err="1"/>
              <a:t>information</a:t>
            </a:r>
            <a:r>
              <a:rPr lang="pl-PL" dirty="0"/>
              <a:t>, </a:t>
            </a:r>
            <a:r>
              <a:rPr lang="pl-PL" dirty="0" err="1"/>
              <a:t>see</a:t>
            </a:r>
            <a:r>
              <a:rPr lang="pl-PL" dirty="0"/>
              <a:t> </a:t>
            </a:r>
            <a:r>
              <a:rPr lang="pl-PL" dirty="0" err="1"/>
              <a:t>Conditional</a:t>
            </a:r>
            <a:r>
              <a:rPr lang="pl-PL" dirty="0"/>
              <a:t> Split </a:t>
            </a:r>
            <a:r>
              <a:rPr lang="pl-PL" dirty="0" err="1"/>
              <a:t>Transformation</a:t>
            </a:r>
            <a:r>
              <a:rPr lang="pl-PL" dirty="0"/>
              <a:t>.</a:t>
            </a:r>
          </a:p>
          <a:p>
            <a:endParaRPr lang="pl-PL" dirty="0"/>
          </a:p>
          <a:p>
            <a:r>
              <a:rPr lang="pl-PL" dirty="0" err="1"/>
              <a:t>You</a:t>
            </a:r>
            <a:r>
              <a:rPr lang="pl-PL" dirty="0"/>
              <a:t> </a:t>
            </a:r>
            <a:r>
              <a:rPr lang="pl-PL" dirty="0" err="1"/>
              <a:t>configure</a:t>
            </a:r>
            <a:r>
              <a:rPr lang="pl-PL" dirty="0"/>
              <a:t> the Multicast </a:t>
            </a:r>
            <a:r>
              <a:rPr lang="pl-PL" dirty="0" err="1"/>
              <a:t>transformation</a:t>
            </a:r>
            <a:r>
              <a:rPr lang="pl-PL" dirty="0"/>
              <a:t> by </a:t>
            </a:r>
            <a:r>
              <a:rPr lang="pl-PL" dirty="0" err="1"/>
              <a:t>adding</a:t>
            </a:r>
            <a:r>
              <a:rPr lang="pl-PL" dirty="0"/>
              <a:t> </a:t>
            </a:r>
            <a:r>
              <a:rPr lang="pl-PL" dirty="0" err="1"/>
              <a:t>outputs</a:t>
            </a:r>
            <a:r>
              <a:rPr lang="pl-PL" dirty="0"/>
              <a:t>.</a:t>
            </a:r>
          </a:p>
          <a:p>
            <a:endParaRPr lang="pl-PL" dirty="0"/>
          </a:p>
          <a:p>
            <a:r>
              <a:rPr lang="pl-PL" dirty="0"/>
              <a:t>Using the Multicast </a:t>
            </a:r>
            <a:r>
              <a:rPr lang="pl-PL" dirty="0" err="1"/>
              <a:t>transformation</a:t>
            </a:r>
            <a:r>
              <a:rPr lang="pl-PL" dirty="0"/>
              <a:t>, a </a:t>
            </a:r>
            <a:r>
              <a:rPr lang="pl-PL" dirty="0" err="1"/>
              <a:t>package</a:t>
            </a:r>
            <a:r>
              <a:rPr lang="pl-PL" dirty="0"/>
              <a:t> </a:t>
            </a:r>
            <a:r>
              <a:rPr lang="pl-PL" dirty="0" err="1"/>
              <a:t>can</a:t>
            </a:r>
            <a:r>
              <a:rPr lang="pl-PL" dirty="0"/>
              <a:t> </a:t>
            </a:r>
            <a:r>
              <a:rPr lang="pl-PL" dirty="0" err="1"/>
              <a:t>create</a:t>
            </a:r>
            <a:r>
              <a:rPr lang="pl-PL" dirty="0"/>
              <a:t> </a:t>
            </a:r>
            <a:r>
              <a:rPr lang="pl-PL" dirty="0" err="1"/>
              <a:t>logical</a:t>
            </a:r>
            <a:r>
              <a:rPr lang="pl-PL" dirty="0"/>
              <a:t> </a:t>
            </a:r>
            <a:r>
              <a:rPr lang="pl-PL" dirty="0" err="1"/>
              <a:t>copies</a:t>
            </a:r>
            <a:r>
              <a:rPr lang="pl-PL" dirty="0"/>
              <a:t> of data. </a:t>
            </a:r>
            <a:r>
              <a:rPr lang="pl-PL" dirty="0" err="1"/>
              <a:t>This</a:t>
            </a:r>
            <a:r>
              <a:rPr lang="pl-PL" dirty="0"/>
              <a:t> </a:t>
            </a:r>
            <a:r>
              <a:rPr lang="pl-PL" dirty="0" err="1"/>
              <a:t>capability</a:t>
            </a:r>
            <a:r>
              <a:rPr lang="pl-PL" dirty="0"/>
              <a:t> </a:t>
            </a:r>
            <a:r>
              <a:rPr lang="pl-PL" dirty="0" err="1"/>
              <a:t>is</a:t>
            </a:r>
            <a:r>
              <a:rPr lang="pl-PL" dirty="0"/>
              <a:t> </a:t>
            </a:r>
            <a:r>
              <a:rPr lang="pl-PL" dirty="0" err="1"/>
              <a:t>useful</a:t>
            </a:r>
            <a:r>
              <a:rPr lang="pl-PL" dirty="0"/>
              <a:t> </a:t>
            </a:r>
            <a:r>
              <a:rPr lang="pl-PL" dirty="0" err="1"/>
              <a:t>when</a:t>
            </a:r>
            <a:r>
              <a:rPr lang="pl-PL" dirty="0"/>
              <a:t> the </a:t>
            </a:r>
            <a:r>
              <a:rPr lang="pl-PL" dirty="0" err="1"/>
              <a:t>package</a:t>
            </a:r>
            <a:r>
              <a:rPr lang="pl-PL" dirty="0"/>
              <a:t> </a:t>
            </a:r>
            <a:r>
              <a:rPr lang="pl-PL" dirty="0" err="1"/>
              <a:t>needs</a:t>
            </a:r>
            <a:r>
              <a:rPr lang="pl-PL" dirty="0"/>
              <a:t> to </a:t>
            </a:r>
            <a:r>
              <a:rPr lang="pl-PL" dirty="0" err="1"/>
              <a:t>apply</a:t>
            </a:r>
            <a:r>
              <a:rPr lang="pl-PL" dirty="0"/>
              <a:t> </a:t>
            </a:r>
            <a:r>
              <a:rPr lang="pl-PL" dirty="0" err="1"/>
              <a:t>multiple</a:t>
            </a:r>
            <a:r>
              <a:rPr lang="pl-PL" dirty="0"/>
              <a:t> </a:t>
            </a:r>
            <a:r>
              <a:rPr lang="pl-PL" dirty="0" err="1"/>
              <a:t>sets</a:t>
            </a:r>
            <a:r>
              <a:rPr lang="pl-PL" dirty="0"/>
              <a:t> of </a:t>
            </a:r>
            <a:r>
              <a:rPr lang="pl-PL" dirty="0" err="1"/>
              <a:t>transformations</a:t>
            </a:r>
            <a:r>
              <a:rPr lang="pl-PL" dirty="0"/>
              <a:t> to the same data. For </a:t>
            </a:r>
            <a:r>
              <a:rPr lang="pl-PL" dirty="0" err="1"/>
              <a:t>example</a:t>
            </a:r>
            <a:r>
              <a:rPr lang="pl-PL" dirty="0"/>
              <a:t>, one </a:t>
            </a:r>
            <a:r>
              <a:rPr lang="pl-PL" dirty="0" err="1"/>
              <a:t>copy</a:t>
            </a:r>
            <a:r>
              <a:rPr lang="pl-PL" dirty="0"/>
              <a:t> of the data </a:t>
            </a:r>
            <a:r>
              <a:rPr lang="pl-PL" dirty="0" err="1"/>
              <a:t>is</a:t>
            </a:r>
            <a:r>
              <a:rPr lang="pl-PL" dirty="0"/>
              <a:t> </a:t>
            </a:r>
            <a:r>
              <a:rPr lang="pl-PL" dirty="0" err="1"/>
              <a:t>aggregated</a:t>
            </a:r>
            <a:r>
              <a:rPr lang="pl-PL" dirty="0"/>
              <a:t> and </a:t>
            </a:r>
            <a:r>
              <a:rPr lang="pl-PL" dirty="0" err="1"/>
              <a:t>only</a:t>
            </a:r>
            <a:r>
              <a:rPr lang="pl-PL" dirty="0"/>
              <a:t> the </a:t>
            </a:r>
            <a:r>
              <a:rPr lang="pl-PL" dirty="0" err="1"/>
              <a:t>summary</a:t>
            </a:r>
            <a:r>
              <a:rPr lang="pl-PL" dirty="0"/>
              <a:t> </a:t>
            </a:r>
            <a:r>
              <a:rPr lang="pl-PL" dirty="0" err="1"/>
              <a:t>information</a:t>
            </a:r>
            <a:r>
              <a:rPr lang="pl-PL" dirty="0"/>
              <a:t> </a:t>
            </a:r>
            <a:r>
              <a:rPr lang="pl-PL" dirty="0" err="1"/>
              <a:t>is</a:t>
            </a:r>
            <a:r>
              <a:rPr lang="pl-PL" dirty="0"/>
              <a:t> </a:t>
            </a:r>
            <a:r>
              <a:rPr lang="pl-PL" dirty="0" err="1"/>
              <a:t>loaded</a:t>
            </a:r>
            <a:r>
              <a:rPr lang="pl-PL" dirty="0"/>
              <a:t> </a:t>
            </a:r>
            <a:r>
              <a:rPr lang="pl-PL" dirty="0" err="1"/>
              <a:t>into</a:t>
            </a:r>
            <a:r>
              <a:rPr lang="pl-PL" dirty="0"/>
              <a:t> </a:t>
            </a:r>
            <a:r>
              <a:rPr lang="pl-PL" dirty="0" err="1"/>
              <a:t>its</a:t>
            </a:r>
            <a:r>
              <a:rPr lang="pl-PL" dirty="0"/>
              <a:t> </a:t>
            </a:r>
            <a:r>
              <a:rPr lang="pl-PL" dirty="0" err="1"/>
              <a:t>destination</a:t>
            </a:r>
            <a:r>
              <a:rPr lang="pl-PL" dirty="0"/>
              <a:t>, </a:t>
            </a:r>
            <a:r>
              <a:rPr lang="pl-PL" dirty="0" err="1"/>
              <a:t>while</a:t>
            </a:r>
            <a:r>
              <a:rPr lang="pl-PL" dirty="0"/>
              <a:t> </a:t>
            </a:r>
            <a:r>
              <a:rPr lang="pl-PL" dirty="0" err="1"/>
              <a:t>another</a:t>
            </a:r>
            <a:r>
              <a:rPr lang="pl-PL" dirty="0"/>
              <a:t> </a:t>
            </a:r>
            <a:r>
              <a:rPr lang="pl-PL" dirty="0" err="1"/>
              <a:t>copy</a:t>
            </a:r>
            <a:r>
              <a:rPr lang="pl-PL" dirty="0"/>
              <a:t> of the data </a:t>
            </a:r>
            <a:r>
              <a:rPr lang="pl-PL" dirty="0" err="1"/>
              <a:t>is</a:t>
            </a:r>
            <a:r>
              <a:rPr lang="pl-PL" dirty="0"/>
              <a:t> </a:t>
            </a:r>
            <a:r>
              <a:rPr lang="pl-PL" dirty="0" err="1"/>
              <a:t>extended</a:t>
            </a:r>
            <a:r>
              <a:rPr lang="pl-PL" dirty="0"/>
              <a:t> with </a:t>
            </a:r>
            <a:r>
              <a:rPr lang="pl-PL" dirty="0" err="1"/>
              <a:t>lookup</a:t>
            </a:r>
            <a:r>
              <a:rPr lang="pl-PL" dirty="0"/>
              <a:t> </a:t>
            </a:r>
            <a:r>
              <a:rPr lang="pl-PL" dirty="0" err="1"/>
              <a:t>values</a:t>
            </a:r>
            <a:r>
              <a:rPr lang="pl-PL" dirty="0"/>
              <a:t> and </a:t>
            </a:r>
            <a:r>
              <a:rPr lang="pl-PL" dirty="0" err="1"/>
              <a:t>derived</a:t>
            </a:r>
            <a:r>
              <a:rPr lang="pl-PL" dirty="0"/>
              <a:t> </a:t>
            </a:r>
            <a:r>
              <a:rPr lang="pl-PL" dirty="0" err="1"/>
              <a:t>columns</a:t>
            </a:r>
            <a:r>
              <a:rPr lang="pl-PL" dirty="0"/>
              <a:t> </a:t>
            </a:r>
            <a:r>
              <a:rPr lang="pl-PL" dirty="0" err="1"/>
              <a:t>before</a:t>
            </a:r>
            <a:r>
              <a:rPr lang="pl-PL" dirty="0"/>
              <a:t> </a:t>
            </a:r>
            <a:r>
              <a:rPr lang="pl-PL" dirty="0" err="1"/>
              <a:t>it</a:t>
            </a:r>
            <a:r>
              <a:rPr lang="pl-PL" dirty="0"/>
              <a:t> </a:t>
            </a:r>
            <a:r>
              <a:rPr lang="pl-PL" dirty="0" err="1"/>
              <a:t>is</a:t>
            </a:r>
            <a:r>
              <a:rPr lang="pl-PL" dirty="0"/>
              <a:t> </a:t>
            </a:r>
            <a:r>
              <a:rPr lang="pl-PL" dirty="0" err="1"/>
              <a:t>loaded</a:t>
            </a:r>
            <a:r>
              <a:rPr lang="pl-PL" dirty="0"/>
              <a:t> </a:t>
            </a:r>
            <a:r>
              <a:rPr lang="pl-PL" dirty="0" err="1"/>
              <a:t>into</a:t>
            </a:r>
            <a:r>
              <a:rPr lang="pl-PL" dirty="0"/>
              <a:t> </a:t>
            </a:r>
            <a:r>
              <a:rPr lang="pl-PL" dirty="0" err="1"/>
              <a:t>its</a:t>
            </a:r>
            <a:r>
              <a:rPr lang="pl-PL" dirty="0"/>
              <a:t> </a:t>
            </a:r>
            <a:r>
              <a:rPr lang="pl-PL" dirty="0" err="1"/>
              <a:t>destination</a:t>
            </a:r>
            <a:r>
              <a:rPr lang="pl-PL" dirty="0"/>
              <a:t>.</a:t>
            </a:r>
          </a:p>
          <a:p>
            <a:endParaRPr lang="pl-PL" dirty="0"/>
          </a:p>
          <a:p>
            <a:r>
              <a:rPr lang="pl-PL" dirty="0">
                <a:hlinkClick r:id="rId2"/>
              </a:rPr>
              <a:t>https://docs.microsoft.com/en-us/sql/integration-services/data-flow/transformations/multicast-transformation</a:t>
            </a:r>
            <a:endParaRPr lang="pl-PL" dirty="0"/>
          </a:p>
        </p:txBody>
      </p:sp>
      <p:pic>
        <p:nvPicPr>
          <p:cNvPr id="3" name="Obraz 2">
            <a:extLst>
              <a:ext uri="{FF2B5EF4-FFF2-40B4-BE49-F238E27FC236}">
                <a16:creationId xmlns:a16="http://schemas.microsoft.com/office/drawing/2014/main" id="{3D110526-1EDE-4B24-8EEC-64774DA0436C}"/>
              </a:ext>
            </a:extLst>
          </p:cNvPr>
          <p:cNvPicPr>
            <a:picLocks noChangeAspect="1"/>
          </p:cNvPicPr>
          <p:nvPr/>
        </p:nvPicPr>
        <p:blipFill>
          <a:blip r:embed="rId3"/>
          <a:stretch>
            <a:fillRect/>
          </a:stretch>
        </p:blipFill>
        <p:spPr>
          <a:xfrm>
            <a:off x="8548777" y="1247505"/>
            <a:ext cx="3265595" cy="2416693"/>
          </a:xfrm>
          <a:prstGeom prst="rect">
            <a:avLst/>
          </a:prstGeom>
        </p:spPr>
      </p:pic>
    </p:spTree>
    <p:extLst>
      <p:ext uri="{BB962C8B-B14F-4D97-AF65-F5344CB8AC3E}">
        <p14:creationId xmlns:p14="http://schemas.microsoft.com/office/powerpoint/2010/main" val="33057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Aggregate</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38150D56-AF77-49DE-822D-0D3F98C4DB67}"/>
              </a:ext>
            </a:extLst>
          </p:cNvPr>
          <p:cNvSpPr/>
          <p:nvPr/>
        </p:nvSpPr>
        <p:spPr>
          <a:xfrm>
            <a:off x="604007" y="1247505"/>
            <a:ext cx="5788167" cy="2585323"/>
          </a:xfrm>
          <a:prstGeom prst="rect">
            <a:avLst/>
          </a:prstGeom>
        </p:spPr>
        <p:txBody>
          <a:bodyPr wrap="square">
            <a:spAutoFit/>
          </a:bodyPr>
          <a:lstStyle/>
          <a:p>
            <a:r>
              <a:rPr lang="en-US" dirty="0">
                <a:solidFill>
                  <a:srgbClr val="000000"/>
                </a:solidFill>
              </a:rPr>
              <a:t>The Aggregate transformation applies aggregate functions, such as Average, to column values and copies the results to the transformation output. Besides aggregate functions, the transformation provides the GROUP BY clause, which you can use to specify groups to aggregate across.</a:t>
            </a:r>
            <a:endParaRPr lang="pl-PL" dirty="0">
              <a:solidFill>
                <a:srgbClr val="000000"/>
              </a:solidFill>
            </a:endParaRPr>
          </a:p>
          <a:p>
            <a:endParaRPr lang="pl-PL" dirty="0">
              <a:solidFill>
                <a:srgbClr val="000000"/>
              </a:solidFill>
            </a:endParaRPr>
          </a:p>
          <a:p>
            <a:r>
              <a:rPr lang="pl-PL" dirty="0">
                <a:hlinkClick r:id="rId2"/>
              </a:rPr>
              <a:t>https://docs.microsoft.com/en-us/sql/integration-services/data-flow/transformations/aggregate-transformation</a:t>
            </a:r>
            <a:endParaRPr lang="pl-PL" dirty="0"/>
          </a:p>
        </p:txBody>
      </p:sp>
      <p:pic>
        <p:nvPicPr>
          <p:cNvPr id="3" name="Obraz 2">
            <a:extLst>
              <a:ext uri="{FF2B5EF4-FFF2-40B4-BE49-F238E27FC236}">
                <a16:creationId xmlns:a16="http://schemas.microsoft.com/office/drawing/2014/main" id="{C29C42C3-793D-456C-97C5-9F5C05663D3A}"/>
              </a:ext>
            </a:extLst>
          </p:cNvPr>
          <p:cNvPicPr>
            <a:picLocks noChangeAspect="1"/>
          </p:cNvPicPr>
          <p:nvPr/>
        </p:nvPicPr>
        <p:blipFill>
          <a:blip r:embed="rId3"/>
          <a:stretch>
            <a:fillRect/>
          </a:stretch>
        </p:blipFill>
        <p:spPr>
          <a:xfrm>
            <a:off x="7542066" y="662731"/>
            <a:ext cx="4355557" cy="4061670"/>
          </a:xfrm>
          <a:prstGeom prst="rect">
            <a:avLst/>
          </a:prstGeom>
        </p:spPr>
      </p:pic>
    </p:spTree>
    <p:extLst>
      <p:ext uri="{BB962C8B-B14F-4D97-AF65-F5344CB8AC3E}">
        <p14:creationId xmlns:p14="http://schemas.microsoft.com/office/powerpoint/2010/main" val="338865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Lookup</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75202025-305B-4149-97E2-1857DC1C2AA7}"/>
              </a:ext>
            </a:extLst>
          </p:cNvPr>
          <p:cNvSpPr/>
          <p:nvPr/>
        </p:nvSpPr>
        <p:spPr>
          <a:xfrm>
            <a:off x="604007" y="1247505"/>
            <a:ext cx="9991288" cy="4524315"/>
          </a:xfrm>
          <a:prstGeom prst="rect">
            <a:avLst/>
          </a:prstGeom>
        </p:spPr>
        <p:txBody>
          <a:bodyPr wrap="square">
            <a:spAutoFit/>
          </a:bodyPr>
          <a:lstStyle/>
          <a:p>
            <a:r>
              <a:rPr lang="en-US" dirty="0">
                <a:solidFill>
                  <a:srgbClr val="000000"/>
                </a:solidFill>
              </a:rPr>
              <a:t>The Lookup transformation performs lookups by joining data in input columns with columns in a reference dataset. You use the lookup to access additional information in a related table that is based on values in common columns.</a:t>
            </a:r>
            <a:endParaRPr lang="pl-PL" dirty="0">
              <a:solidFill>
                <a:srgbClr val="000000"/>
              </a:solidFill>
            </a:endParaRPr>
          </a:p>
          <a:p>
            <a:endParaRPr lang="en-US" dirty="0">
              <a:solidFill>
                <a:srgbClr val="000000"/>
              </a:solidFill>
            </a:endParaRPr>
          </a:p>
          <a:p>
            <a:r>
              <a:rPr lang="en-US" dirty="0">
                <a:solidFill>
                  <a:srgbClr val="000000"/>
                </a:solidFill>
              </a:rPr>
              <a:t>The reference dataset can be a cache file, an existing table or view, a new table, or the result of an SQL query. </a:t>
            </a:r>
            <a:endParaRPr lang="pl-PL" dirty="0">
              <a:solidFill>
                <a:srgbClr val="000000"/>
              </a:solidFill>
            </a:endParaRPr>
          </a:p>
          <a:p>
            <a:endParaRPr lang="pl-PL" dirty="0">
              <a:solidFill>
                <a:srgbClr val="000000"/>
              </a:solidFill>
            </a:endParaRPr>
          </a:p>
          <a:p>
            <a:pPr marL="800100" lvl="1" indent="-342900">
              <a:buFont typeface="+mj-lt"/>
              <a:buAutoNum type="arabicPeriod"/>
            </a:pPr>
            <a:r>
              <a:rPr lang="en-US" b="1" dirty="0"/>
              <a:t>If there is no matching </a:t>
            </a:r>
            <a:r>
              <a:rPr lang="en-US" dirty="0"/>
              <a:t>entry in the reference dataset, no join occurs. By default, the Lookup transformation treats rows without matching entries as errors.</a:t>
            </a:r>
            <a:endParaRPr lang="pl-PL" dirty="0"/>
          </a:p>
          <a:p>
            <a:pPr marL="800100" lvl="1" indent="-342900">
              <a:buFont typeface="+mj-lt"/>
              <a:buAutoNum type="arabicPeriod"/>
            </a:pPr>
            <a:r>
              <a:rPr lang="en-US" dirty="0"/>
              <a:t>If there are </a:t>
            </a:r>
            <a:r>
              <a:rPr lang="en-US" b="1" dirty="0"/>
              <a:t>multiple matches </a:t>
            </a:r>
            <a:r>
              <a:rPr lang="en-US" dirty="0"/>
              <a:t>in the reference table, the Lookup transformation returns only the first match returned by the lookup query. If multiple matches are found, the Lookup transformation generates an error or warning only when the transformation has been configured to load all the reference dataset into the cache.</a:t>
            </a:r>
            <a:endParaRPr lang="pl-PL" dirty="0"/>
          </a:p>
          <a:p>
            <a:pPr marL="800100" lvl="1" indent="-342900">
              <a:buFont typeface="+mj-lt"/>
              <a:buAutoNum type="arabicPeriod"/>
            </a:pPr>
            <a:r>
              <a:rPr lang="en-US" dirty="0"/>
              <a:t>The join can be a </a:t>
            </a:r>
            <a:r>
              <a:rPr lang="en-US" b="1" dirty="0"/>
              <a:t>composite join</a:t>
            </a:r>
            <a:r>
              <a:rPr lang="en-US" dirty="0"/>
              <a:t>, which means that you can join multiple columns in the transformation input to columns in the reference dataset.</a:t>
            </a:r>
          </a:p>
          <a:p>
            <a:endParaRPr lang="en-US" dirty="0">
              <a:solidFill>
                <a:srgbClr val="000000"/>
              </a:solidFill>
            </a:endParaRPr>
          </a:p>
        </p:txBody>
      </p:sp>
    </p:spTree>
    <p:extLst>
      <p:ext uri="{BB962C8B-B14F-4D97-AF65-F5344CB8AC3E}">
        <p14:creationId xmlns:p14="http://schemas.microsoft.com/office/powerpoint/2010/main" val="225787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err="1"/>
              <a:t>Date</a:t>
            </a:r>
            <a:r>
              <a:rPr lang="pl-PL" sz="3200" b="1" dirty="0"/>
              <a:t> Conversion</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BE84F592-0E6A-40A4-8AE3-7F1FDF9F2BE3}"/>
              </a:ext>
            </a:extLst>
          </p:cNvPr>
          <p:cNvSpPr/>
          <p:nvPr/>
        </p:nvSpPr>
        <p:spPr>
          <a:xfrm>
            <a:off x="604007" y="1247505"/>
            <a:ext cx="9176778" cy="4801314"/>
          </a:xfrm>
          <a:prstGeom prst="rect">
            <a:avLst/>
          </a:prstGeom>
        </p:spPr>
        <p:txBody>
          <a:bodyPr wrap="square">
            <a:spAutoFit/>
          </a:bodyPr>
          <a:lstStyle/>
          <a:p>
            <a:r>
              <a:rPr lang="en-US" dirty="0">
                <a:solidFill>
                  <a:srgbClr val="000000"/>
                </a:solidFill>
              </a:rPr>
              <a:t>The Data Conversion transformation converts the data in an input column to a different data type and then copies it to a new output column. For example, a package can extract data from multiple sources, and then use this transformation to convert columns to the data type required by the destination data store. You can apply multiple conversions to a single input column.</a:t>
            </a:r>
            <a:endParaRPr lang="pl-PL" dirty="0">
              <a:solidFill>
                <a:srgbClr val="000000"/>
              </a:solidFill>
            </a:endParaRPr>
          </a:p>
          <a:p>
            <a:pPr lvl="1"/>
            <a:endParaRPr lang="pl-PL" dirty="0">
              <a:solidFill>
                <a:srgbClr val="000000"/>
              </a:solidFill>
            </a:endParaRPr>
          </a:p>
          <a:p>
            <a:pPr marL="800100" lvl="1" indent="-342900">
              <a:buFont typeface="+mj-lt"/>
              <a:buAutoNum type="arabicPeriod"/>
            </a:pPr>
            <a:r>
              <a:rPr lang="pl-PL" dirty="0" err="1"/>
              <a:t>Change</a:t>
            </a:r>
            <a:r>
              <a:rPr lang="pl-PL" dirty="0"/>
              <a:t> the data </a:t>
            </a:r>
            <a:r>
              <a:rPr lang="pl-PL" dirty="0" err="1"/>
              <a:t>type</a:t>
            </a:r>
            <a:r>
              <a:rPr lang="pl-PL" dirty="0"/>
              <a:t>.</a:t>
            </a:r>
          </a:p>
          <a:p>
            <a:pPr marL="800100" lvl="1" indent="-342900">
              <a:buFont typeface="+mj-lt"/>
              <a:buAutoNum type="arabicPeriod"/>
            </a:pPr>
            <a:r>
              <a:rPr lang="en-US" dirty="0"/>
              <a:t>Set the column length of string data and the precision and scale on numeric data.</a:t>
            </a:r>
            <a:endParaRPr lang="pl-PL" dirty="0"/>
          </a:p>
          <a:p>
            <a:pPr marL="800100" lvl="1" indent="-342900">
              <a:buFont typeface="+mj-lt"/>
              <a:buAutoNum type="arabicPeriod"/>
            </a:pPr>
            <a:r>
              <a:rPr lang="pl-PL" dirty="0" err="1"/>
              <a:t>Specify</a:t>
            </a:r>
            <a:r>
              <a:rPr lang="pl-PL" dirty="0"/>
              <a:t> a </a:t>
            </a:r>
            <a:r>
              <a:rPr lang="pl-PL" dirty="0" err="1"/>
              <a:t>code</a:t>
            </a:r>
            <a:r>
              <a:rPr lang="pl-PL" dirty="0"/>
              <a:t> </a:t>
            </a:r>
            <a:r>
              <a:rPr lang="pl-PL" dirty="0" err="1"/>
              <a:t>page</a:t>
            </a:r>
            <a:r>
              <a:rPr lang="pl-PL" dirty="0"/>
              <a:t> (*).</a:t>
            </a:r>
          </a:p>
          <a:p>
            <a:endParaRPr lang="pl-PL" dirty="0"/>
          </a:p>
          <a:p>
            <a:r>
              <a:rPr lang="pl-PL" dirty="0">
                <a:hlinkClick r:id="rId2"/>
              </a:rPr>
              <a:t>https://docs.microsoft.com/en-us/sql/integration-services/data-flow/transformations/data-conversion-transformation</a:t>
            </a:r>
            <a:endParaRPr lang="pl-PL" dirty="0"/>
          </a:p>
          <a:p>
            <a:endParaRPr lang="pl-PL" dirty="0"/>
          </a:p>
          <a:p>
            <a:r>
              <a:rPr lang="pl-PL" b="1" i="1" dirty="0"/>
              <a:t>(*) </a:t>
            </a:r>
            <a:r>
              <a:rPr lang="en-US" i="1" dirty="0"/>
              <a:t>In computing, a code page is a table of values that describes the character set used for encoding a particular set of characters, usually combined with a number of control characters.</a:t>
            </a:r>
            <a:endParaRPr lang="pl-PL" i="1" dirty="0"/>
          </a:p>
          <a:p>
            <a:endParaRPr lang="pl-PL" i="1" dirty="0"/>
          </a:p>
          <a:p>
            <a:r>
              <a:rPr lang="pl-PL" i="1" dirty="0">
                <a:hlinkClick r:id="rId3"/>
              </a:rPr>
              <a:t>https://en.wikipedia.org/wiki/Code_page</a:t>
            </a:r>
            <a:endParaRPr lang="pl-PL" i="1" dirty="0"/>
          </a:p>
          <a:p>
            <a:endParaRPr lang="pl-PL" i="1" dirty="0"/>
          </a:p>
        </p:txBody>
      </p:sp>
    </p:spTree>
    <p:extLst>
      <p:ext uri="{BB962C8B-B14F-4D97-AF65-F5344CB8AC3E}">
        <p14:creationId xmlns:p14="http://schemas.microsoft.com/office/powerpoint/2010/main" val="418084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ole tekstowe 8"/>
          <p:cNvSpPr txBox="1"/>
          <p:nvPr/>
        </p:nvSpPr>
        <p:spPr>
          <a:xfrm>
            <a:off x="604007" y="662730"/>
            <a:ext cx="9991288" cy="584775"/>
          </a:xfrm>
          <a:prstGeom prst="rect">
            <a:avLst/>
          </a:prstGeom>
          <a:noFill/>
        </p:spPr>
        <p:txBody>
          <a:bodyPr wrap="square" rtlCol="0">
            <a:spAutoFit/>
          </a:bodyPr>
          <a:lstStyle/>
          <a:p>
            <a:r>
              <a:rPr lang="pl-PL" sz="3200" b="1" dirty="0"/>
              <a:t>Union </a:t>
            </a:r>
            <a:r>
              <a:rPr lang="pl-PL" sz="3200" b="1" dirty="0" err="1"/>
              <a:t>All</a:t>
            </a:r>
            <a:endParaRPr lang="en-GB" dirty="0"/>
          </a:p>
        </p:txBody>
      </p:sp>
      <p:sp>
        <p:nvSpPr>
          <p:cNvPr id="12" name="Symbol zastępczy stopki 11"/>
          <p:cNvSpPr>
            <a:spLocks noGrp="1"/>
          </p:cNvSpPr>
          <p:nvPr>
            <p:ph type="ftr" sz="quarter" idx="11"/>
          </p:nvPr>
        </p:nvSpPr>
        <p:spPr/>
        <p:txBody>
          <a:bodyPr/>
          <a:lstStyle/>
          <a:p>
            <a:r>
              <a:rPr lang="en-US"/>
              <a:t>T.Kostyrka - Hurtownie Danych</a:t>
            </a:r>
            <a:endParaRPr lang="pl-PL" dirty="0"/>
          </a:p>
        </p:txBody>
      </p:sp>
      <p:sp>
        <p:nvSpPr>
          <p:cNvPr id="2" name="Prostokąt 1">
            <a:extLst>
              <a:ext uri="{FF2B5EF4-FFF2-40B4-BE49-F238E27FC236}">
                <a16:creationId xmlns:a16="http://schemas.microsoft.com/office/drawing/2014/main" id="{77F59700-161C-4CC8-A934-CF2B837D24BF}"/>
              </a:ext>
            </a:extLst>
          </p:cNvPr>
          <p:cNvSpPr/>
          <p:nvPr/>
        </p:nvSpPr>
        <p:spPr>
          <a:xfrm>
            <a:off x="604006" y="1247505"/>
            <a:ext cx="6149219" cy="3416320"/>
          </a:xfrm>
          <a:prstGeom prst="rect">
            <a:avLst/>
          </a:prstGeom>
        </p:spPr>
        <p:txBody>
          <a:bodyPr wrap="square">
            <a:spAutoFit/>
          </a:bodyPr>
          <a:lstStyle/>
          <a:p>
            <a:r>
              <a:rPr lang="en-US" dirty="0">
                <a:solidFill>
                  <a:srgbClr val="2A2A2A"/>
                </a:solidFill>
              </a:rPr>
              <a:t>The Union All transformation combines multiple inputs into one output. For example, the outputs from five different Flat File sources can be inputs to the Union All transformation and combined into one output.</a:t>
            </a:r>
            <a:endParaRPr lang="pl-PL" dirty="0">
              <a:solidFill>
                <a:srgbClr val="2A2A2A"/>
              </a:solidFill>
            </a:endParaRPr>
          </a:p>
          <a:p>
            <a:endParaRPr lang="pl-PL" dirty="0">
              <a:solidFill>
                <a:srgbClr val="2A2A2A"/>
              </a:solidFill>
            </a:endParaRPr>
          </a:p>
          <a:p>
            <a:r>
              <a:rPr lang="en-US" dirty="0">
                <a:solidFill>
                  <a:srgbClr val="2A2A2A"/>
                </a:solidFill>
              </a:rPr>
              <a:t>The transformation inputs are added to the transformation output one after the other; no reordering of rows occurs. If the package requires a sorted output, you should use the Merge transformation instead of the Union All transformation.</a:t>
            </a:r>
            <a:endParaRPr lang="pl-PL" dirty="0">
              <a:solidFill>
                <a:srgbClr val="2A2A2A"/>
              </a:solidFill>
            </a:endParaRPr>
          </a:p>
          <a:p>
            <a:endParaRPr lang="pl-PL" dirty="0">
              <a:solidFill>
                <a:srgbClr val="2A2A2A"/>
              </a:solidFill>
            </a:endParaRPr>
          </a:p>
          <a:p>
            <a:r>
              <a:rPr lang="pl-PL" dirty="0">
                <a:hlinkClick r:id="rId2"/>
              </a:rPr>
              <a:t>https://msdn.microsoft.com/pl-pl/library/ms141020(v=sql.110).aspx</a:t>
            </a:r>
            <a:endParaRPr lang="pl-PL" dirty="0"/>
          </a:p>
        </p:txBody>
      </p:sp>
      <p:pic>
        <p:nvPicPr>
          <p:cNvPr id="3" name="Obraz 2">
            <a:extLst>
              <a:ext uri="{FF2B5EF4-FFF2-40B4-BE49-F238E27FC236}">
                <a16:creationId xmlns:a16="http://schemas.microsoft.com/office/drawing/2014/main" id="{CA519943-B071-4FA7-99B9-FA013AA482D2}"/>
              </a:ext>
            </a:extLst>
          </p:cNvPr>
          <p:cNvPicPr>
            <a:picLocks noChangeAspect="1"/>
          </p:cNvPicPr>
          <p:nvPr/>
        </p:nvPicPr>
        <p:blipFill>
          <a:blip r:embed="rId3"/>
          <a:stretch>
            <a:fillRect/>
          </a:stretch>
        </p:blipFill>
        <p:spPr>
          <a:xfrm>
            <a:off x="7937697" y="1247505"/>
            <a:ext cx="3686175" cy="4438650"/>
          </a:xfrm>
          <a:prstGeom prst="rect">
            <a:avLst/>
          </a:prstGeom>
        </p:spPr>
      </p:pic>
    </p:spTree>
    <p:extLst>
      <p:ext uri="{BB962C8B-B14F-4D97-AF65-F5344CB8AC3E}">
        <p14:creationId xmlns:p14="http://schemas.microsoft.com/office/powerpoint/2010/main" val="389765513"/>
      </p:ext>
    </p:extLst>
  </p:cSld>
  <p:clrMapOvr>
    <a:masterClrMapping/>
  </p:clrMapOvr>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1460</TotalTime>
  <Words>1115</Words>
  <Application>Microsoft Office PowerPoint</Application>
  <PresentationFormat>Panoramiczny</PresentationFormat>
  <Paragraphs>79</Paragraphs>
  <Slides>12</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12</vt:i4>
      </vt:variant>
    </vt:vector>
  </HeadingPairs>
  <TitlesOfParts>
    <vt:vector size="18" baseType="lpstr">
      <vt:lpstr>Arial</vt:lpstr>
      <vt:lpstr>Calibri</vt:lpstr>
      <vt:lpstr>Corbel</vt:lpstr>
      <vt:lpstr>Segoe UI</vt:lpstr>
      <vt:lpstr>Wingdings 2</vt:lpstr>
      <vt:lpstr>Ramka</vt:lpstr>
      <vt:lpstr>Hurtownie Danych</vt:lpstr>
      <vt:lpstr>Data Flow</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Tomasz Kostyrka</cp:lastModifiedBy>
  <cp:revision>657</cp:revision>
  <dcterms:created xsi:type="dcterms:W3CDTF">2016-10-31T15:19:50Z</dcterms:created>
  <dcterms:modified xsi:type="dcterms:W3CDTF">2018-02-21T19:02:58Z</dcterms:modified>
</cp:coreProperties>
</file>