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8"/>
  </p:notesMasterIdLst>
  <p:sldIdLst>
    <p:sldId id="256" r:id="rId2"/>
    <p:sldId id="342" r:id="rId3"/>
    <p:sldId id="343" r:id="rId4"/>
    <p:sldId id="344" r:id="rId5"/>
    <p:sldId id="346" r:id="rId6"/>
    <p:sldId id="345" r:id="rId7"/>
    <p:sldId id="347" r:id="rId8"/>
    <p:sldId id="348" r:id="rId9"/>
    <p:sldId id="349" r:id="rId10"/>
    <p:sldId id="350" r:id="rId11"/>
    <p:sldId id="338" r:id="rId12"/>
    <p:sldId id="336" r:id="rId13"/>
    <p:sldId id="330" r:id="rId14"/>
    <p:sldId id="339" r:id="rId15"/>
    <p:sldId id="340" r:id="rId16"/>
    <p:sldId id="34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3" d="100"/>
          <a:sy n="73" d="100"/>
        </p:scale>
        <p:origin x="1368" y="60"/>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21/03/2018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D4A7D7AC-C791-4609-9F1F-B4FAF969FA00}" type="datetime1">
              <a:rPr lang="en-US" smtClean="0"/>
              <a:t>3/21/2018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92CE35A4-DF97-4374-AB8D-35EFC8B18ECB}" type="datetime1">
              <a:rPr lang="en-US" smtClean="0"/>
              <a:t>3/21/2018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206DBFB-14F2-458E-A351-BDDE7EAC40C3}" type="datetime1">
              <a:rPr lang="en-US" smtClean="0"/>
              <a:t>3/21/2018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4366936-2CB0-47D4-AE95-C435866B7900}" type="datetime1">
              <a:rPr lang="en-US" smtClean="0"/>
              <a:t>3/21/2018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865AC391-4F8B-4369-85C5-1D49F6757BF5}" type="datetime1">
              <a:rPr lang="en-US" smtClean="0"/>
              <a:t>3/21/2018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DF80FE2B-0369-4E51-8E63-DB087EA27A9A}" type="datetime1">
              <a:rPr lang="en-US" smtClean="0"/>
              <a:t>3/21/2018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0287FBE8-9B0B-4EE1-B524-51065E6C2009}" type="datetime1">
              <a:rPr lang="en-US" smtClean="0"/>
              <a:t>3/21/2018</a:t>
            </a:fld>
            <a:endParaRPr lang="en-US" dirty="0"/>
          </a:p>
        </p:txBody>
      </p:sp>
      <p:sp>
        <p:nvSpPr>
          <p:cNvPr id="11" name="Footer Placeholder 10"/>
          <p:cNvSpPr>
            <a:spLocks noGrp="1"/>
          </p:cNvSpPr>
          <p:nvPr>
            <p:ph type="ftr" sz="quarter" idx="11"/>
          </p:nvPr>
        </p:nvSpPr>
        <p:spPr/>
        <p:txBody>
          <a:bodyPr/>
          <a:lstStyle/>
          <a:p>
            <a:r>
              <a:rPr lang="en-US"/>
              <a:t>T.Kostyrka - Hurtownie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F91C462F-3264-4022-A1EA-0C00A57D92C2}" type="datetime1">
              <a:rPr lang="en-US" smtClean="0"/>
              <a:t>3/21/2018</a:t>
            </a:fld>
            <a:endParaRPr lang="en-US" dirty="0"/>
          </a:p>
        </p:txBody>
      </p:sp>
      <p:sp>
        <p:nvSpPr>
          <p:cNvPr id="7" name="Footer Placeholder 6"/>
          <p:cNvSpPr>
            <a:spLocks noGrp="1"/>
          </p:cNvSpPr>
          <p:nvPr>
            <p:ph type="ftr" sz="quarter" idx="11"/>
          </p:nvPr>
        </p:nvSpPr>
        <p:spPr/>
        <p:txBody>
          <a:bodyPr/>
          <a:lstStyle/>
          <a:p>
            <a:r>
              <a:rPr lang="en-US"/>
              <a:t>T.Kostyrka - Hurtownie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776EA2-538C-41F2-922A-CB0176781557}" type="datetime1">
              <a:rPr lang="en-US" smtClean="0"/>
              <a:t>3/21/2018</a:t>
            </a:fld>
            <a:endParaRPr lang="en-US" dirty="0"/>
          </a:p>
        </p:txBody>
      </p:sp>
      <p:sp>
        <p:nvSpPr>
          <p:cNvPr id="6" name="Footer Placeholder 5"/>
          <p:cNvSpPr>
            <a:spLocks noGrp="1"/>
          </p:cNvSpPr>
          <p:nvPr>
            <p:ph type="ftr" sz="quarter" idx="11"/>
          </p:nvPr>
        </p:nvSpPr>
        <p:spPr/>
        <p:txBody>
          <a:bodyPr/>
          <a:lstStyle/>
          <a:p>
            <a:r>
              <a:rPr lang="en-US"/>
              <a:t>T.Kostyrka - Hurtownie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CEE6518E-2A02-423B-9985-C106FD268D59}" type="datetime1">
              <a:rPr lang="en-US" smtClean="0"/>
              <a:t>3/21/2018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06C26824-C5FB-41B4-836A-C01CCB66FB0C}" type="datetime1">
              <a:rPr lang="en-US" smtClean="0"/>
              <a:t>3/21/2018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F4CAA45-CD6D-4F0C-82F8-49F7A525E8E6}" type="datetime1">
              <a:rPr lang="en-US" smtClean="0"/>
              <a:t>3/21/2018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Hurtownie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Hurtownie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SSIS Podstawy cz.3</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Expression</a:t>
            </a:r>
            <a:r>
              <a:rPr lang="pl-PL" sz="3200" b="1" dirty="0"/>
              <a:t> </a:t>
            </a:r>
            <a:r>
              <a:rPr lang="pl-PL" sz="3200" b="1" dirty="0" err="1"/>
              <a:t>Task</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D402FE95-D7A0-4F45-BC34-D4097428D76D}"/>
              </a:ext>
            </a:extLst>
          </p:cNvPr>
          <p:cNvSpPr/>
          <p:nvPr/>
        </p:nvSpPr>
        <p:spPr>
          <a:xfrm>
            <a:off x="604007" y="1247505"/>
            <a:ext cx="4843204" cy="1200329"/>
          </a:xfrm>
          <a:prstGeom prst="rect">
            <a:avLst/>
          </a:prstGeom>
        </p:spPr>
        <p:txBody>
          <a:bodyPr wrap="square">
            <a:spAutoFit/>
          </a:bodyPr>
          <a:lstStyle/>
          <a:p>
            <a:r>
              <a:rPr lang="en-US" dirty="0"/>
              <a:t>The Expression Task creates and evaluates expressions that set variable values at runtime, using the Expression Builder. When you edit the task, the Expression Builder is launched.</a:t>
            </a:r>
          </a:p>
        </p:txBody>
      </p:sp>
      <p:pic>
        <p:nvPicPr>
          <p:cNvPr id="4" name="Obraz 3">
            <a:extLst>
              <a:ext uri="{FF2B5EF4-FFF2-40B4-BE49-F238E27FC236}">
                <a16:creationId xmlns:a16="http://schemas.microsoft.com/office/drawing/2014/main" id="{8A4F6BB9-34E4-4949-B6B9-9E4148D15EE6}"/>
              </a:ext>
            </a:extLst>
          </p:cNvPr>
          <p:cNvPicPr>
            <a:picLocks noChangeAspect="1"/>
          </p:cNvPicPr>
          <p:nvPr/>
        </p:nvPicPr>
        <p:blipFill>
          <a:blip r:embed="rId2"/>
          <a:stretch>
            <a:fillRect/>
          </a:stretch>
        </p:blipFill>
        <p:spPr>
          <a:xfrm>
            <a:off x="6096001" y="690668"/>
            <a:ext cx="5203372" cy="5240276"/>
          </a:xfrm>
          <a:prstGeom prst="rect">
            <a:avLst/>
          </a:prstGeom>
        </p:spPr>
      </p:pic>
    </p:spTree>
    <p:extLst>
      <p:ext uri="{BB962C8B-B14F-4D97-AF65-F5344CB8AC3E}">
        <p14:creationId xmlns:p14="http://schemas.microsoft.com/office/powerpoint/2010/main" val="624955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Data </a:t>
            </a:r>
            <a:r>
              <a:rPr lang="pl-PL" dirty="0" err="1"/>
              <a:t>Flow</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11270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RowCount</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D402FE95-D7A0-4F45-BC34-D4097428D76D}"/>
              </a:ext>
            </a:extLst>
          </p:cNvPr>
          <p:cNvSpPr/>
          <p:nvPr/>
        </p:nvSpPr>
        <p:spPr>
          <a:xfrm>
            <a:off x="604007" y="1247505"/>
            <a:ext cx="6645879" cy="2862322"/>
          </a:xfrm>
          <a:prstGeom prst="rect">
            <a:avLst/>
          </a:prstGeom>
        </p:spPr>
        <p:txBody>
          <a:bodyPr wrap="square">
            <a:spAutoFit/>
          </a:bodyPr>
          <a:lstStyle/>
          <a:p>
            <a:r>
              <a:rPr lang="en-US" dirty="0"/>
              <a:t>The Row Count transformation counts rows as they pass through a data flow and stores the final count in a variable.</a:t>
            </a:r>
            <a:endParaRPr lang="pl-PL" dirty="0"/>
          </a:p>
          <a:p>
            <a:endParaRPr lang="en-US" dirty="0"/>
          </a:p>
          <a:p>
            <a:r>
              <a:rPr lang="en-US" dirty="0"/>
              <a:t>A SQL Server Integration Services package can use row counts to update the variables used in scripts, expressions, and property expressions.</a:t>
            </a:r>
            <a:endParaRPr lang="pl-PL" dirty="0"/>
          </a:p>
          <a:p>
            <a:endParaRPr lang="pl-PL" dirty="0"/>
          </a:p>
          <a:p>
            <a:r>
              <a:rPr lang="en-US" dirty="0"/>
              <a:t>The variable that the Row Count transformation uses must already exist, and it must be in the scope of the Data Flow task to which the data flow with the Row Count transformation belongs.</a:t>
            </a:r>
          </a:p>
        </p:txBody>
      </p:sp>
      <p:pic>
        <p:nvPicPr>
          <p:cNvPr id="3" name="Obraz 2">
            <a:extLst>
              <a:ext uri="{FF2B5EF4-FFF2-40B4-BE49-F238E27FC236}">
                <a16:creationId xmlns:a16="http://schemas.microsoft.com/office/drawing/2014/main" id="{B2F70482-BADF-4CEC-8245-A0CDEDB833D6}"/>
              </a:ext>
            </a:extLst>
          </p:cNvPr>
          <p:cNvPicPr>
            <a:picLocks noChangeAspect="1"/>
          </p:cNvPicPr>
          <p:nvPr/>
        </p:nvPicPr>
        <p:blipFill>
          <a:blip r:embed="rId2"/>
          <a:stretch>
            <a:fillRect/>
          </a:stretch>
        </p:blipFill>
        <p:spPr>
          <a:xfrm>
            <a:off x="7425568" y="2671020"/>
            <a:ext cx="4162425" cy="3524250"/>
          </a:xfrm>
          <a:prstGeom prst="rect">
            <a:avLst/>
          </a:prstGeom>
        </p:spPr>
      </p:pic>
    </p:spTree>
    <p:extLst>
      <p:ext uri="{BB962C8B-B14F-4D97-AF65-F5344CB8AC3E}">
        <p14:creationId xmlns:p14="http://schemas.microsoft.com/office/powerpoint/2010/main" val="300815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OLEDB Command</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351EE8E9-DDFE-4F1A-B122-03243FF3CF09}"/>
              </a:ext>
            </a:extLst>
          </p:cNvPr>
          <p:cNvSpPr/>
          <p:nvPr/>
        </p:nvSpPr>
        <p:spPr>
          <a:xfrm>
            <a:off x="604007" y="1247505"/>
            <a:ext cx="7824770" cy="2308324"/>
          </a:xfrm>
          <a:prstGeom prst="rect">
            <a:avLst/>
          </a:prstGeom>
        </p:spPr>
        <p:txBody>
          <a:bodyPr wrap="square">
            <a:spAutoFit/>
          </a:bodyPr>
          <a:lstStyle/>
          <a:p>
            <a:r>
              <a:rPr lang="en-US" dirty="0">
                <a:solidFill>
                  <a:srgbClr val="000000"/>
                </a:solidFill>
              </a:rPr>
              <a:t>The OLE DB Command transformation</a:t>
            </a:r>
            <a:r>
              <a:rPr lang="en-US" b="1" dirty="0">
                <a:solidFill>
                  <a:srgbClr val="000000"/>
                </a:solidFill>
              </a:rPr>
              <a:t> runs an SQL statement for each row in a data flow</a:t>
            </a:r>
            <a:r>
              <a:rPr lang="en-US" dirty="0">
                <a:solidFill>
                  <a:srgbClr val="000000"/>
                </a:solidFill>
              </a:rPr>
              <a:t>. For example, you can run an SQL statement that inserts, updates, or deletes rows in a database table.</a:t>
            </a:r>
          </a:p>
          <a:p>
            <a:endParaRPr lang="pl-PL" dirty="0">
              <a:solidFill>
                <a:srgbClr val="000000"/>
              </a:solidFill>
            </a:endParaRPr>
          </a:p>
          <a:p>
            <a:r>
              <a:rPr lang="en-US" dirty="0">
                <a:solidFill>
                  <a:srgbClr val="000000"/>
                </a:solidFill>
              </a:rPr>
              <a:t>You can configure the OLE DB Command Transformation in the following ways:</a:t>
            </a:r>
          </a:p>
          <a:p>
            <a:pPr marL="742950" lvl="1" indent="-285750">
              <a:buFont typeface="Arial" panose="020B0604020202020204" pitchFamily="34" charset="0"/>
              <a:buChar char="•"/>
            </a:pPr>
            <a:r>
              <a:rPr lang="en-US" dirty="0">
                <a:solidFill>
                  <a:srgbClr val="000000"/>
                </a:solidFill>
              </a:rPr>
              <a:t>Provide the SQL statement that the transformation runs for each row.</a:t>
            </a:r>
          </a:p>
          <a:p>
            <a:pPr marL="742950" lvl="1" indent="-285750">
              <a:buFont typeface="Arial" panose="020B0604020202020204" pitchFamily="34" charset="0"/>
              <a:buChar char="•"/>
            </a:pPr>
            <a:r>
              <a:rPr lang="en-US" dirty="0">
                <a:solidFill>
                  <a:srgbClr val="000000"/>
                </a:solidFill>
              </a:rPr>
              <a:t>Specify the number of seconds before the SQL statement times out.</a:t>
            </a:r>
          </a:p>
          <a:p>
            <a:pPr marL="742950" lvl="1" indent="-285750">
              <a:buFont typeface="Arial" panose="020B0604020202020204" pitchFamily="34" charset="0"/>
              <a:buChar char="•"/>
            </a:pPr>
            <a:r>
              <a:rPr lang="en-US" dirty="0">
                <a:solidFill>
                  <a:srgbClr val="000000"/>
                </a:solidFill>
              </a:rPr>
              <a:t>Specify the default code page.</a:t>
            </a:r>
            <a:endParaRPr lang="pl-PL" dirty="0"/>
          </a:p>
        </p:txBody>
      </p:sp>
      <p:pic>
        <p:nvPicPr>
          <p:cNvPr id="4" name="Obraz 3">
            <a:extLst>
              <a:ext uri="{FF2B5EF4-FFF2-40B4-BE49-F238E27FC236}">
                <a16:creationId xmlns:a16="http://schemas.microsoft.com/office/drawing/2014/main" id="{52593D88-56D2-4F0F-A593-10BDEF218A5A}"/>
              </a:ext>
            </a:extLst>
          </p:cNvPr>
          <p:cNvPicPr>
            <a:picLocks noChangeAspect="1"/>
          </p:cNvPicPr>
          <p:nvPr/>
        </p:nvPicPr>
        <p:blipFill>
          <a:blip r:embed="rId2"/>
          <a:stretch>
            <a:fillRect/>
          </a:stretch>
        </p:blipFill>
        <p:spPr>
          <a:xfrm>
            <a:off x="8561585" y="2258877"/>
            <a:ext cx="2438400" cy="3086100"/>
          </a:xfrm>
          <a:prstGeom prst="rect">
            <a:avLst/>
          </a:prstGeom>
        </p:spPr>
      </p:pic>
    </p:spTree>
    <p:extLst>
      <p:ext uri="{BB962C8B-B14F-4D97-AF65-F5344CB8AC3E}">
        <p14:creationId xmlns:p14="http://schemas.microsoft.com/office/powerpoint/2010/main" val="387371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Character Map</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351EE8E9-DDFE-4F1A-B122-03243FF3CF09}"/>
              </a:ext>
            </a:extLst>
          </p:cNvPr>
          <p:cNvSpPr/>
          <p:nvPr/>
        </p:nvSpPr>
        <p:spPr>
          <a:xfrm>
            <a:off x="604006" y="1247505"/>
            <a:ext cx="7312085" cy="3139321"/>
          </a:xfrm>
          <a:prstGeom prst="rect">
            <a:avLst/>
          </a:prstGeom>
        </p:spPr>
        <p:txBody>
          <a:bodyPr wrap="square">
            <a:spAutoFit/>
          </a:bodyPr>
          <a:lstStyle/>
          <a:p>
            <a:r>
              <a:rPr lang="en-US" dirty="0"/>
              <a:t>The Character Map transformation applies string functions, such as conversion from lowercase to uppercase, to character data. </a:t>
            </a:r>
            <a:r>
              <a:rPr lang="en-US" b="1" dirty="0"/>
              <a:t>This transformation operates only on column data with a string data type</a:t>
            </a:r>
            <a:r>
              <a:rPr lang="en-US" dirty="0"/>
              <a:t>.</a:t>
            </a:r>
            <a:endParaRPr lang="pl-PL" dirty="0"/>
          </a:p>
          <a:p>
            <a:endParaRPr lang="en-US" dirty="0"/>
          </a:p>
          <a:p>
            <a:r>
              <a:rPr lang="en-US" dirty="0"/>
              <a:t>The Character Map transformation can convert column data in place or add a column to the transformation output and put the converted data in the new column. You can apply different sets of mapping operations to the same input column and put the results in different columns.</a:t>
            </a:r>
            <a:endParaRPr lang="pl-PL" dirty="0"/>
          </a:p>
          <a:p>
            <a:endParaRPr lang="pl-PL" dirty="0"/>
          </a:p>
          <a:p>
            <a:r>
              <a:rPr lang="en-US" dirty="0"/>
              <a:t>For example, you can convert the same column to uppercase and lowercase and put the results in two different columns.</a:t>
            </a:r>
          </a:p>
        </p:txBody>
      </p:sp>
      <p:pic>
        <p:nvPicPr>
          <p:cNvPr id="5" name="Obraz 4">
            <a:extLst>
              <a:ext uri="{FF2B5EF4-FFF2-40B4-BE49-F238E27FC236}">
                <a16:creationId xmlns:a16="http://schemas.microsoft.com/office/drawing/2014/main" id="{4EE26C82-7789-4742-AE79-D3D232816B52}"/>
              </a:ext>
            </a:extLst>
          </p:cNvPr>
          <p:cNvPicPr>
            <a:picLocks noChangeAspect="1"/>
          </p:cNvPicPr>
          <p:nvPr/>
        </p:nvPicPr>
        <p:blipFill>
          <a:blip r:embed="rId2"/>
          <a:stretch>
            <a:fillRect/>
          </a:stretch>
        </p:blipFill>
        <p:spPr>
          <a:xfrm>
            <a:off x="8247260" y="2252563"/>
            <a:ext cx="3067050" cy="3590925"/>
          </a:xfrm>
          <a:prstGeom prst="rect">
            <a:avLst/>
          </a:prstGeom>
        </p:spPr>
      </p:pic>
    </p:spTree>
    <p:extLst>
      <p:ext uri="{BB962C8B-B14F-4D97-AF65-F5344CB8AC3E}">
        <p14:creationId xmlns:p14="http://schemas.microsoft.com/office/powerpoint/2010/main" val="3561186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Copy Column</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351EE8E9-DDFE-4F1A-B122-03243FF3CF09}"/>
              </a:ext>
            </a:extLst>
          </p:cNvPr>
          <p:cNvSpPr/>
          <p:nvPr/>
        </p:nvSpPr>
        <p:spPr>
          <a:xfrm>
            <a:off x="604007" y="1247505"/>
            <a:ext cx="7090016" cy="2585323"/>
          </a:xfrm>
          <a:prstGeom prst="rect">
            <a:avLst/>
          </a:prstGeom>
        </p:spPr>
        <p:txBody>
          <a:bodyPr wrap="square">
            <a:spAutoFit/>
          </a:bodyPr>
          <a:lstStyle/>
          <a:p>
            <a:r>
              <a:rPr lang="en-US" dirty="0"/>
              <a:t>The Copy Column transformation creates new columns by copying input columns and adding the new columns to the transformation output. Later in the data flow, different transformations can be applied to the column copies. </a:t>
            </a:r>
            <a:endParaRPr lang="pl-PL" dirty="0"/>
          </a:p>
          <a:p>
            <a:endParaRPr lang="pl-PL" dirty="0"/>
          </a:p>
          <a:p>
            <a:r>
              <a:rPr lang="en-US" dirty="0"/>
              <a:t>For example, you can use the Copy Column transformation to create a copy of a column and then convert the copied data to uppercase characters by using the Character Map transformation, or apply aggregations to the new column by using the Aggregate transformation.</a:t>
            </a:r>
            <a:endParaRPr lang="pl-PL" dirty="0"/>
          </a:p>
        </p:txBody>
      </p:sp>
      <p:pic>
        <p:nvPicPr>
          <p:cNvPr id="3" name="Obraz 2">
            <a:extLst>
              <a:ext uri="{FF2B5EF4-FFF2-40B4-BE49-F238E27FC236}">
                <a16:creationId xmlns:a16="http://schemas.microsoft.com/office/drawing/2014/main" id="{4597FEDE-9E32-48FD-8203-1BF8EF288201}"/>
              </a:ext>
            </a:extLst>
          </p:cNvPr>
          <p:cNvPicPr>
            <a:picLocks noChangeAspect="1"/>
          </p:cNvPicPr>
          <p:nvPr/>
        </p:nvPicPr>
        <p:blipFill>
          <a:blip r:embed="rId2"/>
          <a:stretch>
            <a:fillRect/>
          </a:stretch>
        </p:blipFill>
        <p:spPr>
          <a:xfrm>
            <a:off x="8247260" y="2252563"/>
            <a:ext cx="3067050" cy="3590925"/>
          </a:xfrm>
          <a:prstGeom prst="rect">
            <a:avLst/>
          </a:prstGeom>
        </p:spPr>
      </p:pic>
    </p:spTree>
    <p:extLst>
      <p:ext uri="{BB962C8B-B14F-4D97-AF65-F5344CB8AC3E}">
        <p14:creationId xmlns:p14="http://schemas.microsoft.com/office/powerpoint/2010/main" val="799497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Pivot/Unpivot</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351EE8E9-DDFE-4F1A-B122-03243FF3CF09}"/>
              </a:ext>
            </a:extLst>
          </p:cNvPr>
          <p:cNvSpPr/>
          <p:nvPr/>
        </p:nvSpPr>
        <p:spPr>
          <a:xfrm>
            <a:off x="604007" y="1247505"/>
            <a:ext cx="7808473" cy="3139321"/>
          </a:xfrm>
          <a:prstGeom prst="rect">
            <a:avLst/>
          </a:prstGeom>
        </p:spPr>
        <p:txBody>
          <a:bodyPr wrap="square">
            <a:spAutoFit/>
          </a:bodyPr>
          <a:lstStyle/>
          <a:p>
            <a:r>
              <a:rPr lang="en-US" dirty="0"/>
              <a:t>The </a:t>
            </a:r>
            <a:r>
              <a:rPr lang="pl-PL" b="1" dirty="0"/>
              <a:t>PIVOT</a:t>
            </a:r>
            <a:r>
              <a:rPr lang="en-US" dirty="0"/>
              <a:t> transformation makes a normalized data set into a less normalized but more compact version by pivoting the input data on a column value. </a:t>
            </a:r>
            <a:endParaRPr lang="pl-PL" dirty="0"/>
          </a:p>
          <a:p>
            <a:endParaRPr lang="pl-PL" dirty="0"/>
          </a:p>
          <a:p>
            <a:r>
              <a:rPr lang="en-US" dirty="0"/>
              <a:t>To pivot data efficiently, which means creating as few records in the output dataset as possible, the input data must be sorted on the pivot column. If the data is not sorted, the Pivot transformation might generate multiple records for each value in the set key, which is the column that defines set membership.</a:t>
            </a:r>
            <a:endParaRPr lang="pl-PL" dirty="0"/>
          </a:p>
          <a:p>
            <a:endParaRPr lang="pl-PL" dirty="0"/>
          </a:p>
          <a:p>
            <a:r>
              <a:rPr lang="en-US" dirty="0"/>
              <a:t>The </a:t>
            </a:r>
            <a:r>
              <a:rPr lang="pl-PL" b="1" dirty="0"/>
              <a:t>UNPIVOT</a:t>
            </a:r>
            <a:r>
              <a:rPr lang="en-US" dirty="0"/>
              <a:t> transformation makes an unnormalized dataset into a more normalized version by expanding values from multiple columns in a single record into multiple records with the same values in a single column.</a:t>
            </a:r>
            <a:endParaRPr lang="pl-PL" dirty="0"/>
          </a:p>
        </p:txBody>
      </p:sp>
      <p:pic>
        <p:nvPicPr>
          <p:cNvPr id="3" name="Obraz 2">
            <a:extLst>
              <a:ext uri="{FF2B5EF4-FFF2-40B4-BE49-F238E27FC236}">
                <a16:creationId xmlns:a16="http://schemas.microsoft.com/office/drawing/2014/main" id="{E8ADB2F0-89AD-43CC-BDB9-4641A324F74A}"/>
              </a:ext>
            </a:extLst>
          </p:cNvPr>
          <p:cNvPicPr>
            <a:picLocks noChangeAspect="1"/>
          </p:cNvPicPr>
          <p:nvPr/>
        </p:nvPicPr>
        <p:blipFill>
          <a:blip r:embed="rId2"/>
          <a:stretch>
            <a:fillRect/>
          </a:stretch>
        </p:blipFill>
        <p:spPr>
          <a:xfrm>
            <a:off x="9495953" y="1245354"/>
            <a:ext cx="2190750" cy="3943350"/>
          </a:xfrm>
          <a:prstGeom prst="rect">
            <a:avLst/>
          </a:prstGeom>
        </p:spPr>
      </p:pic>
    </p:spTree>
    <p:extLst>
      <p:ext uri="{BB962C8B-B14F-4D97-AF65-F5344CB8AC3E}">
        <p14:creationId xmlns:p14="http://schemas.microsoft.com/office/powerpoint/2010/main" val="231484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Variables</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73621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Variables</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D402FE95-D7A0-4F45-BC34-D4097428D76D}"/>
              </a:ext>
            </a:extLst>
          </p:cNvPr>
          <p:cNvSpPr/>
          <p:nvPr/>
        </p:nvSpPr>
        <p:spPr>
          <a:xfrm>
            <a:off x="604007" y="1247505"/>
            <a:ext cx="8727562" cy="2862322"/>
          </a:xfrm>
          <a:prstGeom prst="rect">
            <a:avLst/>
          </a:prstGeom>
        </p:spPr>
        <p:txBody>
          <a:bodyPr wrap="square">
            <a:spAutoFit/>
          </a:bodyPr>
          <a:lstStyle/>
          <a:p>
            <a:r>
              <a:rPr lang="en-US" dirty="0">
                <a:solidFill>
                  <a:srgbClr val="2A2A2A"/>
                </a:solidFill>
              </a:rPr>
              <a:t>Variables store values that a SQL Server Integration Services package and its containers, tasks, and event handlers can use at run time. The scripts in the Script task and the Script component can also use variables. The precedence constraints that sequence tasks and containers into a workflow can use variables when their constraint definitions include expressions.</a:t>
            </a:r>
            <a:endParaRPr lang="pl-PL" dirty="0">
              <a:solidFill>
                <a:srgbClr val="2A2A2A"/>
              </a:solidFill>
            </a:endParaRPr>
          </a:p>
          <a:p>
            <a:endParaRPr lang="pl-PL" dirty="0">
              <a:solidFill>
                <a:srgbClr val="2A2A2A"/>
              </a:solidFill>
            </a:endParaRPr>
          </a:p>
          <a:p>
            <a:r>
              <a:rPr lang="en-US" dirty="0"/>
              <a:t>Integration Services supports two types of variables: user-defined variables and system variables. User-defined variables are defined by package developers, and system variables are defined by Integration Services. You can create as many user-defined variables as a package requires, but you cannot create additional system variables.</a:t>
            </a:r>
            <a:endParaRPr lang="pl-PL" dirty="0"/>
          </a:p>
        </p:txBody>
      </p:sp>
      <p:pic>
        <p:nvPicPr>
          <p:cNvPr id="5" name="Obraz 4">
            <a:extLst>
              <a:ext uri="{FF2B5EF4-FFF2-40B4-BE49-F238E27FC236}">
                <a16:creationId xmlns:a16="http://schemas.microsoft.com/office/drawing/2014/main" id="{BF47D68E-007C-4AB8-A934-8A6B68D7B2C8}"/>
              </a:ext>
            </a:extLst>
          </p:cNvPr>
          <p:cNvPicPr>
            <a:picLocks noChangeAspect="1"/>
          </p:cNvPicPr>
          <p:nvPr/>
        </p:nvPicPr>
        <p:blipFill>
          <a:blip r:embed="rId2"/>
          <a:stretch>
            <a:fillRect/>
          </a:stretch>
        </p:blipFill>
        <p:spPr>
          <a:xfrm>
            <a:off x="4720468" y="4109827"/>
            <a:ext cx="6867525" cy="1847850"/>
          </a:xfrm>
          <a:prstGeom prst="rect">
            <a:avLst/>
          </a:prstGeom>
        </p:spPr>
      </p:pic>
    </p:spTree>
    <p:extLst>
      <p:ext uri="{BB962C8B-B14F-4D97-AF65-F5344CB8AC3E}">
        <p14:creationId xmlns:p14="http://schemas.microsoft.com/office/powerpoint/2010/main" val="227838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Execute</a:t>
            </a:r>
            <a:r>
              <a:rPr lang="pl-PL" dirty="0"/>
              <a:t> SQL </a:t>
            </a:r>
            <a:r>
              <a:rPr lang="pl-PL" dirty="0" err="1"/>
              <a:t>Task</a:t>
            </a:r>
            <a:r>
              <a:rPr lang="pl-PL" dirty="0"/>
              <a:t> part. 2</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2146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Parameter</a:t>
            </a:r>
            <a:r>
              <a:rPr lang="pl-PL" sz="3200" b="1" dirty="0"/>
              <a:t> </a:t>
            </a:r>
            <a:r>
              <a:rPr lang="pl-PL" sz="3200" b="1" dirty="0" err="1"/>
              <a:t>Mapping</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D402FE95-D7A0-4F45-BC34-D4097428D76D}"/>
              </a:ext>
            </a:extLst>
          </p:cNvPr>
          <p:cNvSpPr/>
          <p:nvPr/>
        </p:nvSpPr>
        <p:spPr>
          <a:xfrm>
            <a:off x="604007" y="1247505"/>
            <a:ext cx="8727562" cy="369332"/>
          </a:xfrm>
          <a:prstGeom prst="rect">
            <a:avLst/>
          </a:prstGeom>
        </p:spPr>
        <p:txBody>
          <a:bodyPr wrap="square">
            <a:spAutoFit/>
          </a:bodyPr>
          <a:lstStyle/>
          <a:p>
            <a:r>
              <a:rPr lang="pl-PL" dirty="0">
                <a:solidFill>
                  <a:srgbClr val="2A2A2A"/>
                </a:solidFill>
              </a:rPr>
              <a:t>„?” – place for </a:t>
            </a:r>
            <a:r>
              <a:rPr lang="pl-PL" dirty="0" err="1">
                <a:solidFill>
                  <a:srgbClr val="2A2A2A"/>
                </a:solidFill>
              </a:rPr>
              <a:t>parameter</a:t>
            </a:r>
            <a:endParaRPr lang="pl-PL" dirty="0"/>
          </a:p>
        </p:txBody>
      </p:sp>
      <p:pic>
        <p:nvPicPr>
          <p:cNvPr id="3" name="Obraz 2">
            <a:extLst>
              <a:ext uri="{FF2B5EF4-FFF2-40B4-BE49-F238E27FC236}">
                <a16:creationId xmlns:a16="http://schemas.microsoft.com/office/drawing/2014/main" id="{9031307B-B183-4372-AB5A-F5ED161E33E8}"/>
              </a:ext>
            </a:extLst>
          </p:cNvPr>
          <p:cNvPicPr>
            <a:picLocks noChangeAspect="1"/>
          </p:cNvPicPr>
          <p:nvPr/>
        </p:nvPicPr>
        <p:blipFill>
          <a:blip r:embed="rId2"/>
          <a:stretch>
            <a:fillRect/>
          </a:stretch>
        </p:blipFill>
        <p:spPr>
          <a:xfrm>
            <a:off x="604007" y="2067307"/>
            <a:ext cx="4922713" cy="2723386"/>
          </a:xfrm>
          <a:prstGeom prst="rect">
            <a:avLst/>
          </a:prstGeom>
        </p:spPr>
      </p:pic>
      <p:pic>
        <p:nvPicPr>
          <p:cNvPr id="4" name="Obraz 3">
            <a:extLst>
              <a:ext uri="{FF2B5EF4-FFF2-40B4-BE49-F238E27FC236}">
                <a16:creationId xmlns:a16="http://schemas.microsoft.com/office/drawing/2014/main" id="{F584E3BC-066A-4012-98CF-07B216B6697C}"/>
              </a:ext>
            </a:extLst>
          </p:cNvPr>
          <p:cNvPicPr>
            <a:picLocks noChangeAspect="1"/>
          </p:cNvPicPr>
          <p:nvPr/>
        </p:nvPicPr>
        <p:blipFill>
          <a:blip r:embed="rId3"/>
          <a:stretch>
            <a:fillRect/>
          </a:stretch>
        </p:blipFill>
        <p:spPr>
          <a:xfrm>
            <a:off x="6516931" y="1100136"/>
            <a:ext cx="5629275" cy="4657725"/>
          </a:xfrm>
          <a:prstGeom prst="rect">
            <a:avLst/>
          </a:prstGeom>
        </p:spPr>
      </p:pic>
    </p:spTree>
    <p:extLst>
      <p:ext uri="{BB962C8B-B14F-4D97-AF65-F5344CB8AC3E}">
        <p14:creationId xmlns:p14="http://schemas.microsoft.com/office/powerpoint/2010/main" val="181538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Result</a:t>
            </a:r>
            <a:r>
              <a:rPr lang="pl-PL" sz="3200" b="1" dirty="0"/>
              <a:t> Set</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D402FE95-D7A0-4F45-BC34-D4097428D76D}"/>
              </a:ext>
            </a:extLst>
          </p:cNvPr>
          <p:cNvSpPr/>
          <p:nvPr/>
        </p:nvSpPr>
        <p:spPr>
          <a:xfrm>
            <a:off x="604007" y="1247505"/>
            <a:ext cx="8727562" cy="1200329"/>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b="1" dirty="0"/>
              <a:t>None</a:t>
            </a:r>
            <a:r>
              <a:rPr lang="en-US" dirty="0"/>
              <a:t> result set is used when the query returns </a:t>
            </a:r>
            <a:r>
              <a:rPr lang="en-US" b="1" dirty="0"/>
              <a:t>no results</a:t>
            </a:r>
            <a:r>
              <a:rPr lang="pl-PL" dirty="0"/>
              <a:t>.</a:t>
            </a:r>
            <a:endParaRPr lang="en-US" dirty="0"/>
          </a:p>
          <a:p>
            <a:pPr marL="285750" indent="-285750">
              <a:buFont typeface="Arial" panose="020B0604020202020204" pitchFamily="34" charset="0"/>
              <a:buChar char="•"/>
            </a:pPr>
            <a:r>
              <a:rPr lang="en-US" dirty="0"/>
              <a:t>The </a:t>
            </a:r>
            <a:r>
              <a:rPr lang="en-US" b="1" dirty="0"/>
              <a:t>Single row</a:t>
            </a:r>
            <a:r>
              <a:rPr lang="en-US" dirty="0"/>
              <a:t> result set is used when the query returns </a:t>
            </a:r>
            <a:r>
              <a:rPr lang="en-US" b="1" dirty="0"/>
              <a:t>only one row</a:t>
            </a:r>
            <a:r>
              <a:rPr lang="pl-PL" dirty="0"/>
              <a:t>.</a:t>
            </a:r>
            <a:endParaRPr lang="en-US" dirty="0"/>
          </a:p>
          <a:p>
            <a:pPr marL="285750" indent="-285750">
              <a:buFont typeface="Arial" panose="020B0604020202020204" pitchFamily="34" charset="0"/>
              <a:buChar char="•"/>
            </a:pPr>
            <a:r>
              <a:rPr lang="en-US" dirty="0"/>
              <a:t>The </a:t>
            </a:r>
            <a:r>
              <a:rPr lang="en-US" b="1" dirty="0"/>
              <a:t>Full result set</a:t>
            </a:r>
            <a:r>
              <a:rPr lang="en-US" dirty="0"/>
              <a:t> result set is used when the query returns </a:t>
            </a:r>
            <a:r>
              <a:rPr lang="en-US" b="1" dirty="0"/>
              <a:t>multiple rows</a:t>
            </a:r>
            <a:r>
              <a:rPr lang="en-US" dirty="0"/>
              <a:t>. </a:t>
            </a:r>
            <a:r>
              <a:rPr lang="pl-PL" dirty="0"/>
              <a:t>.</a:t>
            </a:r>
            <a:endParaRPr lang="en-US" dirty="0"/>
          </a:p>
          <a:p>
            <a:pPr marL="285750" indent="-285750">
              <a:buFont typeface="Arial" panose="020B0604020202020204" pitchFamily="34" charset="0"/>
              <a:buChar char="•"/>
            </a:pPr>
            <a:r>
              <a:rPr lang="en-US" dirty="0"/>
              <a:t>The </a:t>
            </a:r>
            <a:r>
              <a:rPr lang="en-US" b="1" dirty="0"/>
              <a:t>XML</a:t>
            </a:r>
            <a:r>
              <a:rPr lang="en-US" dirty="0"/>
              <a:t> result set is used when the query returns a result set in an </a:t>
            </a:r>
            <a:r>
              <a:rPr lang="en-US" b="1" dirty="0"/>
              <a:t>XML format</a:t>
            </a:r>
            <a:r>
              <a:rPr lang="en-US" dirty="0"/>
              <a:t>.</a:t>
            </a:r>
          </a:p>
        </p:txBody>
      </p:sp>
      <p:pic>
        <p:nvPicPr>
          <p:cNvPr id="4" name="Obraz 3">
            <a:extLst>
              <a:ext uri="{FF2B5EF4-FFF2-40B4-BE49-F238E27FC236}">
                <a16:creationId xmlns:a16="http://schemas.microsoft.com/office/drawing/2014/main" id="{5E65EEC3-3425-4B47-9F0B-0ABCA77E7D1A}"/>
              </a:ext>
            </a:extLst>
          </p:cNvPr>
          <p:cNvPicPr>
            <a:picLocks noChangeAspect="1"/>
          </p:cNvPicPr>
          <p:nvPr/>
        </p:nvPicPr>
        <p:blipFill>
          <a:blip r:embed="rId2"/>
          <a:stretch>
            <a:fillRect/>
          </a:stretch>
        </p:blipFill>
        <p:spPr>
          <a:xfrm>
            <a:off x="2787645" y="2711727"/>
            <a:ext cx="5624012" cy="2839008"/>
          </a:xfrm>
          <a:prstGeom prst="rect">
            <a:avLst/>
          </a:prstGeom>
        </p:spPr>
      </p:pic>
      <p:sp>
        <p:nvSpPr>
          <p:cNvPr id="6" name="Prostokąt 5">
            <a:extLst>
              <a:ext uri="{FF2B5EF4-FFF2-40B4-BE49-F238E27FC236}">
                <a16:creationId xmlns:a16="http://schemas.microsoft.com/office/drawing/2014/main" id="{69BD1C99-4C97-4577-A1DF-F0228490BA58}"/>
              </a:ext>
            </a:extLst>
          </p:cNvPr>
          <p:cNvSpPr/>
          <p:nvPr/>
        </p:nvSpPr>
        <p:spPr>
          <a:xfrm>
            <a:off x="604007" y="5814628"/>
            <a:ext cx="8299938" cy="369332"/>
          </a:xfrm>
          <a:prstGeom prst="rect">
            <a:avLst/>
          </a:prstGeom>
        </p:spPr>
        <p:txBody>
          <a:bodyPr wrap="square">
            <a:spAutoFit/>
          </a:bodyPr>
          <a:lstStyle/>
          <a:p>
            <a:r>
              <a:rPr lang="pl-PL" dirty="0"/>
              <a:t>https://msdn.microsoft.com/pl-pl/library/cc280492(v=sql.110).aspx</a:t>
            </a:r>
          </a:p>
        </p:txBody>
      </p:sp>
    </p:spTree>
    <p:extLst>
      <p:ext uri="{BB962C8B-B14F-4D97-AF65-F5344CB8AC3E}">
        <p14:creationId xmlns:p14="http://schemas.microsoft.com/office/powerpoint/2010/main" val="26678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Result</a:t>
            </a:r>
            <a:r>
              <a:rPr lang="pl-PL" sz="3200" b="1" dirty="0"/>
              <a:t> Set – single </a:t>
            </a:r>
            <a:r>
              <a:rPr lang="pl-PL" sz="3200" b="1" dirty="0" err="1"/>
              <a:t>row</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5" name="Obraz 4">
            <a:extLst>
              <a:ext uri="{FF2B5EF4-FFF2-40B4-BE49-F238E27FC236}">
                <a16:creationId xmlns:a16="http://schemas.microsoft.com/office/drawing/2014/main" id="{8947CCE0-8BFA-4B2E-8DC0-D9A9966BE15B}"/>
              </a:ext>
            </a:extLst>
          </p:cNvPr>
          <p:cNvPicPr>
            <a:picLocks noChangeAspect="1"/>
          </p:cNvPicPr>
          <p:nvPr/>
        </p:nvPicPr>
        <p:blipFill>
          <a:blip r:embed="rId2"/>
          <a:stretch>
            <a:fillRect/>
          </a:stretch>
        </p:blipFill>
        <p:spPr>
          <a:xfrm>
            <a:off x="604007" y="1600587"/>
            <a:ext cx="4878051" cy="2742426"/>
          </a:xfrm>
          <a:prstGeom prst="rect">
            <a:avLst/>
          </a:prstGeom>
        </p:spPr>
      </p:pic>
      <p:pic>
        <p:nvPicPr>
          <p:cNvPr id="6" name="Obraz 5">
            <a:extLst>
              <a:ext uri="{FF2B5EF4-FFF2-40B4-BE49-F238E27FC236}">
                <a16:creationId xmlns:a16="http://schemas.microsoft.com/office/drawing/2014/main" id="{E1F3388F-7BC6-42A0-BB34-F8D5D9A3FB8D}"/>
              </a:ext>
            </a:extLst>
          </p:cNvPr>
          <p:cNvPicPr>
            <a:picLocks noChangeAspect="1"/>
          </p:cNvPicPr>
          <p:nvPr/>
        </p:nvPicPr>
        <p:blipFill>
          <a:blip r:embed="rId3"/>
          <a:stretch>
            <a:fillRect/>
          </a:stretch>
        </p:blipFill>
        <p:spPr>
          <a:xfrm>
            <a:off x="5879856" y="3429000"/>
            <a:ext cx="5477409" cy="1992556"/>
          </a:xfrm>
          <a:prstGeom prst="rect">
            <a:avLst/>
          </a:prstGeom>
        </p:spPr>
      </p:pic>
    </p:spTree>
    <p:extLst>
      <p:ext uri="{BB962C8B-B14F-4D97-AF65-F5344CB8AC3E}">
        <p14:creationId xmlns:p14="http://schemas.microsoft.com/office/powerpoint/2010/main" val="93959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Result</a:t>
            </a:r>
            <a:r>
              <a:rPr lang="pl-PL" sz="3200" b="1" dirty="0"/>
              <a:t> Set – </a:t>
            </a:r>
            <a:r>
              <a:rPr lang="pl-PL" sz="3200" b="1" dirty="0" err="1"/>
              <a:t>full</a:t>
            </a:r>
            <a:r>
              <a:rPr lang="pl-PL" sz="3200" b="1" dirty="0"/>
              <a:t> </a:t>
            </a:r>
            <a:r>
              <a:rPr lang="pl-PL" sz="3200" b="1" dirty="0" err="1"/>
              <a:t>result</a:t>
            </a:r>
            <a:r>
              <a:rPr lang="pl-PL" sz="3200" b="1" dirty="0"/>
              <a:t> set</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D402FE95-D7A0-4F45-BC34-D4097428D76D}"/>
              </a:ext>
            </a:extLst>
          </p:cNvPr>
          <p:cNvSpPr/>
          <p:nvPr/>
        </p:nvSpPr>
        <p:spPr>
          <a:xfrm>
            <a:off x="604007" y="1247505"/>
            <a:ext cx="8727562" cy="1200329"/>
          </a:xfrm>
          <a:prstGeom prst="rect">
            <a:avLst/>
          </a:prstGeom>
        </p:spPr>
        <p:txBody>
          <a:bodyPr wrap="square">
            <a:spAutoFit/>
          </a:bodyPr>
          <a:lstStyle/>
          <a:p>
            <a:r>
              <a:rPr lang="en-US" dirty="0"/>
              <a:t>A </a:t>
            </a:r>
            <a:r>
              <a:rPr lang="en-US" b="1" dirty="0"/>
              <a:t>Full result set</a:t>
            </a:r>
            <a:r>
              <a:rPr lang="en-US" dirty="0"/>
              <a:t> must map to a variable of the </a:t>
            </a:r>
            <a:r>
              <a:rPr lang="en-US" b="1" dirty="0"/>
              <a:t>Object</a:t>
            </a:r>
            <a:r>
              <a:rPr lang="en-US" dirty="0"/>
              <a:t> data type. The return result is a </a:t>
            </a:r>
            <a:r>
              <a:rPr lang="en-US" dirty="0" err="1"/>
              <a:t>rowset</a:t>
            </a:r>
            <a:r>
              <a:rPr lang="en-US" dirty="0"/>
              <a:t> object. You can use a Foreach Loop container to extract the table row values that are stored in the Object variable into package variables, and then use a Script Task to write the data stored in packages variables to a file.</a:t>
            </a:r>
            <a:endParaRPr lang="pl-PL" dirty="0"/>
          </a:p>
        </p:txBody>
      </p:sp>
      <p:pic>
        <p:nvPicPr>
          <p:cNvPr id="5" name="Obraz 4">
            <a:extLst>
              <a:ext uri="{FF2B5EF4-FFF2-40B4-BE49-F238E27FC236}">
                <a16:creationId xmlns:a16="http://schemas.microsoft.com/office/drawing/2014/main" id="{E1D03898-015E-4746-A32C-B0F10FFE5A8F}"/>
              </a:ext>
            </a:extLst>
          </p:cNvPr>
          <p:cNvPicPr>
            <a:picLocks noChangeAspect="1"/>
          </p:cNvPicPr>
          <p:nvPr/>
        </p:nvPicPr>
        <p:blipFill>
          <a:blip r:embed="rId2"/>
          <a:stretch>
            <a:fillRect/>
          </a:stretch>
        </p:blipFill>
        <p:spPr>
          <a:xfrm>
            <a:off x="604007" y="3028284"/>
            <a:ext cx="4569505" cy="2316310"/>
          </a:xfrm>
          <a:prstGeom prst="rect">
            <a:avLst/>
          </a:prstGeom>
        </p:spPr>
      </p:pic>
      <p:pic>
        <p:nvPicPr>
          <p:cNvPr id="6" name="Obraz 5">
            <a:extLst>
              <a:ext uri="{FF2B5EF4-FFF2-40B4-BE49-F238E27FC236}">
                <a16:creationId xmlns:a16="http://schemas.microsoft.com/office/drawing/2014/main" id="{1F980114-0271-4B5E-A575-5E3BDF19AD42}"/>
              </a:ext>
            </a:extLst>
          </p:cNvPr>
          <p:cNvPicPr>
            <a:picLocks noChangeAspect="1"/>
          </p:cNvPicPr>
          <p:nvPr/>
        </p:nvPicPr>
        <p:blipFill>
          <a:blip r:embed="rId3"/>
          <a:stretch>
            <a:fillRect/>
          </a:stretch>
        </p:blipFill>
        <p:spPr>
          <a:xfrm>
            <a:off x="5599651" y="2581476"/>
            <a:ext cx="6181725" cy="3209925"/>
          </a:xfrm>
          <a:prstGeom prst="rect">
            <a:avLst/>
          </a:prstGeom>
        </p:spPr>
      </p:pic>
    </p:spTree>
    <p:extLst>
      <p:ext uri="{BB962C8B-B14F-4D97-AF65-F5344CB8AC3E}">
        <p14:creationId xmlns:p14="http://schemas.microsoft.com/office/powerpoint/2010/main" val="317548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Control </a:t>
            </a:r>
            <a:r>
              <a:rPr lang="pl-PL" dirty="0" err="1"/>
              <a:t>Flow</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3433589861"/>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1675</TotalTime>
  <Words>684</Words>
  <Application>Microsoft Office PowerPoint</Application>
  <PresentationFormat>Panoramiczny</PresentationFormat>
  <Paragraphs>67</Paragraphs>
  <Slides>16</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16</vt:i4>
      </vt:variant>
    </vt:vector>
  </HeadingPairs>
  <TitlesOfParts>
    <vt:vector size="21" baseType="lpstr">
      <vt:lpstr>Arial</vt:lpstr>
      <vt:lpstr>Calibri</vt:lpstr>
      <vt:lpstr>Corbel</vt:lpstr>
      <vt:lpstr>Wingdings 2</vt:lpstr>
      <vt:lpstr>Ramka</vt:lpstr>
      <vt:lpstr>Hurtownie Danych</vt:lpstr>
      <vt:lpstr>Variables</vt:lpstr>
      <vt:lpstr>Prezentacja programu PowerPoint</vt:lpstr>
      <vt:lpstr>Execute SQL Task part. 2</vt:lpstr>
      <vt:lpstr>Prezentacja programu PowerPoint</vt:lpstr>
      <vt:lpstr>Prezentacja programu PowerPoint</vt:lpstr>
      <vt:lpstr>Prezentacja programu PowerPoint</vt:lpstr>
      <vt:lpstr>Prezentacja programu PowerPoint</vt:lpstr>
      <vt:lpstr>Control Flow</vt:lpstr>
      <vt:lpstr>Prezentacja programu PowerPoint</vt:lpstr>
      <vt:lpstr>Data Flow</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708</cp:revision>
  <dcterms:created xsi:type="dcterms:W3CDTF">2016-10-31T15:19:50Z</dcterms:created>
  <dcterms:modified xsi:type="dcterms:W3CDTF">2018-03-21T18:47:58Z</dcterms:modified>
</cp:coreProperties>
</file>