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2"/>
  </p:notesMasterIdLst>
  <p:sldIdLst>
    <p:sldId id="256" r:id="rId2"/>
    <p:sldId id="341" r:id="rId3"/>
    <p:sldId id="342" r:id="rId4"/>
    <p:sldId id="343" r:id="rId5"/>
    <p:sldId id="347" r:id="rId6"/>
    <p:sldId id="338" r:id="rId7"/>
    <p:sldId id="336" r:id="rId8"/>
    <p:sldId id="345" r:id="rId9"/>
    <p:sldId id="330" r:id="rId10"/>
    <p:sldId id="34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01" d="100"/>
          <a:sy n="101" d="100"/>
        </p:scale>
        <p:origin x="138" y="324"/>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21/02/2018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2/21/2018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2/21/2018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2/21/2018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2/21/2018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integration-services/control-flow/foreach-loop-contain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microsoft.com/en-us/sql/integration-services/integration-services-ssis-package-and-project-parameters"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sql/integration-services/integration-services-ssis-variabl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sql/integration-services/control-flow/for-loop-contain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SSIS Zawansowany cz.1</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For Each Loop</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8" y="1247504"/>
            <a:ext cx="6357509" cy="4801314"/>
          </a:xfrm>
          <a:prstGeom prst="rect">
            <a:avLst/>
          </a:prstGeom>
        </p:spPr>
        <p:txBody>
          <a:bodyPr wrap="square">
            <a:spAutoFit/>
          </a:bodyPr>
          <a:lstStyle/>
          <a:p>
            <a:r>
              <a:rPr lang="pl-PL" dirty="0"/>
              <a:t>The Foreach Loop container defines a repeating control flow in a package. The loop implementation is similar to Foreach looping structure in programming languages. In a package, looping is enabled by using a Foreach enumerator. The Foreach Loop container repeats the control flow for each member of a specified enumerator. Enumerator type examples:</a:t>
            </a:r>
          </a:p>
          <a:p>
            <a:endParaRPr lang="pl-PL" dirty="0"/>
          </a:p>
          <a:p>
            <a:pPr marL="285750" indent="-285750">
              <a:buFont typeface="Arial" panose="020B0604020202020204" pitchFamily="34" charset="0"/>
              <a:buChar char="•"/>
            </a:pPr>
            <a:r>
              <a:rPr lang="pl-PL" dirty="0"/>
              <a:t>Foreach File enumerator to enumerate files in a folder. The enumerator can traverse subfolders. For example, you can read all the files that have the *.log file name extension in the Windows folder and its subfolders.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Foreach From Variable enumerator to enumerate the enumerable object that a specified variable contains.</a:t>
            </a:r>
          </a:p>
          <a:p>
            <a:pPr marL="285750" indent="-285750">
              <a:buFont typeface="Arial" panose="020B0604020202020204" pitchFamily="34" charset="0"/>
              <a:buChar char="•"/>
            </a:pPr>
            <a:endParaRPr lang="pl-PL" dirty="0"/>
          </a:p>
          <a:p>
            <a:r>
              <a:rPr lang="pl-PL" dirty="0">
                <a:hlinkClick r:id="rId2"/>
              </a:rPr>
              <a:t>https://docs.microsoft.com/en-us/sql/integration-services/control-flow/foreach-loop-container</a:t>
            </a:r>
            <a:endParaRPr lang="pl-PL" dirty="0"/>
          </a:p>
        </p:txBody>
      </p:sp>
      <p:pic>
        <p:nvPicPr>
          <p:cNvPr id="3" name="Obraz 2">
            <a:extLst>
              <a:ext uri="{FF2B5EF4-FFF2-40B4-BE49-F238E27FC236}">
                <a16:creationId xmlns:a16="http://schemas.microsoft.com/office/drawing/2014/main" id="{5AF9D3AE-7DC9-4391-A116-6E3F59010D01}"/>
              </a:ext>
            </a:extLst>
          </p:cNvPr>
          <p:cNvPicPr>
            <a:picLocks noChangeAspect="1"/>
          </p:cNvPicPr>
          <p:nvPr/>
        </p:nvPicPr>
        <p:blipFill>
          <a:blip r:embed="rId3"/>
          <a:stretch>
            <a:fillRect/>
          </a:stretch>
        </p:blipFill>
        <p:spPr>
          <a:xfrm>
            <a:off x="7141845" y="1247504"/>
            <a:ext cx="4507230" cy="2724150"/>
          </a:xfrm>
          <a:prstGeom prst="rect">
            <a:avLst/>
          </a:prstGeom>
        </p:spPr>
      </p:pic>
    </p:spTree>
    <p:extLst>
      <p:ext uri="{BB962C8B-B14F-4D97-AF65-F5344CB8AC3E}">
        <p14:creationId xmlns:p14="http://schemas.microsoft.com/office/powerpoint/2010/main" val="265535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Parameters &amp; Variables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81884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Package and Project Parameters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5"/>
            <a:ext cx="6566338" cy="3970318"/>
          </a:xfrm>
          <a:prstGeom prst="rect">
            <a:avLst/>
          </a:prstGeom>
        </p:spPr>
        <p:txBody>
          <a:bodyPr wrap="square">
            <a:spAutoFit/>
          </a:bodyPr>
          <a:lstStyle/>
          <a:p>
            <a:r>
              <a:rPr lang="pl-PL" dirty="0">
                <a:solidFill>
                  <a:srgbClr val="000000"/>
                </a:solidFill>
                <a:latin typeface="segoe-ui_normal"/>
              </a:rPr>
              <a:t>I</a:t>
            </a:r>
            <a:r>
              <a:rPr lang="en-US" dirty="0" err="1">
                <a:solidFill>
                  <a:srgbClr val="000000"/>
                </a:solidFill>
                <a:latin typeface="segoe-ui_normal"/>
              </a:rPr>
              <a:t>ntegration</a:t>
            </a:r>
            <a:r>
              <a:rPr lang="en-US" dirty="0">
                <a:solidFill>
                  <a:srgbClr val="000000"/>
                </a:solidFill>
                <a:latin typeface="segoe-ui_normal"/>
              </a:rPr>
              <a:t> Services (SSIS) parameters allow you to assign values to properties within packages at the time of package execution. </a:t>
            </a:r>
            <a:endParaRPr lang="pl-PL" dirty="0">
              <a:solidFill>
                <a:srgbClr val="000000"/>
              </a:solidFill>
              <a:latin typeface="segoe-ui_normal"/>
            </a:endParaRPr>
          </a:p>
          <a:p>
            <a:endParaRPr lang="pl-PL" dirty="0">
              <a:solidFill>
                <a:srgbClr val="000000"/>
              </a:solidFill>
              <a:latin typeface="segoe-ui_normal"/>
            </a:endParaRPr>
          </a:p>
          <a:p>
            <a:r>
              <a:rPr lang="en-US" dirty="0">
                <a:solidFill>
                  <a:srgbClr val="000000"/>
                </a:solidFill>
                <a:latin typeface="segoe-ui_normal"/>
              </a:rPr>
              <a:t>You can create </a:t>
            </a:r>
            <a:r>
              <a:rPr lang="en-US" b="1" i="1" dirty="0">
                <a:solidFill>
                  <a:srgbClr val="000000"/>
                </a:solidFill>
                <a:latin typeface="segoe-ui_normal"/>
              </a:rPr>
              <a:t>project parameters</a:t>
            </a:r>
            <a:r>
              <a:rPr lang="en-US" dirty="0">
                <a:solidFill>
                  <a:srgbClr val="000000"/>
                </a:solidFill>
                <a:latin typeface="segoe-ui_normal"/>
              </a:rPr>
              <a:t> at the project level and </a:t>
            </a:r>
            <a:r>
              <a:rPr lang="en-US" b="1" i="1" dirty="0">
                <a:solidFill>
                  <a:srgbClr val="000000"/>
                </a:solidFill>
                <a:latin typeface="segoe-ui_normal"/>
              </a:rPr>
              <a:t>package parameters</a:t>
            </a:r>
            <a:r>
              <a:rPr lang="en-US" dirty="0">
                <a:solidFill>
                  <a:srgbClr val="000000"/>
                </a:solidFill>
                <a:latin typeface="segoe-ui_normal"/>
              </a:rPr>
              <a:t> at the package level. </a:t>
            </a:r>
            <a:endParaRPr lang="pl-PL" dirty="0">
              <a:solidFill>
                <a:srgbClr val="000000"/>
              </a:solidFill>
              <a:latin typeface="segoe-ui_normal"/>
            </a:endParaRPr>
          </a:p>
          <a:p>
            <a:endParaRPr lang="pl-PL" dirty="0">
              <a:solidFill>
                <a:srgbClr val="000000"/>
              </a:solidFill>
              <a:latin typeface="segoe-ui_normal"/>
            </a:endParaRPr>
          </a:p>
          <a:p>
            <a:r>
              <a:rPr lang="en-US" dirty="0">
                <a:solidFill>
                  <a:srgbClr val="000000"/>
                </a:solidFill>
                <a:latin typeface="segoe-ui_normal"/>
              </a:rPr>
              <a:t>Project parameters are used to supply any external input the project receives to one or more packages in the project. Package parameters allow you to modify package execution without having to edit and redeploy the package.</a:t>
            </a:r>
            <a:endParaRPr lang="pl-PL" dirty="0">
              <a:solidFill>
                <a:srgbClr val="000000"/>
              </a:solidFill>
              <a:latin typeface="segoe-ui_normal"/>
            </a:endParaRPr>
          </a:p>
          <a:p>
            <a:endParaRPr lang="pl-PL" dirty="0">
              <a:solidFill>
                <a:srgbClr val="000000"/>
              </a:solidFill>
              <a:latin typeface="segoe-ui_normal"/>
            </a:endParaRPr>
          </a:p>
          <a:p>
            <a:r>
              <a:rPr lang="pl-PL" dirty="0">
                <a:hlinkClick r:id="rId2"/>
              </a:rPr>
              <a:t>https://docs.microsoft.com/en-us/sql/integration-services/integration-services-ssis-package-and-project-parameters</a:t>
            </a:r>
            <a:endParaRPr lang="pl-PL" dirty="0"/>
          </a:p>
        </p:txBody>
      </p:sp>
      <p:pic>
        <p:nvPicPr>
          <p:cNvPr id="3" name="Obraz 2">
            <a:extLst>
              <a:ext uri="{FF2B5EF4-FFF2-40B4-BE49-F238E27FC236}">
                <a16:creationId xmlns:a16="http://schemas.microsoft.com/office/drawing/2014/main" id="{6C12E559-2388-4CD9-845A-8BB2199FBDF1}"/>
              </a:ext>
            </a:extLst>
          </p:cNvPr>
          <p:cNvPicPr>
            <a:picLocks noChangeAspect="1"/>
          </p:cNvPicPr>
          <p:nvPr/>
        </p:nvPicPr>
        <p:blipFill>
          <a:blip r:embed="rId3"/>
          <a:stretch>
            <a:fillRect/>
          </a:stretch>
        </p:blipFill>
        <p:spPr>
          <a:xfrm>
            <a:off x="7403313" y="1247505"/>
            <a:ext cx="4493412" cy="2081212"/>
          </a:xfrm>
          <a:prstGeom prst="rect">
            <a:avLst/>
          </a:prstGeom>
        </p:spPr>
      </p:pic>
      <p:pic>
        <p:nvPicPr>
          <p:cNvPr id="4" name="Obraz 3">
            <a:extLst>
              <a:ext uri="{FF2B5EF4-FFF2-40B4-BE49-F238E27FC236}">
                <a16:creationId xmlns:a16="http://schemas.microsoft.com/office/drawing/2014/main" id="{099D0EAE-EDFD-449F-9859-40222A8D657E}"/>
              </a:ext>
            </a:extLst>
          </p:cNvPr>
          <p:cNvPicPr>
            <a:picLocks noChangeAspect="1"/>
          </p:cNvPicPr>
          <p:nvPr/>
        </p:nvPicPr>
        <p:blipFill>
          <a:blip r:embed="rId4"/>
          <a:stretch>
            <a:fillRect/>
          </a:stretch>
        </p:blipFill>
        <p:spPr>
          <a:xfrm>
            <a:off x="7368353" y="3913492"/>
            <a:ext cx="4528372" cy="1682445"/>
          </a:xfrm>
          <a:prstGeom prst="rect">
            <a:avLst/>
          </a:prstGeom>
        </p:spPr>
      </p:pic>
    </p:spTree>
    <p:extLst>
      <p:ext uri="{BB962C8B-B14F-4D97-AF65-F5344CB8AC3E}">
        <p14:creationId xmlns:p14="http://schemas.microsoft.com/office/powerpoint/2010/main" val="280815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Variables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5"/>
            <a:ext cx="9176778" cy="4801314"/>
          </a:xfrm>
          <a:prstGeom prst="rect">
            <a:avLst/>
          </a:prstGeom>
        </p:spPr>
        <p:txBody>
          <a:bodyPr wrap="square">
            <a:spAutoFit/>
          </a:bodyPr>
          <a:lstStyle/>
          <a:p>
            <a:r>
              <a:rPr lang="en-US" dirty="0">
                <a:solidFill>
                  <a:srgbClr val="000000"/>
                </a:solidFill>
                <a:latin typeface="segoe-ui_normal"/>
              </a:rPr>
              <a:t>Variables store values that a SQL Server Integration Services package and its containers, tasks, and event handlers can use at run time. The scripts in the Script task and the Script component can also use variables. The precedence constraints that sequence tasks and containers into a workflow can use variables when their constraint definitions include expressions.</a:t>
            </a:r>
            <a:endParaRPr lang="pl-PL" dirty="0">
              <a:solidFill>
                <a:srgbClr val="000000"/>
              </a:solidFill>
              <a:latin typeface="segoe-ui_normal"/>
            </a:endParaRPr>
          </a:p>
          <a:p>
            <a:endParaRPr lang="pl-PL" dirty="0">
              <a:solidFill>
                <a:srgbClr val="000000"/>
              </a:solidFill>
              <a:latin typeface="segoe-ui_normal"/>
            </a:endParaRPr>
          </a:p>
          <a:p>
            <a:r>
              <a:rPr lang="en-US" dirty="0"/>
              <a:t>You can use variables in Integration Services packages for the following purposes:</a:t>
            </a:r>
          </a:p>
          <a:p>
            <a:pPr marL="800100" lvl="1" indent="-342900">
              <a:buFont typeface="+mj-lt"/>
              <a:buAutoNum type="arabicPeriod"/>
            </a:pPr>
            <a:r>
              <a:rPr lang="en-US" dirty="0"/>
              <a:t>Updating properties of package elements at run time. </a:t>
            </a:r>
            <a:endParaRPr lang="pl-PL" dirty="0"/>
          </a:p>
          <a:p>
            <a:pPr marL="800100" lvl="1" indent="-342900">
              <a:buFont typeface="+mj-lt"/>
              <a:buAutoNum type="arabicPeriod"/>
            </a:pPr>
            <a:r>
              <a:rPr lang="en-US" dirty="0"/>
              <a:t>Including an in-memory lookup table.</a:t>
            </a:r>
            <a:endParaRPr lang="pl-PL" dirty="0"/>
          </a:p>
          <a:p>
            <a:pPr marL="800100" lvl="1" indent="-342900">
              <a:buFont typeface="+mj-lt"/>
              <a:buAutoNum type="arabicPeriod"/>
            </a:pPr>
            <a:r>
              <a:rPr lang="en-US" dirty="0"/>
              <a:t>Loading variables with data values and then using them to specify a search condition in a WHERE clause</a:t>
            </a:r>
            <a:r>
              <a:rPr lang="pl-PL" dirty="0"/>
              <a:t>.</a:t>
            </a:r>
          </a:p>
          <a:p>
            <a:pPr marL="800100" lvl="1" indent="-342900">
              <a:buFont typeface="+mj-lt"/>
              <a:buAutoNum type="arabicPeriod"/>
            </a:pPr>
            <a:r>
              <a:rPr lang="en-US" dirty="0"/>
              <a:t>Loading a variable with an integer and then using the value to control looping within a package control flow</a:t>
            </a:r>
            <a:r>
              <a:rPr lang="pl-PL" dirty="0"/>
              <a:t>.</a:t>
            </a:r>
          </a:p>
          <a:p>
            <a:pPr marL="800100" lvl="1" indent="-342900">
              <a:buFont typeface="+mj-lt"/>
              <a:buAutoNum type="arabicPeriod"/>
            </a:pPr>
            <a:r>
              <a:rPr lang="en-US" dirty="0"/>
              <a:t>Populating parameter values for Transact-SQL statements at run time.</a:t>
            </a:r>
            <a:endParaRPr lang="pl-PL" dirty="0"/>
          </a:p>
          <a:p>
            <a:pPr marL="800100" lvl="1" indent="-342900">
              <a:buFont typeface="+mj-lt"/>
              <a:buAutoNum type="arabicPeriod"/>
            </a:pPr>
            <a:r>
              <a:rPr lang="en-US" dirty="0"/>
              <a:t>Building expressions that include variable values.</a:t>
            </a:r>
            <a:endParaRPr lang="pl-PL" dirty="0"/>
          </a:p>
          <a:p>
            <a:pPr lvl="1"/>
            <a:endParaRPr lang="pl-PL" dirty="0"/>
          </a:p>
          <a:p>
            <a:r>
              <a:rPr lang="pl-PL" dirty="0">
                <a:hlinkClick r:id="rId2"/>
              </a:rPr>
              <a:t>https://docs.microsoft.com/en-us/sql/integration-services/integration-services-ssis-variables</a:t>
            </a:r>
            <a:endParaRPr lang="pl-PL" dirty="0"/>
          </a:p>
        </p:txBody>
      </p:sp>
    </p:spTree>
    <p:extLst>
      <p:ext uri="{BB962C8B-B14F-4D97-AF65-F5344CB8AC3E}">
        <p14:creationId xmlns:p14="http://schemas.microsoft.com/office/powerpoint/2010/main" val="65383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Variables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BABA523F-2793-4ED8-93C7-B9BC8DD128F7}"/>
              </a:ext>
            </a:extLst>
          </p:cNvPr>
          <p:cNvPicPr>
            <a:picLocks noChangeAspect="1"/>
          </p:cNvPicPr>
          <p:nvPr/>
        </p:nvPicPr>
        <p:blipFill>
          <a:blip r:embed="rId2"/>
          <a:stretch>
            <a:fillRect/>
          </a:stretch>
        </p:blipFill>
        <p:spPr>
          <a:xfrm>
            <a:off x="3008851" y="1247505"/>
            <a:ext cx="5181600" cy="4948893"/>
          </a:xfrm>
          <a:prstGeom prst="rect">
            <a:avLst/>
          </a:prstGeom>
        </p:spPr>
      </p:pic>
    </p:spTree>
    <p:extLst>
      <p:ext uri="{BB962C8B-B14F-4D97-AF65-F5344CB8AC3E}">
        <p14:creationId xmlns:p14="http://schemas.microsoft.com/office/powerpoint/2010/main" val="42625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Precedence Constraints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Precedence Constraint Configuration</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8" y="1383306"/>
            <a:ext cx="6457696" cy="4247317"/>
          </a:xfrm>
          <a:prstGeom prst="rect">
            <a:avLst/>
          </a:prstGeom>
        </p:spPr>
        <p:txBody>
          <a:bodyPr wrap="square">
            <a:spAutoFit/>
          </a:bodyPr>
          <a:lstStyle/>
          <a:p>
            <a:r>
              <a:rPr lang="en-US" dirty="0">
                <a:solidFill>
                  <a:srgbClr val="000000"/>
                </a:solidFill>
                <a:latin typeface="segoe-ui_normal"/>
              </a:rPr>
              <a:t>You can configure precedence constraints in the following ways:</a:t>
            </a:r>
            <a:endParaRPr lang="pl-PL" dirty="0">
              <a:solidFill>
                <a:srgbClr val="000000"/>
              </a:solidFill>
              <a:latin typeface="segoe-ui_normal"/>
            </a:endParaRPr>
          </a:p>
          <a:p>
            <a:endParaRPr lang="en-US" dirty="0">
              <a:solidFill>
                <a:srgbClr val="000000"/>
              </a:solidFill>
              <a:latin typeface="segoe-ui_normal"/>
            </a:endParaRPr>
          </a:p>
          <a:p>
            <a:pPr marL="342900" indent="-342900">
              <a:buFont typeface="+mj-lt"/>
              <a:buAutoNum type="arabicPeriod"/>
            </a:pPr>
            <a:r>
              <a:rPr lang="en-US" dirty="0">
                <a:solidFill>
                  <a:srgbClr val="000000"/>
                </a:solidFill>
                <a:latin typeface="segoe-ui_normal"/>
              </a:rPr>
              <a:t>Specify an </a:t>
            </a:r>
            <a:r>
              <a:rPr lang="en-US" b="1" dirty="0">
                <a:solidFill>
                  <a:srgbClr val="000000"/>
                </a:solidFill>
                <a:latin typeface="segoe-ui_normal"/>
              </a:rPr>
              <a:t>evaluation operation</a:t>
            </a:r>
            <a:r>
              <a:rPr lang="en-US" dirty="0">
                <a:solidFill>
                  <a:srgbClr val="000000"/>
                </a:solidFill>
                <a:latin typeface="segoe-ui_normal"/>
              </a:rPr>
              <a:t>. The precedence constraint uses a constraint value, an expression, both, or either to determine whether the constrained executable runs.</a:t>
            </a:r>
          </a:p>
          <a:p>
            <a:pPr marL="342900" indent="-342900">
              <a:buFont typeface="+mj-lt"/>
              <a:buAutoNum type="arabicPeriod"/>
            </a:pPr>
            <a:r>
              <a:rPr lang="en-US" dirty="0">
                <a:solidFill>
                  <a:srgbClr val="000000"/>
                </a:solidFill>
                <a:latin typeface="segoe-ui_normal"/>
              </a:rPr>
              <a:t>If the precedence constraint uses an execution result, you can specify the </a:t>
            </a:r>
            <a:r>
              <a:rPr lang="en-US" b="1" dirty="0">
                <a:solidFill>
                  <a:srgbClr val="000000"/>
                </a:solidFill>
                <a:latin typeface="segoe-ui_normal"/>
              </a:rPr>
              <a:t>execution result </a:t>
            </a:r>
            <a:r>
              <a:rPr lang="en-US" dirty="0">
                <a:solidFill>
                  <a:srgbClr val="000000"/>
                </a:solidFill>
                <a:latin typeface="segoe-ui_normal"/>
              </a:rPr>
              <a:t>to be success, failure, or completion.</a:t>
            </a:r>
          </a:p>
          <a:p>
            <a:pPr marL="342900" indent="-342900">
              <a:buFont typeface="+mj-lt"/>
              <a:buAutoNum type="arabicPeriod"/>
            </a:pPr>
            <a:r>
              <a:rPr lang="en-US" dirty="0">
                <a:solidFill>
                  <a:srgbClr val="000000"/>
                </a:solidFill>
                <a:latin typeface="segoe-ui_normal"/>
              </a:rPr>
              <a:t>If the precedence constraint uses an evaluation result, you can provide an </a:t>
            </a:r>
            <a:r>
              <a:rPr lang="en-US" b="1" dirty="0">
                <a:solidFill>
                  <a:srgbClr val="000000"/>
                </a:solidFill>
                <a:latin typeface="segoe-ui_normal"/>
              </a:rPr>
              <a:t>expression</a:t>
            </a:r>
            <a:r>
              <a:rPr lang="en-US" dirty="0">
                <a:solidFill>
                  <a:srgbClr val="000000"/>
                </a:solidFill>
                <a:latin typeface="segoe-ui_normal"/>
              </a:rPr>
              <a:t> that evaluates to a Boolean.</a:t>
            </a:r>
          </a:p>
          <a:p>
            <a:pPr marL="342900" indent="-342900">
              <a:buFont typeface="+mj-lt"/>
              <a:buAutoNum type="arabicPeriod"/>
            </a:pPr>
            <a:r>
              <a:rPr lang="en-US" dirty="0">
                <a:solidFill>
                  <a:srgbClr val="000000"/>
                </a:solidFill>
                <a:latin typeface="segoe-ui_normal"/>
              </a:rPr>
              <a:t>Specify whether the precedence constraint is evaluated </a:t>
            </a:r>
            <a:r>
              <a:rPr lang="en-US" b="1" dirty="0">
                <a:solidFill>
                  <a:srgbClr val="000000"/>
                </a:solidFill>
                <a:latin typeface="segoe-ui_normal"/>
              </a:rPr>
              <a:t>singly or together</a:t>
            </a:r>
            <a:r>
              <a:rPr lang="en-US" dirty="0">
                <a:solidFill>
                  <a:srgbClr val="000000"/>
                </a:solidFill>
                <a:latin typeface="segoe-ui_normal"/>
              </a:rPr>
              <a:t> with other constraints that apply to the constrained executable.</a:t>
            </a:r>
          </a:p>
        </p:txBody>
      </p:sp>
      <p:pic>
        <p:nvPicPr>
          <p:cNvPr id="3" name="Obraz 2">
            <a:extLst>
              <a:ext uri="{FF2B5EF4-FFF2-40B4-BE49-F238E27FC236}">
                <a16:creationId xmlns:a16="http://schemas.microsoft.com/office/drawing/2014/main" id="{27A8ECF7-F2CB-460A-9279-E8AF19C3655D}"/>
              </a:ext>
            </a:extLst>
          </p:cNvPr>
          <p:cNvPicPr>
            <a:picLocks noChangeAspect="1"/>
          </p:cNvPicPr>
          <p:nvPr/>
        </p:nvPicPr>
        <p:blipFill>
          <a:blip r:embed="rId2"/>
          <a:stretch>
            <a:fillRect/>
          </a:stretch>
        </p:blipFill>
        <p:spPr>
          <a:xfrm>
            <a:off x="7510462" y="1247505"/>
            <a:ext cx="3971925" cy="3409950"/>
          </a:xfrm>
          <a:prstGeom prst="rect">
            <a:avLst/>
          </a:prstGeom>
        </p:spPr>
      </p:pic>
    </p:spTree>
    <p:extLst>
      <p:ext uri="{BB962C8B-B14F-4D97-AF65-F5344CB8AC3E}">
        <p14:creationId xmlns:p14="http://schemas.microsoft.com/office/powerpoint/2010/main" val="30081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Control Flow - Loops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2057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For Loop</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4"/>
            <a:ext cx="11230805" cy="3139321"/>
          </a:xfrm>
          <a:prstGeom prst="rect">
            <a:avLst/>
          </a:prstGeom>
        </p:spPr>
        <p:txBody>
          <a:bodyPr wrap="square">
            <a:spAutoFit/>
          </a:bodyPr>
          <a:lstStyle/>
          <a:p>
            <a:r>
              <a:rPr lang="pl-PL" dirty="0"/>
              <a:t>The For Loop container defines a repeating control flow in a package. The loop implementation is similar to the For looping structure in programming languages. In each repeat of the loop, the For Loop container evaluates an expression and repeats its workflow until the expression evaluates to False.</a:t>
            </a:r>
          </a:p>
          <a:p>
            <a:endParaRPr lang="pl-PL" dirty="0"/>
          </a:p>
          <a:p>
            <a:r>
              <a:rPr lang="en-US" dirty="0"/>
              <a:t>The For Loop container uses</a:t>
            </a:r>
            <a:r>
              <a:rPr lang="pl-PL" dirty="0"/>
              <a:t> </a:t>
            </a:r>
            <a:r>
              <a:rPr lang="en-US" dirty="0"/>
              <a:t>the following elements to define the loop:</a:t>
            </a:r>
          </a:p>
          <a:p>
            <a:endParaRPr lang="en-US" dirty="0"/>
          </a:p>
          <a:p>
            <a:pPr marL="285750" indent="-285750">
              <a:buFont typeface="Arial" panose="020B0604020202020204" pitchFamily="34" charset="0"/>
              <a:buChar char="•"/>
            </a:pPr>
            <a:r>
              <a:rPr lang="en-US" dirty="0"/>
              <a:t>An </a:t>
            </a:r>
            <a:r>
              <a:rPr lang="en-US" b="1" dirty="0"/>
              <a:t>optional initialization </a:t>
            </a:r>
            <a:r>
              <a:rPr lang="en-US" dirty="0"/>
              <a:t>expression that assigns values to the loop counters.</a:t>
            </a:r>
          </a:p>
          <a:p>
            <a:pPr marL="285750" indent="-285750">
              <a:buFont typeface="Arial" panose="020B0604020202020204" pitchFamily="34" charset="0"/>
              <a:buChar char="•"/>
            </a:pPr>
            <a:r>
              <a:rPr lang="en-US" dirty="0"/>
              <a:t>An </a:t>
            </a:r>
            <a:r>
              <a:rPr lang="en-US" b="1" dirty="0"/>
              <a:t>evaluation expression </a:t>
            </a:r>
            <a:r>
              <a:rPr lang="en-US" dirty="0"/>
              <a:t>that contains the expression used to test whether the loop should stop or continue.</a:t>
            </a:r>
          </a:p>
          <a:p>
            <a:pPr marL="285750" indent="-285750">
              <a:buFont typeface="Arial" panose="020B0604020202020204" pitchFamily="34" charset="0"/>
              <a:buChar char="•"/>
            </a:pPr>
            <a:r>
              <a:rPr lang="en-US" dirty="0"/>
              <a:t>An optional </a:t>
            </a:r>
            <a:r>
              <a:rPr lang="en-US" b="1" dirty="0"/>
              <a:t>iteration expression </a:t>
            </a:r>
            <a:r>
              <a:rPr lang="en-US" dirty="0"/>
              <a:t>that increments or decrements the loop counter.</a:t>
            </a:r>
            <a:endParaRPr lang="pl-PL" dirty="0"/>
          </a:p>
          <a:p>
            <a:pPr marL="285750" indent="-285750">
              <a:buFont typeface="Arial" panose="020B0604020202020204" pitchFamily="34" charset="0"/>
              <a:buChar char="•"/>
            </a:pPr>
            <a:endParaRPr lang="pl-PL" dirty="0"/>
          </a:p>
          <a:p>
            <a:r>
              <a:rPr lang="pl-PL" dirty="0">
                <a:hlinkClick r:id="rId2"/>
              </a:rPr>
              <a:t>https://docs.microsoft.com/en-us/sql/integration-services/control-flow/for-loop-container</a:t>
            </a:r>
            <a:endParaRPr lang="pl-PL" dirty="0"/>
          </a:p>
        </p:txBody>
      </p:sp>
      <p:pic>
        <p:nvPicPr>
          <p:cNvPr id="3" name="Obraz 2">
            <a:extLst>
              <a:ext uri="{FF2B5EF4-FFF2-40B4-BE49-F238E27FC236}">
                <a16:creationId xmlns:a16="http://schemas.microsoft.com/office/drawing/2014/main" id="{56EDADDA-E407-4354-9FD6-31AD2E64B944}"/>
              </a:ext>
            </a:extLst>
          </p:cNvPr>
          <p:cNvPicPr>
            <a:picLocks noChangeAspect="1"/>
          </p:cNvPicPr>
          <p:nvPr/>
        </p:nvPicPr>
        <p:blipFill>
          <a:blip r:embed="rId3"/>
          <a:stretch>
            <a:fillRect/>
          </a:stretch>
        </p:blipFill>
        <p:spPr>
          <a:xfrm>
            <a:off x="6650310" y="4424733"/>
            <a:ext cx="5184502" cy="2296742"/>
          </a:xfrm>
          <a:prstGeom prst="rect">
            <a:avLst/>
          </a:prstGeom>
        </p:spPr>
      </p:pic>
    </p:spTree>
    <p:extLst>
      <p:ext uri="{BB962C8B-B14F-4D97-AF65-F5344CB8AC3E}">
        <p14:creationId xmlns:p14="http://schemas.microsoft.com/office/powerpoint/2010/main" val="3873711249"/>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1517</TotalTime>
  <Words>628</Words>
  <Application>Microsoft Office PowerPoint</Application>
  <PresentationFormat>Panoramiczny</PresentationFormat>
  <Paragraphs>60</Paragraphs>
  <Slides>10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10</vt:i4>
      </vt:variant>
    </vt:vector>
  </HeadingPairs>
  <TitlesOfParts>
    <vt:vector size="16" baseType="lpstr">
      <vt:lpstr>Arial</vt:lpstr>
      <vt:lpstr>Calibri</vt:lpstr>
      <vt:lpstr>Corbel</vt:lpstr>
      <vt:lpstr>segoe-ui_normal</vt:lpstr>
      <vt:lpstr>Wingdings 2</vt:lpstr>
      <vt:lpstr>Ramka</vt:lpstr>
      <vt:lpstr>Hurtownie Danych</vt:lpstr>
      <vt:lpstr>Parameters &amp; Variables</vt:lpstr>
      <vt:lpstr>Prezentacja programu PowerPoint</vt:lpstr>
      <vt:lpstr>Prezentacja programu PowerPoint</vt:lpstr>
      <vt:lpstr>Prezentacja programu PowerPoint</vt:lpstr>
      <vt:lpstr>Precedence Constraints</vt:lpstr>
      <vt:lpstr>Prezentacja programu PowerPoint</vt:lpstr>
      <vt:lpstr>Control Flow - Loops</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631</cp:revision>
  <dcterms:created xsi:type="dcterms:W3CDTF">2016-10-31T15:19:50Z</dcterms:created>
  <dcterms:modified xsi:type="dcterms:W3CDTF">2018-02-21T20:16:36Z</dcterms:modified>
</cp:coreProperties>
</file>