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28"/>
  </p:notesMasterIdLst>
  <p:sldIdLst>
    <p:sldId id="256" r:id="rId2"/>
    <p:sldId id="289" r:id="rId3"/>
    <p:sldId id="320" r:id="rId4"/>
    <p:sldId id="304" r:id="rId5"/>
    <p:sldId id="317" r:id="rId6"/>
    <p:sldId id="309" r:id="rId7"/>
    <p:sldId id="318" r:id="rId8"/>
    <p:sldId id="322" r:id="rId9"/>
    <p:sldId id="277" r:id="rId10"/>
    <p:sldId id="302" r:id="rId11"/>
    <p:sldId id="313" r:id="rId12"/>
    <p:sldId id="311" r:id="rId13"/>
    <p:sldId id="321" r:id="rId14"/>
    <p:sldId id="323" r:id="rId15"/>
    <p:sldId id="290" r:id="rId16"/>
    <p:sldId id="319" r:id="rId17"/>
    <p:sldId id="278" r:id="rId18"/>
    <p:sldId id="279" r:id="rId19"/>
    <p:sldId id="281" r:id="rId20"/>
    <p:sldId id="282" r:id="rId21"/>
    <p:sldId id="283" r:id="rId22"/>
    <p:sldId id="284" r:id="rId23"/>
    <p:sldId id="285" r:id="rId24"/>
    <p:sldId id="286" r:id="rId25"/>
    <p:sldId id="287" r:id="rId26"/>
    <p:sldId id="28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1320" y="60"/>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13/04/2018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FB25D763-4BFF-435A-86F7-A981E05BAB20}" type="datetime1">
              <a:rPr lang="en-US" smtClean="0"/>
              <a:t>4/13/2018</a:t>
            </a:fld>
            <a:endParaRPr lang="en-US" dirty="0"/>
          </a:p>
        </p:txBody>
      </p:sp>
      <p:sp>
        <p:nvSpPr>
          <p:cNvPr id="5" name="Footer Placeholder 4"/>
          <p:cNvSpPr>
            <a:spLocks noGrp="1"/>
          </p:cNvSpPr>
          <p:nvPr>
            <p:ph type="ftr" sz="quarter" idx="11"/>
          </p:nvPr>
        </p:nvSpPr>
        <p:spPr/>
        <p:txBody>
          <a:bodyPr/>
          <a:lstStyle/>
          <a:p>
            <a:r>
              <a:rPr lang="en-US"/>
              <a:t>Modele Analizy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3962AECF-1854-43A9-8E3B-100DE1ECD05A}" type="datetime1">
              <a:rPr lang="en-US" smtClean="0"/>
              <a:t>4/13/2018</a:t>
            </a:fld>
            <a:endParaRPr lang="en-US" dirty="0"/>
          </a:p>
        </p:txBody>
      </p:sp>
      <p:sp>
        <p:nvSpPr>
          <p:cNvPr id="8" name="Footer Placeholder 7"/>
          <p:cNvSpPr>
            <a:spLocks noGrp="1"/>
          </p:cNvSpPr>
          <p:nvPr>
            <p:ph type="ftr" sz="quarter" idx="11"/>
          </p:nvPr>
        </p:nvSpPr>
        <p:spPr/>
        <p:txBody>
          <a:bodyPr/>
          <a:lstStyle/>
          <a:p>
            <a:r>
              <a:rPr lang="en-US"/>
              <a:t>Modele Analizy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641ADD4A-A082-4667-A8B0-E84FA547FE3A}" type="datetime1">
              <a:rPr lang="en-US" smtClean="0"/>
              <a:t>4/13/2018</a:t>
            </a:fld>
            <a:endParaRPr lang="en-US" dirty="0"/>
          </a:p>
        </p:txBody>
      </p:sp>
      <p:sp>
        <p:nvSpPr>
          <p:cNvPr id="8" name="Footer Placeholder 7"/>
          <p:cNvSpPr>
            <a:spLocks noGrp="1"/>
          </p:cNvSpPr>
          <p:nvPr>
            <p:ph type="ftr" sz="quarter" idx="11"/>
          </p:nvPr>
        </p:nvSpPr>
        <p:spPr/>
        <p:txBody>
          <a:bodyPr/>
          <a:lstStyle/>
          <a:p>
            <a:r>
              <a:rPr lang="en-US"/>
              <a:t>Modele Analizy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CFAF1209-ECAE-4965-AE28-CFD11587F099}" type="datetime1">
              <a:rPr lang="en-US" smtClean="0"/>
              <a:t>4/13/2018</a:t>
            </a:fld>
            <a:endParaRPr lang="en-US" dirty="0"/>
          </a:p>
        </p:txBody>
      </p:sp>
      <p:sp>
        <p:nvSpPr>
          <p:cNvPr id="5" name="Footer Placeholder 4"/>
          <p:cNvSpPr>
            <a:spLocks noGrp="1"/>
          </p:cNvSpPr>
          <p:nvPr>
            <p:ph type="ftr" sz="quarter" idx="11"/>
          </p:nvPr>
        </p:nvSpPr>
        <p:spPr/>
        <p:txBody>
          <a:bodyPr/>
          <a:lstStyle/>
          <a:p>
            <a:r>
              <a:rPr lang="en-US"/>
              <a:t>Modele Analizy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688D22C6-7D71-494D-AA45-CC0455474F96}" type="datetime1">
              <a:rPr lang="en-US" smtClean="0"/>
              <a:t>4/13/2018</a:t>
            </a:fld>
            <a:endParaRPr lang="en-US" dirty="0"/>
          </a:p>
        </p:txBody>
      </p:sp>
      <p:sp>
        <p:nvSpPr>
          <p:cNvPr id="5" name="Footer Placeholder 4"/>
          <p:cNvSpPr>
            <a:spLocks noGrp="1"/>
          </p:cNvSpPr>
          <p:nvPr>
            <p:ph type="ftr" sz="quarter" idx="11"/>
          </p:nvPr>
        </p:nvSpPr>
        <p:spPr/>
        <p:txBody>
          <a:bodyPr/>
          <a:lstStyle/>
          <a:p>
            <a:r>
              <a:rPr lang="en-US"/>
              <a:t>Modele Analizy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52D55FF7-1D57-4C5B-A6DA-33F225BD8D45}" type="datetime1">
              <a:rPr lang="en-US" smtClean="0"/>
              <a:t>4/13/2018</a:t>
            </a:fld>
            <a:endParaRPr lang="en-US" dirty="0"/>
          </a:p>
        </p:txBody>
      </p:sp>
      <p:sp>
        <p:nvSpPr>
          <p:cNvPr id="9" name="Footer Placeholder 8"/>
          <p:cNvSpPr>
            <a:spLocks noGrp="1"/>
          </p:cNvSpPr>
          <p:nvPr>
            <p:ph type="ftr" sz="quarter" idx="11"/>
          </p:nvPr>
        </p:nvSpPr>
        <p:spPr/>
        <p:txBody>
          <a:bodyPr/>
          <a:lstStyle/>
          <a:p>
            <a:r>
              <a:rPr lang="en-US"/>
              <a:t>Modele Analizy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EA3F55A8-D3AB-4254-8C74-B25F7B949E24}" type="datetime1">
              <a:rPr lang="en-US" smtClean="0"/>
              <a:t>4/13/2018</a:t>
            </a:fld>
            <a:endParaRPr lang="en-US" dirty="0"/>
          </a:p>
        </p:txBody>
      </p:sp>
      <p:sp>
        <p:nvSpPr>
          <p:cNvPr id="11" name="Footer Placeholder 10"/>
          <p:cNvSpPr>
            <a:spLocks noGrp="1"/>
          </p:cNvSpPr>
          <p:nvPr>
            <p:ph type="ftr" sz="quarter" idx="11"/>
          </p:nvPr>
        </p:nvSpPr>
        <p:spPr/>
        <p:txBody>
          <a:bodyPr/>
          <a:lstStyle/>
          <a:p>
            <a:r>
              <a:rPr lang="en-US"/>
              <a:t>Modele Analizy Danych</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B7EFCDFD-F273-45FD-A492-3AE21C78B8C5}" type="datetime1">
              <a:rPr lang="en-US" smtClean="0"/>
              <a:t>4/13/2018</a:t>
            </a:fld>
            <a:endParaRPr lang="en-US" dirty="0"/>
          </a:p>
        </p:txBody>
      </p:sp>
      <p:sp>
        <p:nvSpPr>
          <p:cNvPr id="7" name="Footer Placeholder 6"/>
          <p:cNvSpPr>
            <a:spLocks noGrp="1"/>
          </p:cNvSpPr>
          <p:nvPr>
            <p:ph type="ftr" sz="quarter" idx="11"/>
          </p:nvPr>
        </p:nvSpPr>
        <p:spPr/>
        <p:txBody>
          <a:bodyPr/>
          <a:lstStyle/>
          <a:p>
            <a:r>
              <a:rPr lang="en-US"/>
              <a:t>Modele Analizy Danych</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914BD53-BD25-4557-8942-CCEA33F949F7}" type="datetime1">
              <a:rPr lang="en-US" smtClean="0"/>
              <a:t>4/13/2018</a:t>
            </a:fld>
            <a:endParaRPr lang="en-US" dirty="0"/>
          </a:p>
        </p:txBody>
      </p:sp>
      <p:sp>
        <p:nvSpPr>
          <p:cNvPr id="6" name="Footer Placeholder 5"/>
          <p:cNvSpPr>
            <a:spLocks noGrp="1"/>
          </p:cNvSpPr>
          <p:nvPr>
            <p:ph type="ftr" sz="quarter" idx="11"/>
          </p:nvPr>
        </p:nvSpPr>
        <p:spPr/>
        <p:txBody>
          <a:bodyPr/>
          <a:lstStyle/>
          <a:p>
            <a:r>
              <a:rPr lang="en-US"/>
              <a:t>Modele Analizy Danych</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EAD11A38-1757-4426-9FF6-CBBE47B4D115}" type="datetime1">
              <a:rPr lang="en-US" smtClean="0"/>
              <a:t>4/13/2018</a:t>
            </a:fld>
            <a:endParaRPr lang="en-US" dirty="0"/>
          </a:p>
        </p:txBody>
      </p:sp>
      <p:sp>
        <p:nvSpPr>
          <p:cNvPr id="9" name="Footer Placeholder 8"/>
          <p:cNvSpPr>
            <a:spLocks noGrp="1"/>
          </p:cNvSpPr>
          <p:nvPr>
            <p:ph type="ftr" sz="quarter" idx="11"/>
          </p:nvPr>
        </p:nvSpPr>
        <p:spPr/>
        <p:txBody>
          <a:bodyPr/>
          <a:lstStyle/>
          <a:p>
            <a:r>
              <a:rPr lang="en-US"/>
              <a:t>Modele Analizy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5B15C6BA-5AEA-4BBE-A0BF-15E204DE4C5F}" type="datetime1">
              <a:rPr lang="en-US" smtClean="0"/>
              <a:t>4/13/2018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Modele Analizy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0A93E71-2A29-427F-B37B-E60C2B8EA816}" type="datetime1">
              <a:rPr lang="en-US" smtClean="0"/>
              <a:t>4/13/2018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Modele Analizy Danych</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cs typeface="Arial" panose="020B0604020202020204" pitchFamily="34" charset="0"/>
              </a:rPr>
              <a:t>Modele Analizy Danych</a:t>
            </a:r>
          </a:p>
        </p:txBody>
      </p:sp>
      <p:sp>
        <p:nvSpPr>
          <p:cNvPr id="3" name="Podtytuł 2"/>
          <p:cNvSpPr>
            <a:spLocks noGrp="1"/>
          </p:cNvSpPr>
          <p:nvPr>
            <p:ph type="subTitle" idx="1"/>
          </p:nvPr>
        </p:nvSpPr>
        <p:spPr/>
        <p:txBody>
          <a:bodyPr/>
          <a:lstStyle/>
          <a:p>
            <a:r>
              <a:rPr lang="pl-PL" dirty="0">
                <a:latin typeface="Arial" panose="020B0604020202020204" pitchFamily="34" charset="0"/>
                <a:cs typeface="Arial" panose="020B0604020202020204" pitchFamily="34" charset="0"/>
              </a:rPr>
              <a:t>Analysis Services </a:t>
            </a:r>
            <a:r>
              <a:rPr lang="pl-PL" dirty="0" err="1">
                <a:latin typeface="Arial" panose="020B0604020202020204" pitchFamily="34" charset="0"/>
                <a:cs typeface="Arial" panose="020B0604020202020204" pitchFamily="34" charset="0"/>
              </a:rPr>
              <a:t>Multidimensional</a:t>
            </a:r>
            <a:r>
              <a:rPr lang="pl-PL" dirty="0">
                <a:latin typeface="Arial" panose="020B0604020202020204" pitchFamily="34" charset="0"/>
                <a:cs typeface="Arial" panose="020B0604020202020204" pitchFamily="34" charset="0"/>
              </a:rPr>
              <a:t> - Wprowadzenie</a:t>
            </a: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7108008" cy="4770537"/>
          </a:xfrm>
          <a:prstGeom prst="rect">
            <a:avLst/>
          </a:prstGeom>
          <a:noFill/>
        </p:spPr>
        <p:txBody>
          <a:bodyPr wrap="square" rtlCol="0">
            <a:spAutoFit/>
          </a:bodyPr>
          <a:lstStyle/>
          <a:p>
            <a:pPr lvl="1" algn="just"/>
            <a:r>
              <a:rPr lang="pl-PL" sz="2400" b="1" dirty="0"/>
              <a:t>Wymiary</a:t>
            </a:r>
          </a:p>
          <a:p>
            <a:pPr lvl="1" algn="just"/>
            <a:endParaRPr lang="pl-PL" b="1" dirty="0"/>
          </a:p>
          <a:p>
            <a:pPr lvl="1" algn="just"/>
            <a:r>
              <a:rPr lang="pl-PL" b="1" dirty="0"/>
              <a:t>WYMIAR</a:t>
            </a:r>
            <a:endParaRPr lang="pl-PL" dirty="0"/>
          </a:p>
          <a:p>
            <a:pPr lvl="1" algn="just"/>
            <a:r>
              <a:rPr lang="pl-PL" dirty="0"/>
              <a:t>cecha opisująca dany fakt, pozwalająca powiązać go z innymi pojęciami modelu przedsiębiorstwa (np. klient, data, miejsce, produkt).</a:t>
            </a:r>
          </a:p>
          <a:p>
            <a:pPr lvl="1" algn="just"/>
            <a:endParaRPr lang="pl-PL" dirty="0"/>
          </a:p>
          <a:p>
            <a:pPr lvl="1" algn="just"/>
            <a:r>
              <a:rPr lang="pl-PL" b="1" dirty="0"/>
              <a:t>ATRYBUT</a:t>
            </a:r>
          </a:p>
          <a:p>
            <a:pPr lvl="1" algn="just"/>
            <a:r>
              <a:rPr lang="pl-PL" dirty="0"/>
              <a:t>cecha wymiaru, przechowująca dodatkowe informacje na temat faktu</a:t>
            </a:r>
          </a:p>
          <a:p>
            <a:pPr lvl="1" algn="just"/>
            <a:endParaRPr lang="pl-PL" dirty="0"/>
          </a:p>
          <a:p>
            <a:pPr lvl="1" algn="just"/>
            <a:r>
              <a:rPr lang="pl-PL" b="1" dirty="0"/>
              <a:t>Przykład:</a:t>
            </a:r>
          </a:p>
          <a:p>
            <a:pPr lvl="1" algn="just"/>
            <a:endParaRPr lang="pl-PL" b="1" dirty="0"/>
          </a:p>
          <a:p>
            <a:pPr lvl="2" algn="just"/>
            <a:r>
              <a:rPr lang="pl-PL" sz="1600" b="1" dirty="0"/>
              <a:t>Wymiar</a:t>
            </a:r>
            <a:r>
              <a:rPr lang="pl-PL" sz="1600" dirty="0"/>
              <a:t> – Klient, każde zamówienie internetowe jest powiązane z konkretnym klientem (poprzez klucz </a:t>
            </a:r>
            <a:r>
              <a:rPr lang="pl-PL" sz="1600" dirty="0" err="1"/>
              <a:t>DimCustomerKey</a:t>
            </a:r>
            <a:r>
              <a:rPr lang="pl-PL" sz="1600" dirty="0"/>
              <a:t>)</a:t>
            </a:r>
          </a:p>
          <a:p>
            <a:pPr lvl="2" algn="just"/>
            <a:r>
              <a:rPr lang="pl-PL" sz="1600" b="1" dirty="0"/>
              <a:t>Atrybut – </a:t>
            </a:r>
            <a:r>
              <a:rPr lang="pl-PL" sz="1600" dirty="0"/>
              <a:t>każdy klient posiada takie cechy (atrybuty) jak: płeć, stan cywilny, datę urodzenia</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4" name="Obraz 3">
            <a:extLst>
              <a:ext uri="{FF2B5EF4-FFF2-40B4-BE49-F238E27FC236}">
                <a16:creationId xmlns:a16="http://schemas.microsoft.com/office/drawing/2014/main" id="{A9719B6B-E867-4A05-B4D8-49957D22F790}"/>
              </a:ext>
            </a:extLst>
          </p:cNvPr>
          <p:cNvPicPr>
            <a:picLocks noChangeAspect="1"/>
          </p:cNvPicPr>
          <p:nvPr/>
        </p:nvPicPr>
        <p:blipFill>
          <a:blip r:embed="rId2"/>
          <a:stretch>
            <a:fillRect/>
          </a:stretch>
        </p:blipFill>
        <p:spPr>
          <a:xfrm>
            <a:off x="8066285" y="662730"/>
            <a:ext cx="3429000" cy="1981200"/>
          </a:xfrm>
          <a:prstGeom prst="rect">
            <a:avLst/>
          </a:prstGeom>
        </p:spPr>
      </p:pic>
      <p:pic>
        <p:nvPicPr>
          <p:cNvPr id="5" name="Obraz 4">
            <a:extLst>
              <a:ext uri="{FF2B5EF4-FFF2-40B4-BE49-F238E27FC236}">
                <a16:creationId xmlns:a16="http://schemas.microsoft.com/office/drawing/2014/main" id="{811D94B1-CD9E-456F-B514-A9FFC8E97548}"/>
              </a:ext>
            </a:extLst>
          </p:cNvPr>
          <p:cNvPicPr>
            <a:picLocks noChangeAspect="1"/>
          </p:cNvPicPr>
          <p:nvPr/>
        </p:nvPicPr>
        <p:blipFill>
          <a:blip r:embed="rId3"/>
          <a:stretch>
            <a:fillRect/>
          </a:stretch>
        </p:blipFill>
        <p:spPr>
          <a:xfrm>
            <a:off x="8104385" y="3285702"/>
            <a:ext cx="3390900" cy="2428875"/>
          </a:xfrm>
          <a:prstGeom prst="rect">
            <a:avLst/>
          </a:prstGeom>
        </p:spPr>
      </p:pic>
    </p:spTree>
    <p:extLst>
      <p:ext uri="{BB962C8B-B14F-4D97-AF65-F5344CB8AC3E}">
        <p14:creationId xmlns:p14="http://schemas.microsoft.com/office/powerpoint/2010/main" val="2905347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6107344" cy="3785652"/>
          </a:xfrm>
          <a:prstGeom prst="rect">
            <a:avLst/>
          </a:prstGeom>
          <a:noFill/>
        </p:spPr>
        <p:txBody>
          <a:bodyPr wrap="square" rtlCol="0">
            <a:spAutoFit/>
          </a:bodyPr>
          <a:lstStyle/>
          <a:p>
            <a:pPr lvl="1" algn="just"/>
            <a:r>
              <a:rPr lang="pl-PL" sz="2400" b="1" dirty="0"/>
              <a:t>Tabele Faktów/Wymiarów</a:t>
            </a:r>
          </a:p>
          <a:p>
            <a:pPr lvl="1" algn="just"/>
            <a:endParaRPr lang="pl-PL" b="1" dirty="0"/>
          </a:p>
          <a:p>
            <a:pPr lvl="1" algn="just"/>
            <a:r>
              <a:rPr lang="pl-PL" b="1" dirty="0"/>
              <a:t>Tabela Faktów</a:t>
            </a:r>
            <a:endParaRPr lang="pl-PL" dirty="0"/>
          </a:p>
          <a:p>
            <a:pPr marL="1257300" lvl="2" indent="-342900" algn="just">
              <a:buFont typeface="+mj-lt"/>
              <a:buAutoNum type="arabicPeriod"/>
            </a:pPr>
            <a:r>
              <a:rPr lang="pl-PL" dirty="0"/>
              <a:t>Miary numeryczne</a:t>
            </a:r>
          </a:p>
          <a:p>
            <a:pPr marL="1257300" lvl="2" indent="-342900" algn="just">
              <a:buFont typeface="+mj-lt"/>
              <a:buAutoNum type="arabicPeriod"/>
            </a:pPr>
            <a:r>
              <a:rPr lang="pl-PL" dirty="0"/>
              <a:t>Klucz główny złożony z kluczy</a:t>
            </a:r>
          </a:p>
          <a:p>
            <a:pPr marL="1257300" lvl="2" indent="-342900" algn="just">
              <a:buFont typeface="+mj-lt"/>
              <a:buAutoNum type="arabicPeriod"/>
            </a:pPr>
            <a:r>
              <a:rPr lang="pl-PL" dirty="0"/>
              <a:t>Duży (względnie) rozmiar – 90-95% bazy</a:t>
            </a:r>
          </a:p>
          <a:p>
            <a:pPr marL="1257300" lvl="2" indent="-342900" algn="just">
              <a:buFont typeface="+mj-lt"/>
              <a:buAutoNum type="arabicPeriod"/>
            </a:pPr>
            <a:r>
              <a:rPr lang="pl-PL" dirty="0"/>
              <a:t>Szybki przyrost</a:t>
            </a:r>
          </a:p>
          <a:p>
            <a:pPr marL="800100" lvl="1" indent="-342900" algn="just">
              <a:buFont typeface="+mj-lt"/>
              <a:buAutoNum type="arabicPeriod"/>
            </a:pPr>
            <a:endParaRPr lang="pl-PL" dirty="0"/>
          </a:p>
          <a:p>
            <a:pPr lvl="1" algn="just"/>
            <a:r>
              <a:rPr lang="pl-PL" b="1" dirty="0"/>
              <a:t>Tabela Wymiarów</a:t>
            </a:r>
          </a:p>
          <a:p>
            <a:pPr marL="1257300" lvl="2" indent="-342900" algn="just">
              <a:buFont typeface="+mj-lt"/>
              <a:buAutoNum type="arabicPeriod"/>
            </a:pPr>
            <a:r>
              <a:rPr lang="pl-PL" dirty="0"/>
              <a:t>Atrybuty opisowe</a:t>
            </a:r>
          </a:p>
          <a:p>
            <a:pPr marL="1257300" lvl="2" indent="-342900" algn="just">
              <a:buFont typeface="+mj-lt"/>
              <a:buAutoNum type="arabicPeriod"/>
            </a:pPr>
            <a:r>
              <a:rPr lang="pl-PL" dirty="0"/>
              <a:t>Nadaje znaczenie faktom</a:t>
            </a:r>
          </a:p>
          <a:p>
            <a:pPr marL="1257300" lvl="2" indent="-342900" algn="just">
              <a:buFont typeface="+mj-lt"/>
              <a:buAutoNum type="arabicPeriod"/>
            </a:pPr>
            <a:r>
              <a:rPr lang="pl-PL" dirty="0"/>
              <a:t>Rzadkie (względnie) zmiany</a:t>
            </a:r>
          </a:p>
          <a:p>
            <a:pPr marL="1257300" lvl="2" indent="-342900" algn="just">
              <a:buFont typeface="+mj-lt"/>
              <a:buAutoNum type="arabicPeriod"/>
            </a:pPr>
            <a:r>
              <a:rPr lang="pl-PL" dirty="0"/>
              <a:t>Niewielki (względnie) przyrost</a:t>
            </a:r>
            <a:endParaRPr lang="pl-PL" sz="1600"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2" name="Obraz 1">
            <a:extLst>
              <a:ext uri="{FF2B5EF4-FFF2-40B4-BE49-F238E27FC236}">
                <a16:creationId xmlns:a16="http://schemas.microsoft.com/office/drawing/2014/main" id="{A2AD07F0-C6AF-4D78-BE02-A3939790D88D}"/>
              </a:ext>
            </a:extLst>
          </p:cNvPr>
          <p:cNvPicPr>
            <a:picLocks noChangeAspect="1"/>
          </p:cNvPicPr>
          <p:nvPr/>
        </p:nvPicPr>
        <p:blipFill>
          <a:blip r:embed="rId2"/>
          <a:stretch>
            <a:fillRect/>
          </a:stretch>
        </p:blipFill>
        <p:spPr>
          <a:xfrm>
            <a:off x="6711351" y="897147"/>
            <a:ext cx="4785161" cy="4873925"/>
          </a:xfrm>
          <a:prstGeom prst="rect">
            <a:avLst/>
          </a:prstGeom>
        </p:spPr>
      </p:pic>
    </p:spTree>
    <p:extLst>
      <p:ext uri="{BB962C8B-B14F-4D97-AF65-F5344CB8AC3E}">
        <p14:creationId xmlns:p14="http://schemas.microsoft.com/office/powerpoint/2010/main" val="1414967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7108008" cy="2123658"/>
          </a:xfrm>
          <a:prstGeom prst="rect">
            <a:avLst/>
          </a:prstGeom>
          <a:noFill/>
        </p:spPr>
        <p:txBody>
          <a:bodyPr wrap="square" rtlCol="0">
            <a:spAutoFit/>
          </a:bodyPr>
          <a:lstStyle/>
          <a:p>
            <a:pPr lvl="1" algn="just"/>
            <a:r>
              <a:rPr lang="pl-PL" sz="2400" b="1" dirty="0"/>
              <a:t>Wymiary</a:t>
            </a:r>
          </a:p>
          <a:p>
            <a:pPr lvl="1" algn="just"/>
            <a:endParaRPr lang="pl-PL" b="1" dirty="0"/>
          </a:p>
          <a:p>
            <a:pPr lvl="1" algn="just"/>
            <a:r>
              <a:rPr lang="pl-PL" b="1" dirty="0"/>
              <a:t>HIERARCHIA</a:t>
            </a:r>
            <a:endParaRPr lang="pl-PL" dirty="0"/>
          </a:p>
          <a:p>
            <a:pPr lvl="1" algn="just"/>
            <a:r>
              <a:rPr lang="pl-PL" dirty="0"/>
              <a:t>Zależność pomiędzy atrybutami wymiaru. Jeden do wielu (1-to-N).</a:t>
            </a:r>
          </a:p>
          <a:p>
            <a:pPr lvl="1" algn="just"/>
            <a:endParaRPr lang="pl-PL" dirty="0"/>
          </a:p>
          <a:p>
            <a:pPr lvl="1" algn="just"/>
            <a:r>
              <a:rPr lang="pl-PL" i="1" dirty="0"/>
              <a:t>przykład: </a:t>
            </a:r>
            <a:r>
              <a:rPr lang="pl-PL" i="1" dirty="0" err="1"/>
              <a:t>TerritoryLabel</a:t>
            </a:r>
            <a:r>
              <a:rPr lang="pl-PL" i="1" dirty="0"/>
              <a:t> -&gt; </a:t>
            </a:r>
            <a:r>
              <a:rPr lang="pl-PL" i="1" dirty="0" err="1"/>
              <a:t>TerritoryRegion</a:t>
            </a:r>
            <a:r>
              <a:rPr lang="pl-PL" i="1" dirty="0"/>
              <a:t> -&gt; </a:t>
            </a:r>
            <a:r>
              <a:rPr lang="pl-PL" i="1" dirty="0" err="1"/>
              <a:t>TerritoryCountry</a:t>
            </a:r>
            <a:endParaRPr lang="pl-PL" i="1" dirty="0"/>
          </a:p>
          <a:p>
            <a:pPr lvl="1" algn="just"/>
            <a:endParaRPr lang="pl-PL"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graphicFrame>
        <p:nvGraphicFramePr>
          <p:cNvPr id="6" name="Obiekt 5">
            <a:extLst>
              <a:ext uri="{FF2B5EF4-FFF2-40B4-BE49-F238E27FC236}">
                <a16:creationId xmlns:a16="http://schemas.microsoft.com/office/drawing/2014/main" id="{112B99EC-41F0-42C8-A2E2-BBF7EAF9AA0D}"/>
              </a:ext>
            </a:extLst>
          </p:cNvPr>
          <p:cNvGraphicFramePr>
            <a:graphicFrameLocks noChangeAspect="1"/>
          </p:cNvGraphicFramePr>
          <p:nvPr>
            <p:extLst/>
          </p:nvPr>
        </p:nvGraphicFramePr>
        <p:xfrm>
          <a:off x="2034488" y="2786388"/>
          <a:ext cx="8105775" cy="3062048"/>
        </p:xfrm>
        <a:graphic>
          <a:graphicData uri="http://schemas.openxmlformats.org/presentationml/2006/ole">
            <mc:AlternateContent xmlns:mc="http://schemas.openxmlformats.org/markup-compatibility/2006">
              <mc:Choice xmlns:v="urn:schemas-microsoft-com:vml" Requires="v">
                <p:oleObj spid="_x0000_s3079" name="Worksheet" r:id="rId3" imgW="8105904" imgH="3410081" progId="Excel.Sheet.12">
                  <p:embed/>
                </p:oleObj>
              </mc:Choice>
              <mc:Fallback>
                <p:oleObj name="Worksheet" r:id="rId3" imgW="8105904" imgH="3410081" progId="Excel.Sheet.12">
                  <p:embed/>
                  <p:pic>
                    <p:nvPicPr>
                      <p:cNvPr id="6" name="Obiekt 5">
                        <a:extLst>
                          <a:ext uri="{FF2B5EF4-FFF2-40B4-BE49-F238E27FC236}">
                            <a16:creationId xmlns:a16="http://schemas.microsoft.com/office/drawing/2014/main" id="{112B99EC-41F0-42C8-A2E2-BBF7EAF9AA0D}"/>
                          </a:ext>
                        </a:extLst>
                      </p:cNvPr>
                      <p:cNvPicPr/>
                      <p:nvPr/>
                    </p:nvPicPr>
                    <p:blipFill>
                      <a:blip r:embed="rId4"/>
                      <a:stretch>
                        <a:fillRect/>
                      </a:stretch>
                    </p:blipFill>
                    <p:spPr>
                      <a:xfrm>
                        <a:off x="2034488" y="2786388"/>
                        <a:ext cx="8105775" cy="3062048"/>
                      </a:xfrm>
                      <a:prstGeom prst="rect">
                        <a:avLst/>
                      </a:prstGeom>
                    </p:spPr>
                  </p:pic>
                </p:oleObj>
              </mc:Fallback>
            </mc:AlternateContent>
          </a:graphicData>
        </a:graphic>
      </p:graphicFrame>
    </p:spTree>
    <p:extLst>
      <p:ext uri="{BB962C8B-B14F-4D97-AF65-F5344CB8AC3E}">
        <p14:creationId xmlns:p14="http://schemas.microsoft.com/office/powerpoint/2010/main" val="1521212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stopki 1">
            <a:extLst>
              <a:ext uri="{FF2B5EF4-FFF2-40B4-BE49-F238E27FC236}">
                <a16:creationId xmlns:a16="http://schemas.microsoft.com/office/drawing/2014/main" id="{208B35BC-5B42-4963-A3BC-30B0A5500131}"/>
              </a:ext>
            </a:extLst>
          </p:cNvPr>
          <p:cNvSpPr>
            <a:spLocks noGrp="1"/>
          </p:cNvSpPr>
          <p:nvPr>
            <p:ph type="ftr" sz="quarter" idx="11"/>
          </p:nvPr>
        </p:nvSpPr>
        <p:spPr/>
        <p:txBody>
          <a:bodyPr/>
          <a:lstStyle/>
          <a:p>
            <a:r>
              <a:rPr lang="en-US"/>
              <a:t>T.Kostyrka - Hurtownie Danych</a:t>
            </a:r>
            <a:endParaRPr lang="en-US" dirty="0"/>
          </a:p>
        </p:txBody>
      </p:sp>
      <p:pic>
        <p:nvPicPr>
          <p:cNvPr id="2050" name="Picture 2" descr="Znalezione obrazy dla zapytania hierarchy">
            <a:extLst>
              <a:ext uri="{FF2B5EF4-FFF2-40B4-BE49-F238E27FC236}">
                <a16:creationId xmlns:a16="http://schemas.microsoft.com/office/drawing/2014/main" id="{F2A4CC5F-726D-4CA8-8B54-32665B839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346" y="989763"/>
            <a:ext cx="6611308" cy="4643285"/>
          </a:xfrm>
          <a:prstGeom prst="rect">
            <a:avLst/>
          </a:prstGeom>
          <a:noFill/>
          <a:extLst>
            <a:ext uri="{909E8E84-426E-40DD-AFC4-6F175D3DCCD1}">
              <a14:hiddenFill xmlns:a14="http://schemas.microsoft.com/office/drawing/2010/main">
                <a:solidFill>
                  <a:srgbClr val="FFFFFF"/>
                </a:solidFill>
              </a14:hiddenFill>
            </a:ext>
          </a:extLst>
        </p:spPr>
      </p:pic>
      <p:sp>
        <p:nvSpPr>
          <p:cNvPr id="5" name="pole tekstowe 4">
            <a:extLst>
              <a:ext uri="{FF2B5EF4-FFF2-40B4-BE49-F238E27FC236}">
                <a16:creationId xmlns:a16="http://schemas.microsoft.com/office/drawing/2014/main" id="{5E26CC2B-D22B-457B-8A84-4C09FDCE6D47}"/>
              </a:ext>
            </a:extLst>
          </p:cNvPr>
          <p:cNvSpPr txBox="1"/>
          <p:nvPr/>
        </p:nvSpPr>
        <p:spPr>
          <a:xfrm>
            <a:off x="604007" y="662730"/>
            <a:ext cx="7108008" cy="461665"/>
          </a:xfrm>
          <a:prstGeom prst="rect">
            <a:avLst/>
          </a:prstGeom>
          <a:noFill/>
        </p:spPr>
        <p:txBody>
          <a:bodyPr wrap="square" rtlCol="0">
            <a:spAutoFit/>
          </a:bodyPr>
          <a:lstStyle/>
          <a:p>
            <a:pPr lvl="1" algn="just"/>
            <a:r>
              <a:rPr lang="pl-PL" sz="2400" b="1" dirty="0"/>
              <a:t>Hierarchia</a:t>
            </a:r>
          </a:p>
        </p:txBody>
      </p:sp>
    </p:spTree>
    <p:extLst>
      <p:ext uri="{BB962C8B-B14F-4D97-AF65-F5344CB8AC3E}">
        <p14:creationId xmlns:p14="http://schemas.microsoft.com/office/powerpoint/2010/main" val="1741288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Kostka OLAP MD</a:t>
            </a:r>
          </a:p>
        </p:txBody>
      </p:sp>
      <p:sp>
        <p:nvSpPr>
          <p:cNvPr id="3" name="Symbol zastępczy zawartości 2"/>
          <p:cNvSpPr>
            <a:spLocks noGrp="1"/>
          </p:cNvSpPr>
          <p:nvPr>
            <p:ph idx="1"/>
          </p:nvPr>
        </p:nvSpPr>
        <p:spPr/>
        <p:txBody>
          <a:bodyPr/>
          <a:lstStyle/>
          <a:p>
            <a:pPr marL="0" indent="0">
              <a:buNone/>
            </a:pP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14</a:t>
            </a:fld>
            <a:endParaRPr lang="en-US" dirty="0"/>
          </a:p>
        </p:txBody>
      </p:sp>
      <p:sp>
        <p:nvSpPr>
          <p:cNvPr id="5" name="Symbol zastępczy stopki 4"/>
          <p:cNvSpPr>
            <a:spLocks noGrp="1"/>
          </p:cNvSpPr>
          <p:nvPr>
            <p:ph type="ftr" sz="quarter" idx="11"/>
          </p:nvPr>
        </p:nvSpPr>
        <p:spPr/>
        <p:txBody>
          <a:bodyPr/>
          <a:lstStyle/>
          <a:p>
            <a:r>
              <a:rPr lang="en-US"/>
              <a:t>Modele Analizy Danych</a:t>
            </a:r>
            <a:endParaRPr lang="pl-PL" dirty="0"/>
          </a:p>
        </p:txBody>
      </p:sp>
    </p:spTree>
    <p:extLst>
      <p:ext uri="{BB962C8B-B14F-4D97-AF65-F5344CB8AC3E}">
        <p14:creationId xmlns:p14="http://schemas.microsoft.com/office/powerpoint/2010/main" val="3085011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stopki 1">
            <a:extLst>
              <a:ext uri="{FF2B5EF4-FFF2-40B4-BE49-F238E27FC236}">
                <a16:creationId xmlns:a16="http://schemas.microsoft.com/office/drawing/2014/main" id="{6914D61A-F0EE-44D3-B8D6-4EFCCB5D0BD0}"/>
              </a:ext>
            </a:extLst>
          </p:cNvPr>
          <p:cNvSpPr>
            <a:spLocks noGrp="1"/>
          </p:cNvSpPr>
          <p:nvPr>
            <p:ph type="ftr" sz="quarter" idx="11"/>
          </p:nvPr>
        </p:nvSpPr>
        <p:spPr/>
        <p:txBody>
          <a:bodyPr/>
          <a:lstStyle/>
          <a:p>
            <a:r>
              <a:rPr lang="en-US"/>
              <a:t>Modele Analizy Danych</a:t>
            </a:r>
            <a:endParaRPr lang="en-US" dirty="0"/>
          </a:p>
        </p:txBody>
      </p:sp>
      <p:sp>
        <p:nvSpPr>
          <p:cNvPr id="3" name="Symbol zastępczy numeru slajdu 2">
            <a:extLst>
              <a:ext uri="{FF2B5EF4-FFF2-40B4-BE49-F238E27FC236}">
                <a16:creationId xmlns:a16="http://schemas.microsoft.com/office/drawing/2014/main" id="{561E066A-EB72-4F52-8FFB-8245E8AADAA8}"/>
              </a:ext>
            </a:extLst>
          </p:cNvPr>
          <p:cNvSpPr>
            <a:spLocks noGrp="1"/>
          </p:cNvSpPr>
          <p:nvPr>
            <p:ph type="sldNum" sz="quarter" idx="12"/>
          </p:nvPr>
        </p:nvSpPr>
        <p:spPr/>
        <p:txBody>
          <a:bodyPr/>
          <a:lstStyle/>
          <a:p>
            <a:fld id="{4FAB73BC-B049-4115-A692-8D63A059BFB8}" type="slidenum">
              <a:rPr lang="en-US" smtClean="0"/>
              <a:t>15</a:t>
            </a:fld>
            <a:endParaRPr lang="en-US" dirty="0"/>
          </a:p>
        </p:txBody>
      </p:sp>
      <p:pic>
        <p:nvPicPr>
          <p:cNvPr id="1026" name="Picture 2" descr="Znalezione obrazy dla zapytania OLAP cube">
            <a:extLst>
              <a:ext uri="{FF2B5EF4-FFF2-40B4-BE49-F238E27FC236}">
                <a16:creationId xmlns:a16="http://schemas.microsoft.com/office/drawing/2014/main" id="{3585DD9B-32D9-428E-8DE0-BCCE1F13A4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215" y="495300"/>
            <a:ext cx="6824927"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365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Visual Studio</a:t>
            </a:r>
          </a:p>
        </p:txBody>
      </p:sp>
      <p:sp>
        <p:nvSpPr>
          <p:cNvPr id="3" name="Symbol zastępczy zawartości 2"/>
          <p:cNvSpPr>
            <a:spLocks noGrp="1"/>
          </p:cNvSpPr>
          <p:nvPr>
            <p:ph idx="1"/>
          </p:nvPr>
        </p:nvSpPr>
        <p:spPr/>
        <p:txBody>
          <a:bodyPr/>
          <a:lstStyle/>
          <a:p>
            <a:pPr marL="0" indent="0">
              <a:buNone/>
            </a:pP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16</a:t>
            </a:fld>
            <a:endParaRPr lang="en-US" dirty="0"/>
          </a:p>
        </p:txBody>
      </p:sp>
      <p:sp>
        <p:nvSpPr>
          <p:cNvPr id="5" name="Symbol zastępczy stopki 4"/>
          <p:cNvSpPr>
            <a:spLocks noGrp="1"/>
          </p:cNvSpPr>
          <p:nvPr>
            <p:ph type="ftr" sz="quarter" idx="11"/>
          </p:nvPr>
        </p:nvSpPr>
        <p:spPr/>
        <p:txBody>
          <a:bodyPr/>
          <a:lstStyle/>
          <a:p>
            <a:r>
              <a:rPr lang="en-US"/>
              <a:t>Modele Analizy Danych</a:t>
            </a:r>
            <a:endParaRPr lang="pl-PL" dirty="0"/>
          </a:p>
        </p:txBody>
      </p:sp>
    </p:spTree>
    <p:extLst>
      <p:ext uri="{BB962C8B-B14F-4D97-AF65-F5344CB8AC3E}">
        <p14:creationId xmlns:p14="http://schemas.microsoft.com/office/powerpoint/2010/main" val="4048479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96346" cy="1908215"/>
          </a:xfrm>
          <a:prstGeom prst="rect">
            <a:avLst/>
          </a:prstGeom>
          <a:noFill/>
        </p:spPr>
        <p:txBody>
          <a:bodyPr wrap="square" rtlCol="0">
            <a:spAutoFit/>
          </a:bodyPr>
          <a:lstStyle/>
          <a:p>
            <a:r>
              <a:rPr lang="pl-PL" sz="2800" b="1" dirty="0"/>
              <a:t>Visual Studio SSDT BI</a:t>
            </a:r>
            <a:endParaRPr lang="en-US" sz="2800" b="1" dirty="0"/>
          </a:p>
          <a:p>
            <a:endParaRPr lang="en-US" dirty="0"/>
          </a:p>
          <a:p>
            <a:pPr algn="just"/>
            <a:r>
              <a:rPr lang="en-US" b="1" dirty="0"/>
              <a:t>SQL Server Data Tools </a:t>
            </a:r>
            <a:r>
              <a:rPr lang="en-US" dirty="0"/>
              <a:t>is a modern development tool that you can download for free to build SQL Server relational databases, Azure SQL databases, Integration Services packages, Analysis Services data models, and Reporting Services reports. With SSDT, you can design and deploy any SQL Server content type with the same ease as you would develop an application in Visual Studio.</a:t>
            </a:r>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17</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pl-PL" dirty="0"/>
              <a:t>Modele Analizy Danych</a:t>
            </a:r>
          </a:p>
        </p:txBody>
      </p:sp>
      <p:pic>
        <p:nvPicPr>
          <p:cNvPr id="2" name="Obraz 1">
            <a:extLst>
              <a:ext uri="{FF2B5EF4-FFF2-40B4-BE49-F238E27FC236}">
                <a16:creationId xmlns:a16="http://schemas.microsoft.com/office/drawing/2014/main" id="{957F05D3-D2FF-4901-B121-A96495225C8F}"/>
              </a:ext>
            </a:extLst>
          </p:cNvPr>
          <p:cNvPicPr>
            <a:picLocks noChangeAspect="1"/>
          </p:cNvPicPr>
          <p:nvPr/>
        </p:nvPicPr>
        <p:blipFill>
          <a:blip r:embed="rId2"/>
          <a:stretch>
            <a:fillRect/>
          </a:stretch>
        </p:blipFill>
        <p:spPr>
          <a:xfrm>
            <a:off x="489706" y="2674514"/>
            <a:ext cx="9805986" cy="3681836"/>
          </a:xfrm>
          <a:prstGeom prst="rect">
            <a:avLst/>
          </a:prstGeom>
        </p:spPr>
      </p:pic>
    </p:spTree>
    <p:extLst>
      <p:ext uri="{BB962C8B-B14F-4D97-AF65-F5344CB8AC3E}">
        <p14:creationId xmlns:p14="http://schemas.microsoft.com/office/powerpoint/2010/main" val="1808032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96346" cy="1631216"/>
          </a:xfrm>
          <a:prstGeom prst="rect">
            <a:avLst/>
          </a:prstGeom>
          <a:noFill/>
        </p:spPr>
        <p:txBody>
          <a:bodyPr wrap="square" rtlCol="0">
            <a:spAutoFit/>
          </a:bodyPr>
          <a:lstStyle/>
          <a:p>
            <a:r>
              <a:rPr lang="pl-PL" sz="2800" b="1" dirty="0"/>
              <a:t>Analysis Services (SSIS)</a:t>
            </a:r>
            <a:endParaRPr lang="en-US" sz="2800" b="1" dirty="0"/>
          </a:p>
          <a:p>
            <a:endParaRPr lang="en-US" dirty="0"/>
          </a:p>
          <a:p>
            <a:pPr algn="just"/>
            <a:r>
              <a:rPr lang="en-US" b="1" dirty="0"/>
              <a:t>Analysis Services </a:t>
            </a:r>
            <a:r>
              <a:rPr lang="en-US" dirty="0"/>
              <a:t>is an analytical data engine used in decision support and business analytics, providing the analytical data for business reports and client applications such as Power BI, Excel, Reporting Services reports, and other data visualization tools.</a:t>
            </a:r>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18</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Modele Analizy Danych</a:t>
            </a:r>
            <a:endParaRPr lang="pl-PL" dirty="0"/>
          </a:p>
        </p:txBody>
      </p:sp>
      <p:pic>
        <p:nvPicPr>
          <p:cNvPr id="2" name="Obraz 1">
            <a:extLst>
              <a:ext uri="{FF2B5EF4-FFF2-40B4-BE49-F238E27FC236}">
                <a16:creationId xmlns:a16="http://schemas.microsoft.com/office/drawing/2014/main" id="{FB4B558E-749F-4135-9A8E-38455A8A0EA8}"/>
              </a:ext>
            </a:extLst>
          </p:cNvPr>
          <p:cNvPicPr>
            <a:picLocks noChangeAspect="1"/>
          </p:cNvPicPr>
          <p:nvPr/>
        </p:nvPicPr>
        <p:blipFill>
          <a:blip r:embed="rId2"/>
          <a:stretch>
            <a:fillRect/>
          </a:stretch>
        </p:blipFill>
        <p:spPr>
          <a:xfrm>
            <a:off x="3242495" y="2255847"/>
            <a:ext cx="7743557" cy="4100503"/>
          </a:xfrm>
          <a:prstGeom prst="rect">
            <a:avLst/>
          </a:prstGeom>
        </p:spPr>
      </p:pic>
    </p:spTree>
    <p:extLst>
      <p:ext uri="{BB962C8B-B14F-4D97-AF65-F5344CB8AC3E}">
        <p14:creationId xmlns:p14="http://schemas.microsoft.com/office/powerpoint/2010/main" val="1099214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SSAS MD Project</a:t>
            </a:r>
          </a:p>
        </p:txBody>
      </p:sp>
      <p:sp>
        <p:nvSpPr>
          <p:cNvPr id="3" name="Symbol zastępczy zawartości 2"/>
          <p:cNvSpPr>
            <a:spLocks noGrp="1"/>
          </p:cNvSpPr>
          <p:nvPr>
            <p:ph idx="1"/>
          </p:nvPr>
        </p:nvSpPr>
        <p:spPr/>
        <p:txBody>
          <a:bodyPr/>
          <a:lstStyle/>
          <a:p>
            <a:r>
              <a:rPr lang="pl-PL" dirty="0"/>
              <a:t>Data Source</a:t>
            </a:r>
          </a:p>
          <a:p>
            <a:r>
              <a:rPr lang="pl-PL" dirty="0"/>
              <a:t>Data Source </a:t>
            </a:r>
            <a:r>
              <a:rPr lang="pl-PL" dirty="0" err="1"/>
              <a:t>View</a:t>
            </a:r>
            <a:endParaRPr lang="pl-PL" dirty="0"/>
          </a:p>
          <a:p>
            <a:r>
              <a:rPr lang="pl-PL" dirty="0" err="1"/>
              <a:t>Dimension</a:t>
            </a:r>
            <a:endParaRPr lang="pl-PL" dirty="0"/>
          </a:p>
          <a:p>
            <a:r>
              <a:rPr lang="pl-PL" dirty="0" err="1"/>
              <a:t>Cube</a:t>
            </a: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19</a:t>
            </a:fld>
            <a:endParaRPr lang="en-US" dirty="0"/>
          </a:p>
        </p:txBody>
      </p:sp>
      <p:sp>
        <p:nvSpPr>
          <p:cNvPr id="5" name="Symbol zastępczy stopki 4"/>
          <p:cNvSpPr>
            <a:spLocks noGrp="1"/>
          </p:cNvSpPr>
          <p:nvPr>
            <p:ph type="ftr" sz="quarter" idx="11"/>
          </p:nvPr>
        </p:nvSpPr>
        <p:spPr/>
        <p:txBody>
          <a:bodyPr/>
          <a:lstStyle/>
          <a:p>
            <a:r>
              <a:rPr lang="en-US"/>
              <a:t>Modele Analizy Danych</a:t>
            </a:r>
            <a:endParaRPr lang="pl-PL" dirty="0"/>
          </a:p>
        </p:txBody>
      </p:sp>
    </p:spTree>
    <p:extLst>
      <p:ext uri="{BB962C8B-B14F-4D97-AF65-F5344CB8AC3E}">
        <p14:creationId xmlns:p14="http://schemas.microsoft.com/office/powerpoint/2010/main" val="641559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Łącznik prosty ze strzałką 28">
            <a:extLst>
              <a:ext uri="{FF2B5EF4-FFF2-40B4-BE49-F238E27FC236}">
                <a16:creationId xmlns:a16="http://schemas.microsoft.com/office/drawing/2014/main" id="{4EC17717-E059-4347-8368-D266B5B6A1D1}"/>
              </a:ext>
            </a:extLst>
          </p:cNvPr>
          <p:cNvCxnSpPr>
            <a:cxnSpLocks/>
          </p:cNvCxnSpPr>
          <p:nvPr/>
        </p:nvCxnSpPr>
        <p:spPr>
          <a:xfrm flipV="1">
            <a:off x="2444855" y="4602453"/>
            <a:ext cx="6511283" cy="436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pole tekstowe 8"/>
          <p:cNvSpPr txBox="1"/>
          <p:nvPr/>
        </p:nvSpPr>
        <p:spPr>
          <a:xfrm>
            <a:off x="604007" y="662730"/>
            <a:ext cx="9991288" cy="461665"/>
          </a:xfrm>
          <a:prstGeom prst="rect">
            <a:avLst/>
          </a:prstGeom>
          <a:noFill/>
        </p:spPr>
        <p:txBody>
          <a:bodyPr wrap="square" rtlCol="0">
            <a:spAutoFit/>
          </a:bodyPr>
          <a:lstStyle/>
          <a:p>
            <a:pPr lvl="1" algn="just"/>
            <a:r>
              <a:rPr lang="pl-PL" sz="2400" b="1" dirty="0"/>
              <a:t>Microsoft BI</a:t>
            </a:r>
          </a:p>
        </p:txBody>
      </p:sp>
      <p:sp>
        <p:nvSpPr>
          <p:cNvPr id="3" name="Symbol zastępczy stopki 2"/>
          <p:cNvSpPr>
            <a:spLocks noGrp="1"/>
          </p:cNvSpPr>
          <p:nvPr>
            <p:ph type="ftr" sz="quarter" idx="11"/>
          </p:nvPr>
        </p:nvSpPr>
        <p:spPr>
          <a:xfrm>
            <a:off x="3869268" y="6356350"/>
            <a:ext cx="5911517" cy="365125"/>
          </a:xfrm>
        </p:spPr>
        <p:txBody>
          <a:bodyPr/>
          <a:lstStyle/>
          <a:p>
            <a:r>
              <a:rPr lang="en-US"/>
              <a:t>T.Kostyrka - Hurtownie Danych</a:t>
            </a:r>
            <a:endParaRPr lang="en-US" dirty="0"/>
          </a:p>
        </p:txBody>
      </p:sp>
      <p:sp>
        <p:nvSpPr>
          <p:cNvPr id="2" name="Walec 1">
            <a:extLst>
              <a:ext uri="{FF2B5EF4-FFF2-40B4-BE49-F238E27FC236}">
                <a16:creationId xmlns:a16="http://schemas.microsoft.com/office/drawing/2014/main" id="{FF3AA01D-705F-4A9C-A936-F804ABB1FB0E}"/>
              </a:ext>
            </a:extLst>
          </p:cNvPr>
          <p:cNvSpPr/>
          <p:nvPr/>
        </p:nvSpPr>
        <p:spPr>
          <a:xfrm>
            <a:off x="788344" y="3897963"/>
            <a:ext cx="974785" cy="11041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Walec 4">
            <a:extLst>
              <a:ext uri="{FF2B5EF4-FFF2-40B4-BE49-F238E27FC236}">
                <a16:creationId xmlns:a16="http://schemas.microsoft.com/office/drawing/2014/main" id="{18E4C1FC-0088-4D0D-8A02-31C86E49EB8B}"/>
              </a:ext>
            </a:extLst>
          </p:cNvPr>
          <p:cNvSpPr/>
          <p:nvPr/>
        </p:nvSpPr>
        <p:spPr>
          <a:xfrm>
            <a:off x="940744" y="4050363"/>
            <a:ext cx="974785" cy="11041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Walec 5">
            <a:extLst>
              <a:ext uri="{FF2B5EF4-FFF2-40B4-BE49-F238E27FC236}">
                <a16:creationId xmlns:a16="http://schemas.microsoft.com/office/drawing/2014/main" id="{8AB5BE54-54BC-4AAA-8D3E-F91998CE18C0}"/>
              </a:ext>
            </a:extLst>
          </p:cNvPr>
          <p:cNvSpPr/>
          <p:nvPr/>
        </p:nvSpPr>
        <p:spPr>
          <a:xfrm>
            <a:off x="1093144" y="4202763"/>
            <a:ext cx="974785" cy="11041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Walec 6">
            <a:extLst>
              <a:ext uri="{FF2B5EF4-FFF2-40B4-BE49-F238E27FC236}">
                <a16:creationId xmlns:a16="http://schemas.microsoft.com/office/drawing/2014/main" id="{AD242A74-6FE6-48CA-AF5B-A15167D63C0C}"/>
              </a:ext>
            </a:extLst>
          </p:cNvPr>
          <p:cNvSpPr/>
          <p:nvPr/>
        </p:nvSpPr>
        <p:spPr>
          <a:xfrm>
            <a:off x="1245544" y="4355163"/>
            <a:ext cx="974785" cy="11041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t>Source</a:t>
            </a:r>
          </a:p>
        </p:txBody>
      </p:sp>
      <p:sp>
        <p:nvSpPr>
          <p:cNvPr id="4" name="Walec 3">
            <a:extLst>
              <a:ext uri="{FF2B5EF4-FFF2-40B4-BE49-F238E27FC236}">
                <a16:creationId xmlns:a16="http://schemas.microsoft.com/office/drawing/2014/main" id="{3E472D20-0889-4254-AF12-9C7AE48CCF5D}"/>
              </a:ext>
            </a:extLst>
          </p:cNvPr>
          <p:cNvSpPr/>
          <p:nvPr/>
        </p:nvSpPr>
        <p:spPr>
          <a:xfrm>
            <a:off x="4246624" y="2377355"/>
            <a:ext cx="1397479" cy="18891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t>DWH</a:t>
            </a:r>
          </a:p>
        </p:txBody>
      </p:sp>
      <p:sp>
        <p:nvSpPr>
          <p:cNvPr id="8" name="Strzałka: w prawo 7">
            <a:extLst>
              <a:ext uri="{FF2B5EF4-FFF2-40B4-BE49-F238E27FC236}">
                <a16:creationId xmlns:a16="http://schemas.microsoft.com/office/drawing/2014/main" id="{DA947BBB-E60D-40A2-9AAA-9D8B4C73143F}"/>
              </a:ext>
            </a:extLst>
          </p:cNvPr>
          <p:cNvSpPr/>
          <p:nvPr/>
        </p:nvSpPr>
        <p:spPr>
          <a:xfrm rot="20310618">
            <a:off x="2242390" y="3938403"/>
            <a:ext cx="1976002"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t>ETL</a:t>
            </a:r>
          </a:p>
        </p:txBody>
      </p:sp>
      <p:sp>
        <p:nvSpPr>
          <p:cNvPr id="11" name="Sześcian 10">
            <a:extLst>
              <a:ext uri="{FF2B5EF4-FFF2-40B4-BE49-F238E27FC236}">
                <a16:creationId xmlns:a16="http://schemas.microsoft.com/office/drawing/2014/main" id="{3999F615-738C-40BB-9257-13B03BE34A92}"/>
              </a:ext>
            </a:extLst>
          </p:cNvPr>
          <p:cNvSpPr/>
          <p:nvPr/>
        </p:nvSpPr>
        <p:spPr>
          <a:xfrm>
            <a:off x="6736258" y="1441377"/>
            <a:ext cx="1004977" cy="100497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Sześcian 11">
            <a:extLst>
              <a:ext uri="{FF2B5EF4-FFF2-40B4-BE49-F238E27FC236}">
                <a16:creationId xmlns:a16="http://schemas.microsoft.com/office/drawing/2014/main" id="{A10D38EA-FA57-4F67-9970-2D5BE1028D6E}"/>
              </a:ext>
            </a:extLst>
          </p:cNvPr>
          <p:cNvSpPr/>
          <p:nvPr/>
        </p:nvSpPr>
        <p:spPr>
          <a:xfrm>
            <a:off x="7450814" y="1741864"/>
            <a:ext cx="1004977" cy="100497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ześcian 12">
            <a:extLst>
              <a:ext uri="{FF2B5EF4-FFF2-40B4-BE49-F238E27FC236}">
                <a16:creationId xmlns:a16="http://schemas.microsoft.com/office/drawing/2014/main" id="{7D7FB227-AAD0-435A-9011-C091354CDA23}"/>
              </a:ext>
            </a:extLst>
          </p:cNvPr>
          <p:cNvSpPr/>
          <p:nvPr/>
        </p:nvSpPr>
        <p:spPr>
          <a:xfrm>
            <a:off x="6557978" y="2114167"/>
            <a:ext cx="1361536" cy="136153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t>OLAP</a:t>
            </a:r>
          </a:p>
        </p:txBody>
      </p:sp>
      <p:sp>
        <p:nvSpPr>
          <p:cNvPr id="14" name="Zwój: pionowy 13">
            <a:extLst>
              <a:ext uri="{FF2B5EF4-FFF2-40B4-BE49-F238E27FC236}">
                <a16:creationId xmlns:a16="http://schemas.microsoft.com/office/drawing/2014/main" id="{0CD5E3FD-0B70-4E79-9A4B-8A98C899090E}"/>
              </a:ext>
            </a:extLst>
          </p:cNvPr>
          <p:cNvSpPr/>
          <p:nvPr/>
        </p:nvSpPr>
        <p:spPr>
          <a:xfrm>
            <a:off x="8922606" y="3930628"/>
            <a:ext cx="1236351" cy="1199755"/>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l-PL"/>
          </a:p>
        </p:txBody>
      </p:sp>
      <p:sp>
        <p:nvSpPr>
          <p:cNvPr id="15" name="Zwój: pionowy 14">
            <a:extLst>
              <a:ext uri="{FF2B5EF4-FFF2-40B4-BE49-F238E27FC236}">
                <a16:creationId xmlns:a16="http://schemas.microsoft.com/office/drawing/2014/main" id="{B72ED674-F5F3-4535-836A-CF4D1B33BC6C}"/>
              </a:ext>
            </a:extLst>
          </p:cNvPr>
          <p:cNvSpPr/>
          <p:nvPr/>
        </p:nvSpPr>
        <p:spPr>
          <a:xfrm>
            <a:off x="9226738" y="4137661"/>
            <a:ext cx="1236351" cy="1199755"/>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l-PL"/>
          </a:p>
        </p:txBody>
      </p:sp>
      <p:sp>
        <p:nvSpPr>
          <p:cNvPr id="16" name="Zwój: pionowy 15">
            <a:extLst>
              <a:ext uri="{FF2B5EF4-FFF2-40B4-BE49-F238E27FC236}">
                <a16:creationId xmlns:a16="http://schemas.microsoft.com/office/drawing/2014/main" id="{03377360-3C99-4306-BA5E-83063F1C6699}"/>
              </a:ext>
            </a:extLst>
          </p:cNvPr>
          <p:cNvSpPr/>
          <p:nvPr/>
        </p:nvSpPr>
        <p:spPr>
          <a:xfrm>
            <a:off x="9466069" y="3712093"/>
            <a:ext cx="1236351" cy="1199755"/>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l-PL"/>
          </a:p>
        </p:txBody>
      </p:sp>
      <p:sp>
        <p:nvSpPr>
          <p:cNvPr id="17" name="Prostokąt: zagięty narożnik 16">
            <a:extLst>
              <a:ext uri="{FF2B5EF4-FFF2-40B4-BE49-F238E27FC236}">
                <a16:creationId xmlns:a16="http://schemas.microsoft.com/office/drawing/2014/main" id="{0F8F4708-A0EE-4ED4-9A55-49A29D63E922}"/>
              </a:ext>
            </a:extLst>
          </p:cNvPr>
          <p:cNvSpPr/>
          <p:nvPr/>
        </p:nvSpPr>
        <p:spPr>
          <a:xfrm>
            <a:off x="9807842" y="4153231"/>
            <a:ext cx="1140737" cy="1026543"/>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l-PL"/>
          </a:p>
        </p:txBody>
      </p:sp>
      <p:sp>
        <p:nvSpPr>
          <p:cNvPr id="18" name="Prostokąt: zagięty narożnik 17">
            <a:extLst>
              <a:ext uri="{FF2B5EF4-FFF2-40B4-BE49-F238E27FC236}">
                <a16:creationId xmlns:a16="http://schemas.microsoft.com/office/drawing/2014/main" id="{EB5E2DC0-1875-440A-8899-B889DC57F8C8}"/>
              </a:ext>
            </a:extLst>
          </p:cNvPr>
          <p:cNvSpPr/>
          <p:nvPr/>
        </p:nvSpPr>
        <p:spPr>
          <a:xfrm>
            <a:off x="10001521" y="4632681"/>
            <a:ext cx="1750288" cy="1026543"/>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pl-PL" dirty="0"/>
              <a:t>Raport / Analiza / Dashboard</a:t>
            </a:r>
          </a:p>
        </p:txBody>
      </p:sp>
      <p:sp>
        <p:nvSpPr>
          <p:cNvPr id="19" name="Objaśnienie: strzałka w dół 18">
            <a:extLst>
              <a:ext uri="{FF2B5EF4-FFF2-40B4-BE49-F238E27FC236}">
                <a16:creationId xmlns:a16="http://schemas.microsoft.com/office/drawing/2014/main" id="{A9AC5958-25ED-4F67-AEEE-A5DCD34FB0DB}"/>
              </a:ext>
            </a:extLst>
          </p:cNvPr>
          <p:cNvSpPr/>
          <p:nvPr/>
        </p:nvSpPr>
        <p:spPr>
          <a:xfrm>
            <a:off x="2786332" y="2505973"/>
            <a:ext cx="871268" cy="809446"/>
          </a:xfrm>
          <a:prstGeom prst="down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b="1" dirty="0">
                <a:ln w="0"/>
                <a:solidFill>
                  <a:schemeClr val="tx1"/>
                </a:solidFill>
                <a:effectLst>
                  <a:outerShdw blurRad="38100" dist="19050" dir="2700000" algn="tl" rotWithShape="0">
                    <a:schemeClr val="dk1">
                      <a:alpha val="40000"/>
                    </a:schemeClr>
                  </a:outerShdw>
                </a:effectLst>
              </a:rPr>
              <a:t>SSIS</a:t>
            </a:r>
          </a:p>
        </p:txBody>
      </p:sp>
      <p:sp>
        <p:nvSpPr>
          <p:cNvPr id="20" name="Objaśnienie: strzałka w dół 19">
            <a:extLst>
              <a:ext uri="{FF2B5EF4-FFF2-40B4-BE49-F238E27FC236}">
                <a16:creationId xmlns:a16="http://schemas.microsoft.com/office/drawing/2014/main" id="{C3720F3D-40E4-44F9-81BF-4E7161A26C51}"/>
              </a:ext>
            </a:extLst>
          </p:cNvPr>
          <p:cNvSpPr/>
          <p:nvPr/>
        </p:nvSpPr>
        <p:spPr>
          <a:xfrm>
            <a:off x="6797761" y="510028"/>
            <a:ext cx="871268" cy="809446"/>
          </a:xfrm>
          <a:prstGeom prst="down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b="1" dirty="0">
                <a:ln w="0"/>
                <a:solidFill>
                  <a:schemeClr val="tx1"/>
                </a:solidFill>
                <a:effectLst>
                  <a:outerShdw blurRad="38100" dist="19050" dir="2700000" algn="tl" rotWithShape="0">
                    <a:schemeClr val="dk1">
                      <a:alpha val="40000"/>
                    </a:schemeClr>
                  </a:outerShdw>
                </a:effectLst>
              </a:rPr>
              <a:t>SSAS</a:t>
            </a:r>
          </a:p>
        </p:txBody>
      </p:sp>
      <p:sp>
        <p:nvSpPr>
          <p:cNvPr id="22" name="Objaśnienie: strzałka w dół 21">
            <a:extLst>
              <a:ext uri="{FF2B5EF4-FFF2-40B4-BE49-F238E27FC236}">
                <a16:creationId xmlns:a16="http://schemas.microsoft.com/office/drawing/2014/main" id="{5BBCB586-B8BF-41DE-9FE3-00B77020B408}"/>
              </a:ext>
            </a:extLst>
          </p:cNvPr>
          <p:cNvSpPr/>
          <p:nvPr/>
        </p:nvSpPr>
        <p:spPr>
          <a:xfrm>
            <a:off x="9026634" y="2810194"/>
            <a:ext cx="2703152" cy="809446"/>
          </a:xfrm>
          <a:prstGeom prst="down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b="1" dirty="0">
                <a:ln w="0"/>
                <a:solidFill>
                  <a:schemeClr val="tx1"/>
                </a:solidFill>
                <a:effectLst>
                  <a:outerShdw blurRad="38100" dist="19050" dir="2700000" algn="tl" rotWithShape="0">
                    <a:schemeClr val="dk1">
                      <a:alpha val="40000"/>
                    </a:schemeClr>
                  </a:outerShdw>
                </a:effectLst>
              </a:rPr>
              <a:t>SSRS / </a:t>
            </a:r>
            <a:r>
              <a:rPr lang="pl-PL" b="1" dirty="0" err="1">
                <a:ln w="0"/>
                <a:solidFill>
                  <a:schemeClr val="tx1"/>
                </a:solidFill>
                <a:effectLst>
                  <a:outerShdw blurRad="38100" dist="19050" dir="2700000" algn="tl" rotWithShape="0">
                    <a:schemeClr val="dk1">
                      <a:alpha val="40000"/>
                    </a:schemeClr>
                  </a:outerShdw>
                </a:effectLst>
              </a:rPr>
              <a:t>PowerBI</a:t>
            </a:r>
            <a:r>
              <a:rPr lang="pl-PL" b="1" dirty="0">
                <a:ln w="0"/>
                <a:solidFill>
                  <a:schemeClr val="tx1"/>
                </a:solidFill>
                <a:effectLst>
                  <a:outerShdw blurRad="38100" dist="19050" dir="2700000" algn="tl" rotWithShape="0">
                    <a:schemeClr val="dk1">
                      <a:alpha val="40000"/>
                    </a:schemeClr>
                  </a:outerShdw>
                </a:effectLst>
              </a:rPr>
              <a:t> / Excel …</a:t>
            </a:r>
          </a:p>
        </p:txBody>
      </p:sp>
      <p:sp>
        <p:nvSpPr>
          <p:cNvPr id="26" name="Objaśnienie: strzałka w górę 25">
            <a:extLst>
              <a:ext uri="{FF2B5EF4-FFF2-40B4-BE49-F238E27FC236}">
                <a16:creationId xmlns:a16="http://schemas.microsoft.com/office/drawing/2014/main" id="{0E26D656-DCB4-4A74-AF64-A42732C77F41}"/>
              </a:ext>
            </a:extLst>
          </p:cNvPr>
          <p:cNvSpPr/>
          <p:nvPr/>
        </p:nvSpPr>
        <p:spPr>
          <a:xfrm>
            <a:off x="897612" y="5611744"/>
            <a:ext cx="1370163" cy="757032"/>
          </a:xfrm>
          <a:prstGeom prst="upArrowCallou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b="1" dirty="0">
                <a:ln w="0"/>
                <a:solidFill>
                  <a:schemeClr val="tx1"/>
                </a:solidFill>
                <a:effectLst>
                  <a:outerShdw blurRad="38100" dist="19050" dir="2700000" algn="tl" rotWithShape="0">
                    <a:schemeClr val="dk1">
                      <a:alpha val="40000"/>
                    </a:schemeClr>
                  </a:outerShdw>
                </a:effectLst>
              </a:rPr>
              <a:t>SQL Server</a:t>
            </a:r>
          </a:p>
        </p:txBody>
      </p:sp>
      <p:sp>
        <p:nvSpPr>
          <p:cNvPr id="27" name="Objaśnienie: strzałka w górę 26">
            <a:extLst>
              <a:ext uri="{FF2B5EF4-FFF2-40B4-BE49-F238E27FC236}">
                <a16:creationId xmlns:a16="http://schemas.microsoft.com/office/drawing/2014/main" id="{B194CCAD-2AF7-47C2-B150-FD28ADA84C0F}"/>
              </a:ext>
            </a:extLst>
          </p:cNvPr>
          <p:cNvSpPr/>
          <p:nvPr/>
        </p:nvSpPr>
        <p:spPr>
          <a:xfrm>
            <a:off x="4248750" y="5002144"/>
            <a:ext cx="1370163" cy="757032"/>
          </a:xfrm>
          <a:prstGeom prst="upArrowCallou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b="1" dirty="0">
                <a:ln w="0"/>
                <a:solidFill>
                  <a:schemeClr val="tx1"/>
                </a:solidFill>
                <a:effectLst>
                  <a:outerShdw blurRad="38100" dist="19050" dir="2700000" algn="tl" rotWithShape="0">
                    <a:schemeClr val="dk1">
                      <a:alpha val="40000"/>
                    </a:schemeClr>
                  </a:outerShdw>
                </a:effectLst>
              </a:rPr>
              <a:t>SQL Server</a:t>
            </a:r>
          </a:p>
        </p:txBody>
      </p:sp>
      <p:cxnSp>
        <p:nvCxnSpPr>
          <p:cNvPr id="31" name="Łącznik prosty ze strzałką 30">
            <a:extLst>
              <a:ext uri="{FF2B5EF4-FFF2-40B4-BE49-F238E27FC236}">
                <a16:creationId xmlns:a16="http://schemas.microsoft.com/office/drawing/2014/main" id="{5DFF3908-8CAC-4B93-9422-DE0439E683DC}"/>
              </a:ext>
            </a:extLst>
          </p:cNvPr>
          <p:cNvCxnSpPr>
            <a:cxnSpLocks/>
          </p:cNvCxnSpPr>
          <p:nvPr/>
        </p:nvCxnSpPr>
        <p:spPr>
          <a:xfrm>
            <a:off x="5698946" y="3931960"/>
            <a:ext cx="3237319" cy="518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Łącznik prosty ze strzałką 33">
            <a:extLst>
              <a:ext uri="{FF2B5EF4-FFF2-40B4-BE49-F238E27FC236}">
                <a16:creationId xmlns:a16="http://schemas.microsoft.com/office/drawing/2014/main" id="{410524EE-5424-4EF7-9222-8822C16969D3}"/>
              </a:ext>
            </a:extLst>
          </p:cNvPr>
          <p:cNvCxnSpPr>
            <a:cxnSpLocks/>
          </p:cNvCxnSpPr>
          <p:nvPr/>
        </p:nvCxnSpPr>
        <p:spPr>
          <a:xfrm>
            <a:off x="7700342" y="3500975"/>
            <a:ext cx="1222264" cy="770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Strzałka: w prawo 27">
            <a:extLst>
              <a:ext uri="{FF2B5EF4-FFF2-40B4-BE49-F238E27FC236}">
                <a16:creationId xmlns:a16="http://schemas.microsoft.com/office/drawing/2014/main" id="{EE4C37AE-DD46-48C2-BEE3-69574B5FF862}"/>
              </a:ext>
            </a:extLst>
          </p:cNvPr>
          <p:cNvSpPr/>
          <p:nvPr/>
        </p:nvSpPr>
        <p:spPr>
          <a:xfrm rot="20310618">
            <a:off x="5711335" y="2770340"/>
            <a:ext cx="853979"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dirty="0"/>
          </a:p>
        </p:txBody>
      </p:sp>
      <p:sp>
        <p:nvSpPr>
          <p:cNvPr id="10" name="Prostokąt 9">
            <a:extLst>
              <a:ext uri="{FF2B5EF4-FFF2-40B4-BE49-F238E27FC236}">
                <a16:creationId xmlns:a16="http://schemas.microsoft.com/office/drawing/2014/main" id="{CC8D50B2-4632-434F-90DA-FC013302F587}"/>
              </a:ext>
            </a:extLst>
          </p:cNvPr>
          <p:cNvSpPr/>
          <p:nvPr/>
        </p:nvSpPr>
        <p:spPr>
          <a:xfrm>
            <a:off x="6096000" y="224287"/>
            <a:ext cx="2579615" cy="35292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4092253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5" y="624631"/>
            <a:ext cx="5134717" cy="1908215"/>
          </a:xfrm>
          <a:prstGeom prst="rect">
            <a:avLst/>
          </a:prstGeom>
          <a:noFill/>
        </p:spPr>
        <p:txBody>
          <a:bodyPr wrap="square" rtlCol="0">
            <a:spAutoFit/>
          </a:bodyPr>
          <a:lstStyle/>
          <a:p>
            <a:r>
              <a:rPr lang="pl-PL" sz="2800" b="1" dirty="0"/>
              <a:t>Elementy Projektu SSAS MD</a:t>
            </a:r>
            <a:endParaRPr lang="en-US" sz="2800" b="1" dirty="0"/>
          </a:p>
          <a:p>
            <a:endParaRPr lang="en-US" dirty="0"/>
          </a:p>
          <a:p>
            <a:pPr marL="285750" indent="-285750" algn="just">
              <a:buFont typeface="Arial" panose="020B0604020202020204" pitchFamily="34" charset="0"/>
              <a:buChar char="•"/>
            </a:pPr>
            <a:r>
              <a:rPr lang="pl-PL" dirty="0"/>
              <a:t>Data </a:t>
            </a:r>
            <a:r>
              <a:rPr lang="pl-PL" dirty="0" err="1"/>
              <a:t>Sources</a:t>
            </a:r>
            <a:endParaRPr lang="pl-PL" dirty="0"/>
          </a:p>
          <a:p>
            <a:pPr marL="285750" indent="-285750" algn="just">
              <a:buFont typeface="Arial" panose="020B0604020202020204" pitchFamily="34" charset="0"/>
              <a:buChar char="•"/>
            </a:pPr>
            <a:r>
              <a:rPr lang="pl-PL" dirty="0"/>
              <a:t>Data Source </a:t>
            </a:r>
            <a:r>
              <a:rPr lang="pl-PL" dirty="0" err="1"/>
              <a:t>Views</a:t>
            </a:r>
            <a:endParaRPr lang="pl-PL" dirty="0"/>
          </a:p>
          <a:p>
            <a:pPr marL="285750" indent="-285750" algn="just">
              <a:buFont typeface="Arial" panose="020B0604020202020204" pitchFamily="34" charset="0"/>
              <a:buChar char="•"/>
            </a:pPr>
            <a:r>
              <a:rPr lang="pl-PL" dirty="0" err="1"/>
              <a:t>Cubes</a:t>
            </a:r>
            <a:endParaRPr lang="pl-PL" dirty="0"/>
          </a:p>
          <a:p>
            <a:pPr marL="285750" indent="-285750" algn="just">
              <a:buFont typeface="Arial" panose="020B0604020202020204" pitchFamily="34" charset="0"/>
              <a:buChar char="•"/>
            </a:pPr>
            <a:r>
              <a:rPr lang="pl-PL" dirty="0" err="1"/>
              <a:t>Dimensions</a:t>
            </a:r>
            <a:endParaRPr lang="en-US"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20</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Modele Analizy Danych</a:t>
            </a:r>
            <a:endParaRPr lang="pl-PL" dirty="0"/>
          </a:p>
        </p:txBody>
      </p:sp>
      <p:pic>
        <p:nvPicPr>
          <p:cNvPr id="3" name="Obraz 2">
            <a:extLst>
              <a:ext uri="{FF2B5EF4-FFF2-40B4-BE49-F238E27FC236}">
                <a16:creationId xmlns:a16="http://schemas.microsoft.com/office/drawing/2014/main" id="{AA3D3EB7-F7D7-436C-8C2E-D63F74E30D7A}"/>
              </a:ext>
            </a:extLst>
          </p:cNvPr>
          <p:cNvPicPr>
            <a:picLocks noChangeAspect="1"/>
          </p:cNvPicPr>
          <p:nvPr/>
        </p:nvPicPr>
        <p:blipFill>
          <a:blip r:embed="rId2"/>
          <a:stretch>
            <a:fillRect/>
          </a:stretch>
        </p:blipFill>
        <p:spPr>
          <a:xfrm>
            <a:off x="5941801" y="624631"/>
            <a:ext cx="5561836" cy="5603550"/>
          </a:xfrm>
          <a:prstGeom prst="rect">
            <a:avLst/>
          </a:prstGeom>
        </p:spPr>
      </p:pic>
    </p:spTree>
    <p:extLst>
      <p:ext uri="{BB962C8B-B14F-4D97-AF65-F5344CB8AC3E}">
        <p14:creationId xmlns:p14="http://schemas.microsoft.com/office/powerpoint/2010/main" val="549237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4496362" cy="2185214"/>
          </a:xfrm>
          <a:prstGeom prst="rect">
            <a:avLst/>
          </a:prstGeom>
          <a:noFill/>
        </p:spPr>
        <p:txBody>
          <a:bodyPr wrap="square" rtlCol="0">
            <a:spAutoFit/>
          </a:bodyPr>
          <a:lstStyle/>
          <a:p>
            <a:r>
              <a:rPr lang="pl-PL" sz="2800" b="1" dirty="0"/>
              <a:t>Data Source</a:t>
            </a:r>
            <a:endParaRPr lang="en-US" sz="2800" b="1" dirty="0"/>
          </a:p>
          <a:p>
            <a:endParaRPr lang="en-US" dirty="0"/>
          </a:p>
          <a:p>
            <a:pPr algn="just"/>
            <a:r>
              <a:rPr lang="en-US" dirty="0"/>
              <a:t>A Microsoft SQL Server Analysis Services data source is an object that provides the Analysis Services service with the information needed for it to connect to a source of information for the business intelligence solution.</a:t>
            </a:r>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21</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Modele Analizy Danych</a:t>
            </a:r>
            <a:endParaRPr lang="pl-PL" dirty="0"/>
          </a:p>
        </p:txBody>
      </p:sp>
      <p:pic>
        <p:nvPicPr>
          <p:cNvPr id="2" name="Obraz 1">
            <a:extLst>
              <a:ext uri="{FF2B5EF4-FFF2-40B4-BE49-F238E27FC236}">
                <a16:creationId xmlns:a16="http://schemas.microsoft.com/office/drawing/2014/main" id="{4DF8F312-B1F7-4060-BAC9-A9819903C999}"/>
              </a:ext>
            </a:extLst>
          </p:cNvPr>
          <p:cNvPicPr>
            <a:picLocks noChangeAspect="1"/>
          </p:cNvPicPr>
          <p:nvPr/>
        </p:nvPicPr>
        <p:blipFill>
          <a:blip r:embed="rId2"/>
          <a:stretch>
            <a:fillRect/>
          </a:stretch>
        </p:blipFill>
        <p:spPr>
          <a:xfrm>
            <a:off x="5177306" y="2330585"/>
            <a:ext cx="6222291" cy="4025765"/>
          </a:xfrm>
          <a:prstGeom prst="rect">
            <a:avLst/>
          </a:prstGeom>
        </p:spPr>
      </p:pic>
    </p:spTree>
    <p:extLst>
      <p:ext uri="{BB962C8B-B14F-4D97-AF65-F5344CB8AC3E}">
        <p14:creationId xmlns:p14="http://schemas.microsoft.com/office/powerpoint/2010/main" val="516118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4496362" cy="3570208"/>
          </a:xfrm>
          <a:prstGeom prst="rect">
            <a:avLst/>
          </a:prstGeom>
          <a:noFill/>
        </p:spPr>
        <p:txBody>
          <a:bodyPr wrap="square" rtlCol="0">
            <a:spAutoFit/>
          </a:bodyPr>
          <a:lstStyle/>
          <a:p>
            <a:pPr algn="just"/>
            <a:r>
              <a:rPr lang="pl-PL" sz="2800" b="1" dirty="0"/>
              <a:t>Data Source </a:t>
            </a:r>
            <a:r>
              <a:rPr lang="pl-PL" sz="2800" b="1" dirty="0" err="1"/>
              <a:t>View</a:t>
            </a:r>
            <a:endParaRPr lang="en-US" sz="2800" b="1" dirty="0"/>
          </a:p>
          <a:p>
            <a:pPr algn="just"/>
            <a:endParaRPr lang="pl-PL" dirty="0"/>
          </a:p>
          <a:p>
            <a:pPr algn="just"/>
            <a:r>
              <a:rPr lang="en-US" dirty="0"/>
              <a:t>A data source view (DSV) is an abstraction of a relational data source that becomes the basis of the cubes and dimensions you create in a multidimensional project. The purpose of a DSV is to give you control over the data structures used in your project, and to work independently of the underlying data sources (for example, the ability to rename or concatenate columns without directly modifying the original data source). </a:t>
            </a:r>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22</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Modele Analizy Danych</a:t>
            </a:r>
            <a:endParaRPr lang="pl-PL" dirty="0"/>
          </a:p>
        </p:txBody>
      </p:sp>
      <p:pic>
        <p:nvPicPr>
          <p:cNvPr id="3" name="Obraz 2">
            <a:extLst>
              <a:ext uri="{FF2B5EF4-FFF2-40B4-BE49-F238E27FC236}">
                <a16:creationId xmlns:a16="http://schemas.microsoft.com/office/drawing/2014/main" id="{A62C6C39-74AD-4B8D-ADE3-5171E773C688}"/>
              </a:ext>
            </a:extLst>
          </p:cNvPr>
          <p:cNvPicPr>
            <a:picLocks noChangeAspect="1"/>
          </p:cNvPicPr>
          <p:nvPr/>
        </p:nvPicPr>
        <p:blipFill>
          <a:blip r:embed="rId2"/>
          <a:stretch>
            <a:fillRect/>
          </a:stretch>
        </p:blipFill>
        <p:spPr>
          <a:xfrm>
            <a:off x="5229814" y="1725769"/>
            <a:ext cx="6523671" cy="4630581"/>
          </a:xfrm>
          <a:prstGeom prst="rect">
            <a:avLst/>
          </a:prstGeom>
        </p:spPr>
      </p:pic>
    </p:spTree>
    <p:extLst>
      <p:ext uri="{BB962C8B-B14F-4D97-AF65-F5344CB8AC3E}">
        <p14:creationId xmlns:p14="http://schemas.microsoft.com/office/powerpoint/2010/main" val="3600962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5272739" cy="2462213"/>
          </a:xfrm>
          <a:prstGeom prst="rect">
            <a:avLst/>
          </a:prstGeom>
          <a:noFill/>
        </p:spPr>
        <p:txBody>
          <a:bodyPr wrap="square" rtlCol="0">
            <a:spAutoFit/>
          </a:bodyPr>
          <a:lstStyle/>
          <a:p>
            <a:pPr algn="just"/>
            <a:r>
              <a:rPr lang="pl-PL" sz="2800" b="1" dirty="0" err="1"/>
              <a:t>Dimension</a:t>
            </a:r>
            <a:endParaRPr lang="en-US" sz="2800" b="1" dirty="0"/>
          </a:p>
          <a:p>
            <a:pPr algn="just"/>
            <a:endParaRPr lang="pl-PL" dirty="0"/>
          </a:p>
          <a:p>
            <a:pPr algn="just"/>
            <a:r>
              <a:rPr lang="en-US" dirty="0"/>
              <a:t>A database dimension is a collection of related objects, called attributes, which can be used to provide information about fact data in one or more cubes. For example, typical attributes in a product dimension might be product name, product category, product line, product size, and product price.</a:t>
            </a:r>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23</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Modele Analizy Danych</a:t>
            </a:r>
            <a:endParaRPr lang="pl-PL" dirty="0"/>
          </a:p>
        </p:txBody>
      </p:sp>
      <p:pic>
        <p:nvPicPr>
          <p:cNvPr id="4" name="Obraz 3">
            <a:extLst>
              <a:ext uri="{FF2B5EF4-FFF2-40B4-BE49-F238E27FC236}">
                <a16:creationId xmlns:a16="http://schemas.microsoft.com/office/drawing/2014/main" id="{E39607B7-AA28-4B24-BA0D-51F3313360CF}"/>
              </a:ext>
            </a:extLst>
          </p:cNvPr>
          <p:cNvPicPr>
            <a:picLocks noChangeAspect="1"/>
          </p:cNvPicPr>
          <p:nvPr/>
        </p:nvPicPr>
        <p:blipFill>
          <a:blip r:embed="rId2"/>
          <a:stretch>
            <a:fillRect/>
          </a:stretch>
        </p:blipFill>
        <p:spPr>
          <a:xfrm>
            <a:off x="6573604" y="624632"/>
            <a:ext cx="4825993" cy="3395278"/>
          </a:xfrm>
          <a:prstGeom prst="rect">
            <a:avLst/>
          </a:prstGeom>
        </p:spPr>
      </p:pic>
      <p:pic>
        <p:nvPicPr>
          <p:cNvPr id="5" name="Obraz 4">
            <a:extLst>
              <a:ext uri="{FF2B5EF4-FFF2-40B4-BE49-F238E27FC236}">
                <a16:creationId xmlns:a16="http://schemas.microsoft.com/office/drawing/2014/main" id="{C22F86E6-C640-457C-AF5E-EE84AB28793D}"/>
              </a:ext>
            </a:extLst>
          </p:cNvPr>
          <p:cNvPicPr>
            <a:picLocks noChangeAspect="1"/>
          </p:cNvPicPr>
          <p:nvPr/>
        </p:nvPicPr>
        <p:blipFill>
          <a:blip r:embed="rId3"/>
          <a:stretch>
            <a:fillRect/>
          </a:stretch>
        </p:blipFill>
        <p:spPr>
          <a:xfrm>
            <a:off x="489706" y="3401870"/>
            <a:ext cx="5272739" cy="2944680"/>
          </a:xfrm>
          <a:prstGeom prst="rect">
            <a:avLst/>
          </a:prstGeom>
        </p:spPr>
      </p:pic>
    </p:spTree>
    <p:extLst>
      <p:ext uri="{BB962C8B-B14F-4D97-AF65-F5344CB8AC3E}">
        <p14:creationId xmlns:p14="http://schemas.microsoft.com/office/powerpoint/2010/main" val="1295349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4496362" cy="3016210"/>
          </a:xfrm>
          <a:prstGeom prst="rect">
            <a:avLst/>
          </a:prstGeom>
          <a:noFill/>
        </p:spPr>
        <p:txBody>
          <a:bodyPr wrap="square" rtlCol="0">
            <a:spAutoFit/>
          </a:bodyPr>
          <a:lstStyle/>
          <a:p>
            <a:pPr algn="just"/>
            <a:r>
              <a:rPr lang="pl-PL" sz="2800" b="1" dirty="0" err="1"/>
              <a:t>Cube</a:t>
            </a:r>
            <a:endParaRPr lang="en-US" sz="2800" b="1" dirty="0"/>
          </a:p>
          <a:p>
            <a:pPr algn="just"/>
            <a:endParaRPr lang="pl-PL" dirty="0"/>
          </a:p>
          <a:p>
            <a:pPr algn="just"/>
            <a:r>
              <a:rPr lang="en-US" dirty="0"/>
              <a:t>A cube is a multidimensional structure that contains information for analytical purposes; the main constituents of a cube are dimensions and measures. Dimensions define the structure of the cube that you use to slice and dice over, and measures provide aggregated numerical values of interest to the end user.</a:t>
            </a:r>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24</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Modele Analizy Danych</a:t>
            </a:r>
            <a:endParaRPr lang="pl-PL" dirty="0"/>
          </a:p>
        </p:txBody>
      </p:sp>
      <p:pic>
        <p:nvPicPr>
          <p:cNvPr id="3" name="Obraz 2">
            <a:extLst>
              <a:ext uri="{FF2B5EF4-FFF2-40B4-BE49-F238E27FC236}">
                <a16:creationId xmlns:a16="http://schemas.microsoft.com/office/drawing/2014/main" id="{1524ACE9-69AA-4081-B2D2-CFD52F5A553F}"/>
              </a:ext>
            </a:extLst>
          </p:cNvPr>
          <p:cNvPicPr>
            <a:picLocks noChangeAspect="1"/>
          </p:cNvPicPr>
          <p:nvPr/>
        </p:nvPicPr>
        <p:blipFill>
          <a:blip r:embed="rId2"/>
          <a:stretch>
            <a:fillRect/>
          </a:stretch>
        </p:blipFill>
        <p:spPr>
          <a:xfrm>
            <a:off x="5848710" y="624631"/>
            <a:ext cx="5687211" cy="5615796"/>
          </a:xfrm>
          <a:prstGeom prst="rect">
            <a:avLst/>
          </a:prstGeom>
        </p:spPr>
      </p:pic>
    </p:spTree>
    <p:extLst>
      <p:ext uri="{BB962C8B-B14F-4D97-AF65-F5344CB8AC3E}">
        <p14:creationId xmlns:p14="http://schemas.microsoft.com/office/powerpoint/2010/main" val="3166009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4496362" cy="2739211"/>
          </a:xfrm>
          <a:prstGeom prst="rect">
            <a:avLst/>
          </a:prstGeom>
          <a:noFill/>
        </p:spPr>
        <p:txBody>
          <a:bodyPr wrap="square" rtlCol="0">
            <a:spAutoFit/>
          </a:bodyPr>
          <a:lstStyle/>
          <a:p>
            <a:pPr algn="just"/>
            <a:r>
              <a:rPr lang="pl-PL" sz="2800" b="1" dirty="0" err="1"/>
              <a:t>Measure</a:t>
            </a:r>
            <a:endParaRPr lang="en-US" sz="2800" b="1" dirty="0"/>
          </a:p>
          <a:p>
            <a:pPr algn="just"/>
            <a:endParaRPr lang="pl-PL" dirty="0"/>
          </a:p>
          <a:p>
            <a:pPr algn="just"/>
            <a:r>
              <a:rPr lang="en-US" dirty="0"/>
              <a:t>A cube includes </a:t>
            </a:r>
            <a:r>
              <a:rPr lang="en-US" i="1" dirty="0"/>
              <a:t>measures</a:t>
            </a:r>
            <a:r>
              <a:rPr lang="en-US" dirty="0"/>
              <a:t> in </a:t>
            </a:r>
            <a:r>
              <a:rPr lang="en-US" i="1" dirty="0"/>
              <a:t>measure groups</a:t>
            </a:r>
            <a:r>
              <a:rPr lang="en-US" dirty="0"/>
              <a:t>, business logic, plus a collection of dimensions that give context for evaluating the numerical data that a measure provides. Both measures and measure groups are an essential component of a cube. A cube cannot exist without at least one of each. </a:t>
            </a:r>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25</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Modele Analizy Danych</a:t>
            </a:r>
            <a:endParaRPr lang="pl-PL" dirty="0"/>
          </a:p>
        </p:txBody>
      </p:sp>
      <p:pic>
        <p:nvPicPr>
          <p:cNvPr id="2" name="Obraz 1">
            <a:extLst>
              <a:ext uri="{FF2B5EF4-FFF2-40B4-BE49-F238E27FC236}">
                <a16:creationId xmlns:a16="http://schemas.microsoft.com/office/drawing/2014/main" id="{B4B2FCBD-A4DE-4D1D-8292-6F4232367812}"/>
              </a:ext>
            </a:extLst>
          </p:cNvPr>
          <p:cNvPicPr>
            <a:picLocks noChangeAspect="1"/>
          </p:cNvPicPr>
          <p:nvPr/>
        </p:nvPicPr>
        <p:blipFill>
          <a:blip r:embed="rId2"/>
          <a:stretch>
            <a:fillRect/>
          </a:stretch>
        </p:blipFill>
        <p:spPr>
          <a:xfrm>
            <a:off x="7090913" y="624630"/>
            <a:ext cx="4308685" cy="5276809"/>
          </a:xfrm>
          <a:prstGeom prst="rect">
            <a:avLst/>
          </a:prstGeom>
        </p:spPr>
      </p:pic>
    </p:spTree>
    <p:extLst>
      <p:ext uri="{BB962C8B-B14F-4D97-AF65-F5344CB8AC3E}">
        <p14:creationId xmlns:p14="http://schemas.microsoft.com/office/powerpoint/2010/main" val="2913805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5566038" cy="2462213"/>
          </a:xfrm>
          <a:prstGeom prst="rect">
            <a:avLst/>
          </a:prstGeom>
          <a:noFill/>
        </p:spPr>
        <p:txBody>
          <a:bodyPr wrap="square" rtlCol="0">
            <a:spAutoFit/>
          </a:bodyPr>
          <a:lstStyle/>
          <a:p>
            <a:pPr algn="just"/>
            <a:r>
              <a:rPr lang="pl-PL" sz="2800" b="1" dirty="0"/>
              <a:t>BUS Matrix (</a:t>
            </a:r>
            <a:r>
              <a:rPr lang="pl-PL" sz="2800" b="1" dirty="0" err="1"/>
              <a:t>Dimension</a:t>
            </a:r>
            <a:r>
              <a:rPr lang="pl-PL" sz="2800" b="1" dirty="0"/>
              <a:t> </a:t>
            </a:r>
            <a:r>
              <a:rPr lang="pl-PL" sz="2800" b="1" dirty="0" err="1"/>
              <a:t>Usage</a:t>
            </a:r>
            <a:r>
              <a:rPr lang="pl-PL" sz="2800" b="1" dirty="0"/>
              <a:t>)</a:t>
            </a:r>
            <a:endParaRPr lang="en-US" sz="2800" b="1" dirty="0"/>
          </a:p>
          <a:p>
            <a:pPr algn="just"/>
            <a:endParaRPr lang="pl-PL" dirty="0"/>
          </a:p>
          <a:p>
            <a:pPr algn="just"/>
            <a:r>
              <a:rPr lang="en-US" dirty="0"/>
              <a:t>Bus matrix  allow us to present the relations between measure group (business process) and dimensions (group by / filter by). By creating a bus matrix it is much easier to understand the overall objective of the data warehouse by both technical and business people which helps a lot when it comes to understanding each other. </a:t>
            </a:r>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26</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Modele Analizy Danych</a:t>
            </a:r>
            <a:endParaRPr lang="pl-PL" dirty="0"/>
          </a:p>
        </p:txBody>
      </p:sp>
      <p:pic>
        <p:nvPicPr>
          <p:cNvPr id="2" name="Obraz 1">
            <a:extLst>
              <a:ext uri="{FF2B5EF4-FFF2-40B4-BE49-F238E27FC236}">
                <a16:creationId xmlns:a16="http://schemas.microsoft.com/office/drawing/2014/main" id="{E1EE7894-D859-4EEE-9AA5-B3860D78C638}"/>
              </a:ext>
            </a:extLst>
          </p:cNvPr>
          <p:cNvPicPr>
            <a:picLocks noChangeAspect="1"/>
          </p:cNvPicPr>
          <p:nvPr/>
        </p:nvPicPr>
        <p:blipFill>
          <a:blip r:embed="rId2"/>
          <a:stretch>
            <a:fillRect/>
          </a:stretch>
        </p:blipFill>
        <p:spPr>
          <a:xfrm>
            <a:off x="5469147" y="2922340"/>
            <a:ext cx="6337899" cy="3434010"/>
          </a:xfrm>
          <a:prstGeom prst="rect">
            <a:avLst/>
          </a:prstGeom>
        </p:spPr>
      </p:pic>
    </p:spTree>
    <p:extLst>
      <p:ext uri="{BB962C8B-B14F-4D97-AF65-F5344CB8AC3E}">
        <p14:creationId xmlns:p14="http://schemas.microsoft.com/office/powerpoint/2010/main" val="1495149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Hurtownie Danych</a:t>
            </a:r>
          </a:p>
        </p:txBody>
      </p:sp>
      <p:sp>
        <p:nvSpPr>
          <p:cNvPr id="3" name="Symbol zastępczy zawartości 2"/>
          <p:cNvSpPr>
            <a:spLocks noGrp="1"/>
          </p:cNvSpPr>
          <p:nvPr>
            <p:ph idx="1"/>
          </p:nvPr>
        </p:nvSpPr>
        <p:spPr/>
        <p:txBody>
          <a:bodyPr/>
          <a:lstStyle/>
          <a:p>
            <a:pPr marL="0" indent="0">
              <a:buNone/>
            </a:pP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3</a:t>
            </a:fld>
            <a:endParaRPr lang="en-US" dirty="0"/>
          </a:p>
        </p:txBody>
      </p:sp>
      <p:sp>
        <p:nvSpPr>
          <p:cNvPr id="5" name="Symbol zastępczy stopki 4"/>
          <p:cNvSpPr>
            <a:spLocks noGrp="1"/>
          </p:cNvSpPr>
          <p:nvPr>
            <p:ph type="ftr" sz="quarter" idx="11"/>
          </p:nvPr>
        </p:nvSpPr>
        <p:spPr/>
        <p:txBody>
          <a:bodyPr/>
          <a:lstStyle/>
          <a:p>
            <a:r>
              <a:rPr lang="en-US"/>
              <a:t>Modele Analizy Danych</a:t>
            </a:r>
            <a:endParaRPr lang="pl-PL" dirty="0"/>
          </a:p>
        </p:txBody>
      </p:sp>
    </p:spTree>
    <p:extLst>
      <p:ext uri="{BB962C8B-B14F-4D97-AF65-F5344CB8AC3E}">
        <p14:creationId xmlns:p14="http://schemas.microsoft.com/office/powerpoint/2010/main" val="1639414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7108008" cy="461665"/>
          </a:xfrm>
          <a:prstGeom prst="rect">
            <a:avLst/>
          </a:prstGeom>
          <a:noFill/>
        </p:spPr>
        <p:txBody>
          <a:bodyPr wrap="square" rtlCol="0">
            <a:spAutoFit/>
          </a:bodyPr>
          <a:lstStyle/>
          <a:p>
            <a:pPr lvl="1" algn="just"/>
            <a:r>
              <a:rPr lang="pl-PL" sz="2400" b="1" dirty="0"/>
              <a:t>Star </a:t>
            </a:r>
            <a:r>
              <a:rPr lang="pl-PL" sz="2400" b="1" dirty="0" err="1"/>
              <a:t>Schema</a:t>
            </a:r>
            <a:r>
              <a:rPr lang="pl-PL" sz="2400" b="1" dirty="0"/>
              <a:t> (GWIAZDA)</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
        <p:nvSpPr>
          <p:cNvPr id="2" name="Prostokąt 1">
            <a:extLst>
              <a:ext uri="{FF2B5EF4-FFF2-40B4-BE49-F238E27FC236}">
                <a16:creationId xmlns:a16="http://schemas.microsoft.com/office/drawing/2014/main" id="{B9415C2C-66BC-4292-A3AE-CAE81E226E78}"/>
              </a:ext>
            </a:extLst>
          </p:cNvPr>
          <p:cNvSpPr/>
          <p:nvPr/>
        </p:nvSpPr>
        <p:spPr>
          <a:xfrm>
            <a:off x="5201728" y="1759787"/>
            <a:ext cx="1276709" cy="342468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pl-PL" b="1" dirty="0">
                <a:solidFill>
                  <a:schemeClr val="tx1"/>
                </a:solidFill>
              </a:rPr>
              <a:t>FACT</a:t>
            </a:r>
          </a:p>
          <a:p>
            <a:pPr algn="ctr"/>
            <a:r>
              <a:rPr lang="pl-PL" b="1" dirty="0">
                <a:solidFill>
                  <a:schemeClr val="tx1"/>
                </a:solidFill>
              </a:rPr>
              <a:t>SALES</a:t>
            </a:r>
          </a:p>
        </p:txBody>
      </p:sp>
      <p:sp>
        <p:nvSpPr>
          <p:cNvPr id="7" name="Schemat blokowy: proces 6">
            <a:extLst>
              <a:ext uri="{FF2B5EF4-FFF2-40B4-BE49-F238E27FC236}">
                <a16:creationId xmlns:a16="http://schemas.microsoft.com/office/drawing/2014/main" id="{D71F0B4D-FFA5-4AB5-9D27-9E9D8151BEEB}"/>
              </a:ext>
            </a:extLst>
          </p:cNvPr>
          <p:cNvSpPr/>
          <p:nvPr/>
        </p:nvSpPr>
        <p:spPr>
          <a:xfrm>
            <a:off x="7643004" y="1759787"/>
            <a:ext cx="1371600" cy="101791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l-PL" b="1" dirty="0" err="1"/>
              <a:t>Dim</a:t>
            </a:r>
            <a:r>
              <a:rPr lang="pl-PL" b="1" dirty="0"/>
              <a:t> </a:t>
            </a:r>
            <a:r>
              <a:rPr lang="pl-PL" b="1" dirty="0" err="1"/>
              <a:t>Customer</a:t>
            </a:r>
            <a:endParaRPr lang="pl-PL" b="1" dirty="0"/>
          </a:p>
        </p:txBody>
      </p:sp>
      <p:sp>
        <p:nvSpPr>
          <p:cNvPr id="10" name="Schemat blokowy: proces 9">
            <a:extLst>
              <a:ext uri="{FF2B5EF4-FFF2-40B4-BE49-F238E27FC236}">
                <a16:creationId xmlns:a16="http://schemas.microsoft.com/office/drawing/2014/main" id="{2895CB6C-0987-4E49-98EC-C23582A0E97A}"/>
              </a:ext>
            </a:extLst>
          </p:cNvPr>
          <p:cNvSpPr/>
          <p:nvPr/>
        </p:nvSpPr>
        <p:spPr>
          <a:xfrm>
            <a:off x="7643004" y="4166556"/>
            <a:ext cx="1371600" cy="101791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l-PL" b="1" dirty="0" err="1"/>
              <a:t>Dim</a:t>
            </a:r>
            <a:r>
              <a:rPr lang="pl-PL" b="1" dirty="0"/>
              <a:t> </a:t>
            </a:r>
            <a:r>
              <a:rPr lang="pl-PL" b="1" dirty="0" err="1"/>
              <a:t>Store</a:t>
            </a:r>
            <a:endParaRPr lang="pl-PL" b="1" dirty="0"/>
          </a:p>
        </p:txBody>
      </p:sp>
      <p:sp>
        <p:nvSpPr>
          <p:cNvPr id="11" name="Schemat blokowy: proces 10">
            <a:extLst>
              <a:ext uri="{FF2B5EF4-FFF2-40B4-BE49-F238E27FC236}">
                <a16:creationId xmlns:a16="http://schemas.microsoft.com/office/drawing/2014/main" id="{560441EF-65A0-4C94-8A23-565F4FB1AEFE}"/>
              </a:ext>
            </a:extLst>
          </p:cNvPr>
          <p:cNvSpPr/>
          <p:nvPr/>
        </p:nvSpPr>
        <p:spPr>
          <a:xfrm>
            <a:off x="2665561" y="1759787"/>
            <a:ext cx="1371600" cy="101791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l-PL" b="1" dirty="0" err="1"/>
              <a:t>Dim</a:t>
            </a:r>
            <a:r>
              <a:rPr lang="pl-PL" b="1" dirty="0"/>
              <a:t> </a:t>
            </a:r>
            <a:r>
              <a:rPr lang="pl-PL" b="1" dirty="0" err="1"/>
              <a:t>Territory</a:t>
            </a:r>
            <a:endParaRPr lang="pl-PL" b="1" dirty="0"/>
          </a:p>
        </p:txBody>
      </p:sp>
      <p:sp>
        <p:nvSpPr>
          <p:cNvPr id="12" name="Schemat blokowy: proces 11">
            <a:extLst>
              <a:ext uri="{FF2B5EF4-FFF2-40B4-BE49-F238E27FC236}">
                <a16:creationId xmlns:a16="http://schemas.microsoft.com/office/drawing/2014/main" id="{ABBA45D7-A102-4B66-B59A-2A392DF475AB}"/>
              </a:ext>
            </a:extLst>
          </p:cNvPr>
          <p:cNvSpPr/>
          <p:nvPr/>
        </p:nvSpPr>
        <p:spPr>
          <a:xfrm>
            <a:off x="2665561" y="4166557"/>
            <a:ext cx="1371600" cy="101791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l-PL" b="1" dirty="0" err="1"/>
              <a:t>Dim</a:t>
            </a:r>
            <a:r>
              <a:rPr lang="pl-PL" b="1" dirty="0"/>
              <a:t> Product</a:t>
            </a:r>
          </a:p>
        </p:txBody>
      </p:sp>
      <p:cxnSp>
        <p:nvCxnSpPr>
          <p:cNvPr id="46" name="Łącznik prosty ze strzałką 45">
            <a:extLst>
              <a:ext uri="{FF2B5EF4-FFF2-40B4-BE49-F238E27FC236}">
                <a16:creationId xmlns:a16="http://schemas.microsoft.com/office/drawing/2014/main" id="{EAFC3B48-6A40-4576-9AB5-CD53A0D253D1}"/>
              </a:ext>
            </a:extLst>
          </p:cNvPr>
          <p:cNvCxnSpPr>
            <a:stCxn id="2" idx="3"/>
            <a:endCxn id="7" idx="1"/>
          </p:cNvCxnSpPr>
          <p:nvPr/>
        </p:nvCxnSpPr>
        <p:spPr>
          <a:xfrm flipV="1">
            <a:off x="6478437" y="2268746"/>
            <a:ext cx="1164567" cy="1203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Łącznik prosty ze strzałką 47">
            <a:extLst>
              <a:ext uri="{FF2B5EF4-FFF2-40B4-BE49-F238E27FC236}">
                <a16:creationId xmlns:a16="http://schemas.microsoft.com/office/drawing/2014/main" id="{F3CFF45D-4F12-40D1-90E4-FB3569324561}"/>
              </a:ext>
            </a:extLst>
          </p:cNvPr>
          <p:cNvCxnSpPr>
            <a:stCxn id="2" idx="3"/>
            <a:endCxn id="10" idx="1"/>
          </p:cNvCxnSpPr>
          <p:nvPr/>
        </p:nvCxnSpPr>
        <p:spPr>
          <a:xfrm>
            <a:off x="6478437" y="3472131"/>
            <a:ext cx="1164567" cy="12033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Łącznik prosty ze strzałką 52">
            <a:extLst>
              <a:ext uri="{FF2B5EF4-FFF2-40B4-BE49-F238E27FC236}">
                <a16:creationId xmlns:a16="http://schemas.microsoft.com/office/drawing/2014/main" id="{67C0F67F-7493-4CF9-BE8E-B3791287F2D2}"/>
              </a:ext>
            </a:extLst>
          </p:cNvPr>
          <p:cNvCxnSpPr>
            <a:stCxn id="2" idx="1"/>
            <a:endCxn id="11" idx="3"/>
          </p:cNvCxnSpPr>
          <p:nvPr/>
        </p:nvCxnSpPr>
        <p:spPr>
          <a:xfrm flipH="1" flipV="1">
            <a:off x="4037161" y="2268746"/>
            <a:ext cx="1164567" cy="1203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Łącznik prosty ze strzałką 54">
            <a:extLst>
              <a:ext uri="{FF2B5EF4-FFF2-40B4-BE49-F238E27FC236}">
                <a16:creationId xmlns:a16="http://schemas.microsoft.com/office/drawing/2014/main" id="{B66CD44B-D233-4F97-B431-656E3B4E97F8}"/>
              </a:ext>
            </a:extLst>
          </p:cNvPr>
          <p:cNvCxnSpPr>
            <a:stCxn id="2" idx="1"/>
            <a:endCxn id="12" idx="3"/>
          </p:cNvCxnSpPr>
          <p:nvPr/>
        </p:nvCxnSpPr>
        <p:spPr>
          <a:xfrm flipH="1">
            <a:off x="4037161" y="3472131"/>
            <a:ext cx="1164567" cy="1203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362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stopki 1">
            <a:extLst>
              <a:ext uri="{FF2B5EF4-FFF2-40B4-BE49-F238E27FC236}">
                <a16:creationId xmlns:a16="http://schemas.microsoft.com/office/drawing/2014/main" id="{F490EC16-B096-48C5-B63D-38CCA4808EE3}"/>
              </a:ext>
            </a:extLst>
          </p:cNvPr>
          <p:cNvSpPr>
            <a:spLocks noGrp="1"/>
          </p:cNvSpPr>
          <p:nvPr>
            <p:ph type="ftr" sz="quarter" idx="11"/>
          </p:nvPr>
        </p:nvSpPr>
        <p:spPr/>
        <p:txBody>
          <a:bodyPr/>
          <a:lstStyle/>
          <a:p>
            <a:r>
              <a:rPr lang="en-US"/>
              <a:t>T.Kostyrka - Hurtownie Danych</a:t>
            </a:r>
            <a:endParaRPr lang="en-US" dirty="0"/>
          </a:p>
        </p:txBody>
      </p:sp>
      <p:pic>
        <p:nvPicPr>
          <p:cNvPr id="3" name="Obraz 2">
            <a:extLst>
              <a:ext uri="{FF2B5EF4-FFF2-40B4-BE49-F238E27FC236}">
                <a16:creationId xmlns:a16="http://schemas.microsoft.com/office/drawing/2014/main" id="{DFC07695-020B-425E-8DF6-B199CEBBC8C4}"/>
              </a:ext>
            </a:extLst>
          </p:cNvPr>
          <p:cNvPicPr>
            <a:picLocks noChangeAspect="1"/>
          </p:cNvPicPr>
          <p:nvPr/>
        </p:nvPicPr>
        <p:blipFill>
          <a:blip r:embed="rId2"/>
          <a:stretch>
            <a:fillRect/>
          </a:stretch>
        </p:blipFill>
        <p:spPr>
          <a:xfrm>
            <a:off x="2127037" y="608674"/>
            <a:ext cx="6585643" cy="5640651"/>
          </a:xfrm>
          <a:prstGeom prst="rect">
            <a:avLst/>
          </a:prstGeom>
        </p:spPr>
      </p:pic>
      <p:sp>
        <p:nvSpPr>
          <p:cNvPr id="4" name="pole tekstowe 3">
            <a:extLst>
              <a:ext uri="{FF2B5EF4-FFF2-40B4-BE49-F238E27FC236}">
                <a16:creationId xmlns:a16="http://schemas.microsoft.com/office/drawing/2014/main" id="{4B94137E-D04D-4FF0-B7F6-8A76FBE50F93}"/>
              </a:ext>
            </a:extLst>
          </p:cNvPr>
          <p:cNvSpPr txBox="1"/>
          <p:nvPr/>
        </p:nvSpPr>
        <p:spPr>
          <a:xfrm>
            <a:off x="604007" y="662730"/>
            <a:ext cx="7108008" cy="461665"/>
          </a:xfrm>
          <a:prstGeom prst="rect">
            <a:avLst/>
          </a:prstGeom>
          <a:noFill/>
        </p:spPr>
        <p:txBody>
          <a:bodyPr wrap="square" rtlCol="0">
            <a:spAutoFit/>
          </a:bodyPr>
          <a:lstStyle/>
          <a:p>
            <a:pPr lvl="1" algn="just"/>
            <a:r>
              <a:rPr lang="pl-PL" sz="2400" b="1" dirty="0" err="1"/>
              <a:t>Contoso</a:t>
            </a:r>
            <a:endParaRPr lang="pl-PL" sz="2400" b="1" dirty="0"/>
          </a:p>
        </p:txBody>
      </p:sp>
    </p:spTree>
    <p:extLst>
      <p:ext uri="{BB962C8B-B14F-4D97-AF65-F5344CB8AC3E}">
        <p14:creationId xmlns:p14="http://schemas.microsoft.com/office/powerpoint/2010/main" val="4164341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7108008" cy="461665"/>
          </a:xfrm>
          <a:prstGeom prst="rect">
            <a:avLst/>
          </a:prstGeom>
          <a:noFill/>
        </p:spPr>
        <p:txBody>
          <a:bodyPr wrap="square" rtlCol="0">
            <a:spAutoFit/>
          </a:bodyPr>
          <a:lstStyle/>
          <a:p>
            <a:pPr lvl="1" algn="just"/>
            <a:r>
              <a:rPr lang="pl-PL" sz="2400" b="1" dirty="0" err="1"/>
              <a:t>Snowflake</a:t>
            </a:r>
            <a:r>
              <a:rPr lang="pl-PL" sz="2400" b="1" dirty="0"/>
              <a:t> </a:t>
            </a:r>
            <a:r>
              <a:rPr lang="pl-PL" sz="2400" b="1" dirty="0" err="1"/>
              <a:t>Schema</a:t>
            </a:r>
            <a:r>
              <a:rPr lang="pl-PL" sz="2400" b="1" dirty="0"/>
              <a:t> (PŁATEK ŚNIEGU)</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
        <p:nvSpPr>
          <p:cNvPr id="2" name="Prostokąt 1">
            <a:extLst>
              <a:ext uri="{FF2B5EF4-FFF2-40B4-BE49-F238E27FC236}">
                <a16:creationId xmlns:a16="http://schemas.microsoft.com/office/drawing/2014/main" id="{B9415C2C-66BC-4292-A3AE-CAE81E226E78}"/>
              </a:ext>
            </a:extLst>
          </p:cNvPr>
          <p:cNvSpPr/>
          <p:nvPr/>
        </p:nvSpPr>
        <p:spPr>
          <a:xfrm>
            <a:off x="5201728" y="1759787"/>
            <a:ext cx="1276709" cy="342468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pl-PL" b="1" dirty="0">
                <a:solidFill>
                  <a:schemeClr val="tx1"/>
                </a:solidFill>
              </a:rPr>
              <a:t>FACT</a:t>
            </a:r>
          </a:p>
          <a:p>
            <a:pPr algn="ctr"/>
            <a:r>
              <a:rPr lang="pl-PL" b="1" dirty="0">
                <a:solidFill>
                  <a:schemeClr val="tx1"/>
                </a:solidFill>
              </a:rPr>
              <a:t>SALES</a:t>
            </a:r>
          </a:p>
        </p:txBody>
      </p:sp>
      <p:sp>
        <p:nvSpPr>
          <p:cNvPr id="7" name="Schemat blokowy: proces 6">
            <a:extLst>
              <a:ext uri="{FF2B5EF4-FFF2-40B4-BE49-F238E27FC236}">
                <a16:creationId xmlns:a16="http://schemas.microsoft.com/office/drawing/2014/main" id="{D71F0B4D-FFA5-4AB5-9D27-9E9D8151BEEB}"/>
              </a:ext>
            </a:extLst>
          </p:cNvPr>
          <p:cNvSpPr/>
          <p:nvPr/>
        </p:nvSpPr>
        <p:spPr>
          <a:xfrm>
            <a:off x="7643004" y="1759787"/>
            <a:ext cx="1371600" cy="101791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l-PL" b="1" dirty="0" err="1"/>
              <a:t>Dim</a:t>
            </a:r>
            <a:r>
              <a:rPr lang="pl-PL" b="1" dirty="0"/>
              <a:t> </a:t>
            </a:r>
            <a:r>
              <a:rPr lang="pl-PL" b="1" dirty="0" err="1"/>
              <a:t>Customer</a:t>
            </a:r>
            <a:endParaRPr lang="pl-PL" b="1" dirty="0"/>
          </a:p>
        </p:txBody>
      </p:sp>
      <p:sp>
        <p:nvSpPr>
          <p:cNvPr id="10" name="Schemat blokowy: proces 9">
            <a:extLst>
              <a:ext uri="{FF2B5EF4-FFF2-40B4-BE49-F238E27FC236}">
                <a16:creationId xmlns:a16="http://schemas.microsoft.com/office/drawing/2014/main" id="{2895CB6C-0987-4E49-98EC-C23582A0E97A}"/>
              </a:ext>
            </a:extLst>
          </p:cNvPr>
          <p:cNvSpPr/>
          <p:nvPr/>
        </p:nvSpPr>
        <p:spPr>
          <a:xfrm>
            <a:off x="7643004" y="4166556"/>
            <a:ext cx="1371600" cy="101791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l-PL" b="1" dirty="0" err="1"/>
              <a:t>Dim</a:t>
            </a:r>
            <a:r>
              <a:rPr lang="pl-PL" b="1" dirty="0"/>
              <a:t> </a:t>
            </a:r>
            <a:r>
              <a:rPr lang="pl-PL" b="1" dirty="0" err="1"/>
              <a:t>Store</a:t>
            </a:r>
            <a:endParaRPr lang="pl-PL" b="1" dirty="0"/>
          </a:p>
        </p:txBody>
      </p:sp>
      <p:sp>
        <p:nvSpPr>
          <p:cNvPr id="11" name="Schemat blokowy: proces 10">
            <a:extLst>
              <a:ext uri="{FF2B5EF4-FFF2-40B4-BE49-F238E27FC236}">
                <a16:creationId xmlns:a16="http://schemas.microsoft.com/office/drawing/2014/main" id="{560441EF-65A0-4C94-8A23-565F4FB1AEFE}"/>
              </a:ext>
            </a:extLst>
          </p:cNvPr>
          <p:cNvSpPr/>
          <p:nvPr/>
        </p:nvSpPr>
        <p:spPr>
          <a:xfrm>
            <a:off x="2665561" y="1759787"/>
            <a:ext cx="1371600" cy="101791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l-PL" b="1" dirty="0" err="1"/>
              <a:t>Dim</a:t>
            </a:r>
            <a:r>
              <a:rPr lang="pl-PL" b="1" dirty="0"/>
              <a:t> </a:t>
            </a:r>
            <a:r>
              <a:rPr lang="pl-PL" b="1" dirty="0" err="1"/>
              <a:t>Territory</a:t>
            </a:r>
            <a:endParaRPr lang="pl-PL" b="1" dirty="0"/>
          </a:p>
        </p:txBody>
      </p:sp>
      <p:sp>
        <p:nvSpPr>
          <p:cNvPr id="12" name="Schemat blokowy: proces 11">
            <a:extLst>
              <a:ext uri="{FF2B5EF4-FFF2-40B4-BE49-F238E27FC236}">
                <a16:creationId xmlns:a16="http://schemas.microsoft.com/office/drawing/2014/main" id="{ABBA45D7-A102-4B66-B59A-2A392DF475AB}"/>
              </a:ext>
            </a:extLst>
          </p:cNvPr>
          <p:cNvSpPr/>
          <p:nvPr/>
        </p:nvSpPr>
        <p:spPr>
          <a:xfrm>
            <a:off x="2665561" y="4166557"/>
            <a:ext cx="1371600" cy="101791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l-PL" b="1" dirty="0" err="1"/>
              <a:t>Dim</a:t>
            </a:r>
            <a:r>
              <a:rPr lang="pl-PL" b="1" dirty="0"/>
              <a:t> Product</a:t>
            </a:r>
          </a:p>
        </p:txBody>
      </p:sp>
      <p:cxnSp>
        <p:nvCxnSpPr>
          <p:cNvPr id="46" name="Łącznik prosty ze strzałką 45">
            <a:extLst>
              <a:ext uri="{FF2B5EF4-FFF2-40B4-BE49-F238E27FC236}">
                <a16:creationId xmlns:a16="http://schemas.microsoft.com/office/drawing/2014/main" id="{EAFC3B48-6A40-4576-9AB5-CD53A0D253D1}"/>
              </a:ext>
            </a:extLst>
          </p:cNvPr>
          <p:cNvCxnSpPr>
            <a:stCxn id="2" idx="3"/>
            <a:endCxn id="7" idx="1"/>
          </p:cNvCxnSpPr>
          <p:nvPr/>
        </p:nvCxnSpPr>
        <p:spPr>
          <a:xfrm flipV="1">
            <a:off x="6478437" y="2268746"/>
            <a:ext cx="1164567" cy="1203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Łącznik prosty ze strzałką 47">
            <a:extLst>
              <a:ext uri="{FF2B5EF4-FFF2-40B4-BE49-F238E27FC236}">
                <a16:creationId xmlns:a16="http://schemas.microsoft.com/office/drawing/2014/main" id="{F3CFF45D-4F12-40D1-90E4-FB3569324561}"/>
              </a:ext>
            </a:extLst>
          </p:cNvPr>
          <p:cNvCxnSpPr>
            <a:stCxn id="2" idx="3"/>
            <a:endCxn id="10" idx="1"/>
          </p:cNvCxnSpPr>
          <p:nvPr/>
        </p:nvCxnSpPr>
        <p:spPr>
          <a:xfrm>
            <a:off x="6478437" y="3472131"/>
            <a:ext cx="1164567" cy="12033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Łącznik prosty ze strzałką 52">
            <a:extLst>
              <a:ext uri="{FF2B5EF4-FFF2-40B4-BE49-F238E27FC236}">
                <a16:creationId xmlns:a16="http://schemas.microsoft.com/office/drawing/2014/main" id="{67C0F67F-7493-4CF9-BE8E-B3791287F2D2}"/>
              </a:ext>
            </a:extLst>
          </p:cNvPr>
          <p:cNvCxnSpPr>
            <a:stCxn id="2" idx="1"/>
            <a:endCxn id="11" idx="3"/>
          </p:cNvCxnSpPr>
          <p:nvPr/>
        </p:nvCxnSpPr>
        <p:spPr>
          <a:xfrm flipH="1" flipV="1">
            <a:off x="4037161" y="2268746"/>
            <a:ext cx="1164567" cy="1203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Łącznik prosty ze strzałką 54">
            <a:extLst>
              <a:ext uri="{FF2B5EF4-FFF2-40B4-BE49-F238E27FC236}">
                <a16:creationId xmlns:a16="http://schemas.microsoft.com/office/drawing/2014/main" id="{B66CD44B-D233-4F97-B431-656E3B4E97F8}"/>
              </a:ext>
            </a:extLst>
          </p:cNvPr>
          <p:cNvCxnSpPr>
            <a:stCxn id="2" idx="1"/>
            <a:endCxn id="12" idx="3"/>
          </p:cNvCxnSpPr>
          <p:nvPr/>
        </p:nvCxnSpPr>
        <p:spPr>
          <a:xfrm flipH="1">
            <a:off x="4037161" y="3472131"/>
            <a:ext cx="1164567" cy="1203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Schemat blokowy: proces 12">
            <a:extLst>
              <a:ext uri="{FF2B5EF4-FFF2-40B4-BE49-F238E27FC236}">
                <a16:creationId xmlns:a16="http://schemas.microsoft.com/office/drawing/2014/main" id="{F5395130-0A45-498C-878F-5331F8E9A7C3}"/>
              </a:ext>
            </a:extLst>
          </p:cNvPr>
          <p:cNvSpPr/>
          <p:nvPr/>
        </p:nvSpPr>
        <p:spPr>
          <a:xfrm>
            <a:off x="604007" y="4986066"/>
            <a:ext cx="1371600" cy="101791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l-PL" b="1" dirty="0" err="1"/>
              <a:t>Dim</a:t>
            </a:r>
            <a:r>
              <a:rPr lang="pl-PL" b="1" dirty="0"/>
              <a:t> Product</a:t>
            </a:r>
          </a:p>
          <a:p>
            <a:pPr algn="ctr"/>
            <a:r>
              <a:rPr lang="pl-PL" b="1" dirty="0" err="1"/>
              <a:t>Category</a:t>
            </a:r>
            <a:endParaRPr lang="pl-PL" b="1" dirty="0"/>
          </a:p>
        </p:txBody>
      </p:sp>
      <p:sp>
        <p:nvSpPr>
          <p:cNvPr id="14" name="Schemat blokowy: proces 13">
            <a:extLst>
              <a:ext uri="{FF2B5EF4-FFF2-40B4-BE49-F238E27FC236}">
                <a16:creationId xmlns:a16="http://schemas.microsoft.com/office/drawing/2014/main" id="{C3BC9E72-1A89-41F5-94D2-534BDCAC5163}"/>
              </a:ext>
            </a:extLst>
          </p:cNvPr>
          <p:cNvSpPr/>
          <p:nvPr/>
        </p:nvSpPr>
        <p:spPr>
          <a:xfrm>
            <a:off x="9647207" y="1117082"/>
            <a:ext cx="1371600" cy="101791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l-PL" b="1" dirty="0" err="1"/>
              <a:t>Dim</a:t>
            </a:r>
            <a:r>
              <a:rPr lang="pl-PL" b="1" dirty="0"/>
              <a:t> Region</a:t>
            </a:r>
          </a:p>
        </p:txBody>
      </p:sp>
      <p:cxnSp>
        <p:nvCxnSpPr>
          <p:cNvPr id="5" name="Łącznik prosty ze strzałką 4">
            <a:extLst>
              <a:ext uri="{FF2B5EF4-FFF2-40B4-BE49-F238E27FC236}">
                <a16:creationId xmlns:a16="http://schemas.microsoft.com/office/drawing/2014/main" id="{A7103752-AF4F-4F61-A65C-975649E66A70}"/>
              </a:ext>
            </a:extLst>
          </p:cNvPr>
          <p:cNvCxnSpPr>
            <a:cxnSpLocks/>
            <a:stCxn id="7" idx="3"/>
            <a:endCxn id="14" idx="1"/>
          </p:cNvCxnSpPr>
          <p:nvPr/>
        </p:nvCxnSpPr>
        <p:spPr>
          <a:xfrm flipV="1">
            <a:off x="9014604" y="1626041"/>
            <a:ext cx="632603" cy="6427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Łącznik prosty ze strzałką 15">
            <a:extLst>
              <a:ext uri="{FF2B5EF4-FFF2-40B4-BE49-F238E27FC236}">
                <a16:creationId xmlns:a16="http://schemas.microsoft.com/office/drawing/2014/main" id="{32D3111C-47E8-408E-98BD-A6EA2387A4DD}"/>
              </a:ext>
            </a:extLst>
          </p:cNvPr>
          <p:cNvCxnSpPr>
            <a:stCxn id="12" idx="1"/>
            <a:endCxn id="13" idx="3"/>
          </p:cNvCxnSpPr>
          <p:nvPr/>
        </p:nvCxnSpPr>
        <p:spPr>
          <a:xfrm flipH="1">
            <a:off x="1975607" y="4675516"/>
            <a:ext cx="689954" cy="819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Schemat blokowy: proces 20">
            <a:extLst>
              <a:ext uri="{FF2B5EF4-FFF2-40B4-BE49-F238E27FC236}">
                <a16:creationId xmlns:a16="http://schemas.microsoft.com/office/drawing/2014/main" id="{7FD90938-A230-49AC-A718-922B81C46AAB}"/>
              </a:ext>
            </a:extLst>
          </p:cNvPr>
          <p:cNvSpPr/>
          <p:nvPr/>
        </p:nvSpPr>
        <p:spPr>
          <a:xfrm>
            <a:off x="9780784" y="5184473"/>
            <a:ext cx="1649215" cy="101791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l-PL" b="1" dirty="0" err="1"/>
              <a:t>Dim</a:t>
            </a:r>
            <a:r>
              <a:rPr lang="pl-PL" b="1" dirty="0"/>
              <a:t> Organization </a:t>
            </a:r>
            <a:r>
              <a:rPr lang="pl-PL" b="1" dirty="0" err="1"/>
              <a:t>Structure</a:t>
            </a:r>
            <a:endParaRPr lang="pl-PL" b="1" dirty="0"/>
          </a:p>
        </p:txBody>
      </p:sp>
      <p:cxnSp>
        <p:nvCxnSpPr>
          <p:cNvPr id="18" name="Łącznik prosty ze strzałką 17">
            <a:extLst>
              <a:ext uri="{FF2B5EF4-FFF2-40B4-BE49-F238E27FC236}">
                <a16:creationId xmlns:a16="http://schemas.microsoft.com/office/drawing/2014/main" id="{6CFC7DA1-3098-40A3-9899-D3E26CCCF2AC}"/>
              </a:ext>
            </a:extLst>
          </p:cNvPr>
          <p:cNvCxnSpPr>
            <a:cxnSpLocks/>
            <a:stCxn id="10" idx="3"/>
            <a:endCxn id="21" idx="1"/>
          </p:cNvCxnSpPr>
          <p:nvPr/>
        </p:nvCxnSpPr>
        <p:spPr>
          <a:xfrm>
            <a:off x="9014604" y="4675515"/>
            <a:ext cx="766180" cy="1017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214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stopki 1">
            <a:extLst>
              <a:ext uri="{FF2B5EF4-FFF2-40B4-BE49-F238E27FC236}">
                <a16:creationId xmlns:a16="http://schemas.microsoft.com/office/drawing/2014/main" id="{513AF8A2-7BDF-4D84-A166-DE47FE52C117}"/>
              </a:ext>
            </a:extLst>
          </p:cNvPr>
          <p:cNvSpPr>
            <a:spLocks noGrp="1"/>
          </p:cNvSpPr>
          <p:nvPr>
            <p:ph type="ftr" sz="quarter" idx="11"/>
          </p:nvPr>
        </p:nvSpPr>
        <p:spPr/>
        <p:txBody>
          <a:bodyPr/>
          <a:lstStyle/>
          <a:p>
            <a:r>
              <a:rPr lang="en-US"/>
              <a:t>T.Kostyrka - Hurtownie Danych</a:t>
            </a:r>
            <a:endParaRPr lang="en-US" dirty="0"/>
          </a:p>
        </p:txBody>
      </p:sp>
      <p:pic>
        <p:nvPicPr>
          <p:cNvPr id="3" name="Obraz 2">
            <a:extLst>
              <a:ext uri="{FF2B5EF4-FFF2-40B4-BE49-F238E27FC236}">
                <a16:creationId xmlns:a16="http://schemas.microsoft.com/office/drawing/2014/main" id="{FABAE51B-F71B-495E-89A0-B2125C1AA517}"/>
              </a:ext>
            </a:extLst>
          </p:cNvPr>
          <p:cNvPicPr>
            <a:picLocks noChangeAspect="1"/>
          </p:cNvPicPr>
          <p:nvPr/>
        </p:nvPicPr>
        <p:blipFill>
          <a:blip r:embed="rId2"/>
          <a:stretch>
            <a:fillRect/>
          </a:stretch>
        </p:blipFill>
        <p:spPr>
          <a:xfrm>
            <a:off x="2414928" y="754529"/>
            <a:ext cx="7362143" cy="5348942"/>
          </a:xfrm>
          <a:prstGeom prst="rect">
            <a:avLst/>
          </a:prstGeom>
        </p:spPr>
      </p:pic>
      <p:sp>
        <p:nvSpPr>
          <p:cNvPr id="4" name="pole tekstowe 3">
            <a:extLst>
              <a:ext uri="{FF2B5EF4-FFF2-40B4-BE49-F238E27FC236}">
                <a16:creationId xmlns:a16="http://schemas.microsoft.com/office/drawing/2014/main" id="{CF5DAB59-765A-4114-BAD4-56E2FE89E83E}"/>
              </a:ext>
            </a:extLst>
          </p:cNvPr>
          <p:cNvSpPr txBox="1"/>
          <p:nvPr/>
        </p:nvSpPr>
        <p:spPr>
          <a:xfrm>
            <a:off x="604007" y="662730"/>
            <a:ext cx="7108008" cy="461665"/>
          </a:xfrm>
          <a:prstGeom prst="rect">
            <a:avLst/>
          </a:prstGeom>
          <a:noFill/>
        </p:spPr>
        <p:txBody>
          <a:bodyPr wrap="square" rtlCol="0">
            <a:spAutoFit/>
          </a:bodyPr>
          <a:lstStyle/>
          <a:p>
            <a:pPr lvl="1" algn="just"/>
            <a:r>
              <a:rPr lang="pl-PL" sz="2400" b="1" dirty="0"/>
              <a:t>AW DW</a:t>
            </a:r>
          </a:p>
        </p:txBody>
      </p:sp>
    </p:spTree>
    <p:extLst>
      <p:ext uri="{BB962C8B-B14F-4D97-AF65-F5344CB8AC3E}">
        <p14:creationId xmlns:p14="http://schemas.microsoft.com/office/powerpoint/2010/main" val="65695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Fakty i Wymiary</a:t>
            </a:r>
          </a:p>
        </p:txBody>
      </p:sp>
      <p:sp>
        <p:nvSpPr>
          <p:cNvPr id="3" name="Symbol zastępczy zawartości 2"/>
          <p:cNvSpPr>
            <a:spLocks noGrp="1"/>
          </p:cNvSpPr>
          <p:nvPr>
            <p:ph idx="1"/>
          </p:nvPr>
        </p:nvSpPr>
        <p:spPr/>
        <p:txBody>
          <a:bodyPr/>
          <a:lstStyle/>
          <a:p>
            <a:pPr marL="0" indent="0">
              <a:buNone/>
            </a:pP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8</a:t>
            </a:fld>
            <a:endParaRPr lang="en-US" dirty="0"/>
          </a:p>
        </p:txBody>
      </p:sp>
      <p:sp>
        <p:nvSpPr>
          <p:cNvPr id="5" name="Symbol zastępczy stopki 4"/>
          <p:cNvSpPr>
            <a:spLocks noGrp="1"/>
          </p:cNvSpPr>
          <p:nvPr>
            <p:ph type="ftr" sz="quarter" idx="11"/>
          </p:nvPr>
        </p:nvSpPr>
        <p:spPr/>
        <p:txBody>
          <a:bodyPr/>
          <a:lstStyle/>
          <a:p>
            <a:r>
              <a:rPr lang="en-US"/>
              <a:t>Modele Analizy Danych</a:t>
            </a:r>
            <a:endParaRPr lang="pl-PL" dirty="0"/>
          </a:p>
        </p:txBody>
      </p:sp>
    </p:spTree>
    <p:extLst>
      <p:ext uri="{BB962C8B-B14F-4D97-AF65-F5344CB8AC3E}">
        <p14:creationId xmlns:p14="http://schemas.microsoft.com/office/powerpoint/2010/main" val="2448687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7108008" cy="5047536"/>
          </a:xfrm>
          <a:prstGeom prst="rect">
            <a:avLst/>
          </a:prstGeom>
          <a:noFill/>
        </p:spPr>
        <p:txBody>
          <a:bodyPr wrap="square" rtlCol="0">
            <a:spAutoFit/>
          </a:bodyPr>
          <a:lstStyle/>
          <a:p>
            <a:pPr lvl="1" algn="just"/>
            <a:r>
              <a:rPr lang="pl-PL" sz="2400" b="1" dirty="0"/>
              <a:t>Fakty</a:t>
            </a:r>
          </a:p>
          <a:p>
            <a:pPr lvl="1" algn="just"/>
            <a:endParaRPr lang="pl-PL" b="1" dirty="0"/>
          </a:p>
          <a:p>
            <a:pPr lvl="1" algn="just"/>
            <a:r>
              <a:rPr lang="pl-PL" b="1" dirty="0"/>
              <a:t>FAKT</a:t>
            </a:r>
            <a:endParaRPr lang="pl-PL" dirty="0"/>
          </a:p>
          <a:p>
            <a:pPr lvl="1" algn="just"/>
            <a:r>
              <a:rPr lang="pl-PL" dirty="0"/>
              <a:t>rekord w tabeli opisujący zajście pojedynczego zdarzenia będącego podstawa analiz np. zakup danego produktu w sklepie. Jest opisany przy pomocy wymiarów i miar.</a:t>
            </a:r>
          </a:p>
          <a:p>
            <a:pPr lvl="1" algn="just"/>
            <a:endParaRPr lang="pl-PL" dirty="0"/>
          </a:p>
          <a:p>
            <a:pPr lvl="1" algn="just"/>
            <a:r>
              <a:rPr lang="pl-PL" b="1" dirty="0"/>
              <a:t>MIARA</a:t>
            </a:r>
          </a:p>
          <a:p>
            <a:pPr lvl="1" algn="just"/>
            <a:r>
              <a:rPr lang="pl-PL" dirty="0"/>
              <a:t>wartość liczbowa przyporządkowana do danego faktu (np. wartość sprzedaży, liczba sztuk).</a:t>
            </a:r>
          </a:p>
          <a:p>
            <a:pPr lvl="1" algn="just"/>
            <a:endParaRPr lang="pl-PL" dirty="0"/>
          </a:p>
          <a:p>
            <a:pPr lvl="1" algn="just"/>
            <a:endParaRPr lang="pl-PL" dirty="0"/>
          </a:p>
          <a:p>
            <a:pPr lvl="1" algn="just"/>
            <a:r>
              <a:rPr lang="pl-PL" b="1" dirty="0"/>
              <a:t>Przykład:</a:t>
            </a:r>
          </a:p>
          <a:p>
            <a:pPr lvl="1" algn="just"/>
            <a:endParaRPr lang="pl-PL" b="1" dirty="0"/>
          </a:p>
          <a:p>
            <a:pPr lvl="2" algn="just"/>
            <a:r>
              <a:rPr lang="pl-PL" sz="1600" b="1" dirty="0"/>
              <a:t>Fakt</a:t>
            </a:r>
            <a:r>
              <a:rPr lang="pl-PL" sz="1600" dirty="0"/>
              <a:t> – realizacja pojedynczego zamówienia złożonego drogą elektroniczną (</a:t>
            </a:r>
            <a:r>
              <a:rPr lang="pl-PL" sz="1600" dirty="0" err="1"/>
              <a:t>FactInternetSales</a:t>
            </a:r>
            <a:r>
              <a:rPr lang="pl-PL" sz="1600" dirty="0"/>
              <a:t>)</a:t>
            </a:r>
          </a:p>
          <a:p>
            <a:pPr lvl="2" algn="just"/>
            <a:r>
              <a:rPr lang="pl-PL" sz="1600" b="1" dirty="0"/>
              <a:t>Miara – </a:t>
            </a:r>
            <a:r>
              <a:rPr lang="pl-PL" sz="1600" dirty="0"/>
              <a:t>ilość sztuk w zamówieniu, całkowity koszt wyprodukowania pozycji sprzedanych, kwota na fakturze, kwota podatku</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2" name="Obraz 1">
            <a:extLst>
              <a:ext uri="{FF2B5EF4-FFF2-40B4-BE49-F238E27FC236}">
                <a16:creationId xmlns:a16="http://schemas.microsoft.com/office/drawing/2014/main" id="{1933305C-9166-486C-94AF-7A9B32C4EE50}"/>
              </a:ext>
            </a:extLst>
          </p:cNvPr>
          <p:cNvPicPr>
            <a:picLocks noChangeAspect="1"/>
          </p:cNvPicPr>
          <p:nvPr/>
        </p:nvPicPr>
        <p:blipFill>
          <a:blip r:embed="rId2"/>
          <a:stretch>
            <a:fillRect/>
          </a:stretch>
        </p:blipFill>
        <p:spPr>
          <a:xfrm>
            <a:off x="8225367" y="662730"/>
            <a:ext cx="3429000" cy="4819650"/>
          </a:xfrm>
          <a:prstGeom prst="rect">
            <a:avLst/>
          </a:prstGeom>
        </p:spPr>
      </p:pic>
    </p:spTree>
    <p:extLst>
      <p:ext uri="{BB962C8B-B14F-4D97-AF65-F5344CB8AC3E}">
        <p14:creationId xmlns:p14="http://schemas.microsoft.com/office/powerpoint/2010/main" val="1850358943"/>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953</TotalTime>
  <Words>812</Words>
  <Application>Microsoft Office PowerPoint</Application>
  <PresentationFormat>Panoramiczny</PresentationFormat>
  <Paragraphs>157</Paragraphs>
  <Slides>26</Slides>
  <Notes>0</Notes>
  <HiddenSlides>0</HiddenSlides>
  <MMClips>0</MMClips>
  <ScaleCrop>false</ScaleCrop>
  <HeadingPairs>
    <vt:vector size="8" baseType="variant">
      <vt:variant>
        <vt:lpstr>Używane czcionki</vt:lpstr>
      </vt:variant>
      <vt:variant>
        <vt:i4>4</vt:i4>
      </vt:variant>
      <vt:variant>
        <vt:lpstr>Motyw</vt:lpstr>
      </vt:variant>
      <vt:variant>
        <vt:i4>1</vt:i4>
      </vt:variant>
      <vt:variant>
        <vt:lpstr>Osadzone serwery OLE</vt:lpstr>
      </vt:variant>
      <vt:variant>
        <vt:i4>1</vt:i4>
      </vt:variant>
      <vt:variant>
        <vt:lpstr>Tytuły slajdów</vt:lpstr>
      </vt:variant>
      <vt:variant>
        <vt:i4>26</vt:i4>
      </vt:variant>
    </vt:vector>
  </HeadingPairs>
  <TitlesOfParts>
    <vt:vector size="32" baseType="lpstr">
      <vt:lpstr>Arial</vt:lpstr>
      <vt:lpstr>Calibri</vt:lpstr>
      <vt:lpstr>Corbel</vt:lpstr>
      <vt:lpstr>Wingdings 2</vt:lpstr>
      <vt:lpstr>Ramka</vt:lpstr>
      <vt:lpstr>Worksheet</vt:lpstr>
      <vt:lpstr>Modele Analizy Danych</vt:lpstr>
      <vt:lpstr>Prezentacja programu PowerPoint</vt:lpstr>
      <vt:lpstr>Hurtownie Danych</vt:lpstr>
      <vt:lpstr>Prezentacja programu PowerPoint</vt:lpstr>
      <vt:lpstr>Prezentacja programu PowerPoint</vt:lpstr>
      <vt:lpstr>Prezentacja programu PowerPoint</vt:lpstr>
      <vt:lpstr>Prezentacja programu PowerPoint</vt:lpstr>
      <vt:lpstr>Fakty i Wymiary</vt:lpstr>
      <vt:lpstr>Prezentacja programu PowerPoint</vt:lpstr>
      <vt:lpstr>Prezentacja programu PowerPoint</vt:lpstr>
      <vt:lpstr>Prezentacja programu PowerPoint</vt:lpstr>
      <vt:lpstr>Prezentacja programu PowerPoint</vt:lpstr>
      <vt:lpstr>Prezentacja programu PowerPoint</vt:lpstr>
      <vt:lpstr>Kostka OLAP MD</vt:lpstr>
      <vt:lpstr>Prezentacja programu PowerPoint</vt:lpstr>
      <vt:lpstr>Visual Studio</vt:lpstr>
      <vt:lpstr>Prezentacja programu PowerPoint</vt:lpstr>
      <vt:lpstr>Prezentacja programu PowerPoint</vt:lpstr>
      <vt:lpstr>SSAS MD Project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Tomasz Kostyrka</cp:lastModifiedBy>
  <cp:revision>421</cp:revision>
  <dcterms:created xsi:type="dcterms:W3CDTF">2016-10-31T15:19:50Z</dcterms:created>
  <dcterms:modified xsi:type="dcterms:W3CDTF">2018-04-13T19:31:57Z</dcterms:modified>
</cp:coreProperties>
</file>